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5">
  <p:sldMasterIdLst>
    <p:sldMasterId id="2147483648" r:id="rId1"/>
  </p:sldMasterIdLst>
  <p:notesMasterIdLst>
    <p:notesMasterId r:id="rId201"/>
  </p:notesMasterIdLst>
  <p:handoutMasterIdLst>
    <p:handoutMasterId r:id="rId202"/>
  </p:handoutMasterIdLst>
  <p:sldIdLst>
    <p:sldId id="256" r:id="rId2"/>
    <p:sldId id="325" r:id="rId3"/>
    <p:sldId id="259" r:id="rId4"/>
    <p:sldId id="355" r:id="rId5"/>
    <p:sldId id="356" r:id="rId6"/>
    <p:sldId id="357" r:id="rId7"/>
    <p:sldId id="358" r:id="rId8"/>
    <p:sldId id="359" r:id="rId9"/>
    <p:sldId id="360" r:id="rId10"/>
    <p:sldId id="262" r:id="rId11"/>
    <p:sldId id="362" r:id="rId12"/>
    <p:sldId id="265" r:id="rId13"/>
    <p:sldId id="264" r:id="rId14"/>
    <p:sldId id="363" r:id="rId15"/>
    <p:sldId id="382" r:id="rId16"/>
    <p:sldId id="383" r:id="rId17"/>
    <p:sldId id="267" r:id="rId18"/>
    <p:sldId id="364" r:id="rId19"/>
    <p:sldId id="366" r:id="rId20"/>
    <p:sldId id="385" r:id="rId21"/>
    <p:sldId id="386" r:id="rId22"/>
    <p:sldId id="387" r:id="rId23"/>
    <p:sldId id="388" r:id="rId24"/>
    <p:sldId id="390" r:id="rId25"/>
    <p:sldId id="389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269" r:id="rId36"/>
    <p:sldId id="271" r:id="rId37"/>
    <p:sldId id="564" r:id="rId38"/>
    <p:sldId id="565" r:id="rId39"/>
    <p:sldId id="566" r:id="rId40"/>
    <p:sldId id="567" r:id="rId41"/>
    <p:sldId id="568" r:id="rId42"/>
    <p:sldId id="569" r:id="rId43"/>
    <p:sldId id="570" r:id="rId44"/>
    <p:sldId id="571" r:id="rId45"/>
    <p:sldId id="572" r:id="rId46"/>
    <p:sldId id="573" r:id="rId47"/>
    <p:sldId id="574" r:id="rId48"/>
    <p:sldId id="575" r:id="rId49"/>
    <p:sldId id="576" r:id="rId50"/>
    <p:sldId id="577" r:id="rId51"/>
    <p:sldId id="279" r:id="rId52"/>
    <p:sldId id="278" r:id="rId53"/>
    <p:sldId id="402" r:id="rId54"/>
    <p:sldId id="333" r:id="rId55"/>
    <p:sldId id="277" r:id="rId56"/>
    <p:sldId id="334" r:id="rId57"/>
    <p:sldId id="582" r:id="rId58"/>
    <p:sldId id="583" r:id="rId59"/>
    <p:sldId id="280" r:id="rId60"/>
    <p:sldId id="281" r:id="rId61"/>
    <p:sldId id="403" r:id="rId62"/>
    <p:sldId id="404" r:id="rId63"/>
    <p:sldId id="584" r:id="rId64"/>
    <p:sldId id="283" r:id="rId65"/>
    <p:sldId id="284" r:id="rId66"/>
    <p:sldId id="406" r:id="rId67"/>
    <p:sldId id="407" r:id="rId68"/>
    <p:sldId id="585" r:id="rId69"/>
    <p:sldId id="586" r:id="rId70"/>
    <p:sldId id="587" r:id="rId71"/>
    <p:sldId id="408" r:id="rId72"/>
    <p:sldId id="411" r:id="rId73"/>
    <p:sldId id="409" r:id="rId74"/>
    <p:sldId id="413" r:id="rId75"/>
    <p:sldId id="588" r:id="rId76"/>
    <p:sldId id="589" r:id="rId77"/>
    <p:sldId id="414" r:id="rId78"/>
    <p:sldId id="285" r:id="rId79"/>
    <p:sldId id="286" r:id="rId80"/>
    <p:sldId id="338" r:id="rId81"/>
    <p:sldId id="410" r:id="rId82"/>
    <p:sldId id="340" r:id="rId83"/>
    <p:sldId id="341" r:id="rId84"/>
    <p:sldId id="287" r:id="rId85"/>
    <p:sldId id="288" r:id="rId86"/>
    <p:sldId id="578" r:id="rId87"/>
    <p:sldId id="289" r:id="rId88"/>
    <p:sldId id="290" r:id="rId89"/>
    <p:sldId id="295" r:id="rId90"/>
    <p:sldId id="296" r:id="rId91"/>
    <p:sldId id="297" r:id="rId92"/>
    <p:sldId id="424" r:id="rId93"/>
    <p:sldId id="298" r:id="rId94"/>
    <p:sldId id="590" r:id="rId95"/>
    <p:sldId id="416" r:id="rId96"/>
    <p:sldId id="315" r:id="rId97"/>
    <p:sldId id="426" r:id="rId98"/>
    <p:sldId id="427" r:id="rId99"/>
    <p:sldId id="428" r:id="rId100"/>
    <p:sldId id="304" r:id="rId101"/>
    <p:sldId id="429" r:id="rId102"/>
    <p:sldId id="430" r:id="rId103"/>
    <p:sldId id="431" r:id="rId104"/>
    <p:sldId id="432" r:id="rId105"/>
    <p:sldId id="433" r:id="rId106"/>
    <p:sldId id="434" r:id="rId107"/>
    <p:sldId id="435" r:id="rId108"/>
    <p:sldId id="436" r:id="rId109"/>
    <p:sldId id="305" r:id="rId110"/>
    <p:sldId id="438" r:id="rId111"/>
    <p:sldId id="439" r:id="rId112"/>
    <p:sldId id="591" r:id="rId113"/>
    <p:sldId id="440" r:id="rId114"/>
    <p:sldId id="441" r:id="rId115"/>
    <p:sldId id="442" r:id="rId116"/>
    <p:sldId id="445" r:id="rId117"/>
    <p:sldId id="443" r:id="rId118"/>
    <p:sldId id="446" r:id="rId119"/>
    <p:sldId id="444" r:id="rId120"/>
    <p:sldId id="447" r:id="rId121"/>
    <p:sldId id="448" r:id="rId122"/>
    <p:sldId id="449" r:id="rId123"/>
    <p:sldId id="450" r:id="rId124"/>
    <p:sldId id="451" r:id="rId125"/>
    <p:sldId id="453" r:id="rId126"/>
    <p:sldId id="454" r:id="rId127"/>
    <p:sldId id="485" r:id="rId128"/>
    <p:sldId id="486" r:id="rId129"/>
    <p:sldId id="487" r:id="rId130"/>
    <p:sldId id="488" r:id="rId131"/>
    <p:sldId id="489" r:id="rId132"/>
    <p:sldId id="490" r:id="rId133"/>
    <p:sldId id="491" r:id="rId134"/>
    <p:sldId id="492" r:id="rId135"/>
    <p:sldId id="493" r:id="rId136"/>
    <p:sldId id="494" r:id="rId137"/>
    <p:sldId id="495" r:id="rId138"/>
    <p:sldId id="496" r:id="rId139"/>
    <p:sldId id="497" r:id="rId140"/>
    <p:sldId id="498" r:id="rId141"/>
    <p:sldId id="579" r:id="rId142"/>
    <p:sldId id="499" r:id="rId143"/>
    <p:sldId id="500" r:id="rId144"/>
    <p:sldId id="501" r:id="rId145"/>
    <p:sldId id="592" r:id="rId146"/>
    <p:sldId id="502" r:id="rId147"/>
    <p:sldId id="503" r:id="rId148"/>
    <p:sldId id="504" r:id="rId149"/>
    <p:sldId id="505" r:id="rId150"/>
    <p:sldId id="554" r:id="rId151"/>
    <p:sldId id="555" r:id="rId152"/>
    <p:sldId id="556" r:id="rId153"/>
    <p:sldId id="557" r:id="rId154"/>
    <p:sldId id="560" r:id="rId155"/>
    <p:sldId id="506" r:id="rId156"/>
    <p:sldId id="507" r:id="rId157"/>
    <p:sldId id="508" r:id="rId158"/>
    <p:sldId id="561" r:id="rId159"/>
    <p:sldId id="509" r:id="rId160"/>
    <p:sldId id="510" r:id="rId161"/>
    <p:sldId id="511" r:id="rId162"/>
    <p:sldId id="519" r:id="rId163"/>
    <p:sldId id="520" r:id="rId164"/>
    <p:sldId id="521" r:id="rId165"/>
    <p:sldId id="522" r:id="rId166"/>
    <p:sldId id="523" r:id="rId167"/>
    <p:sldId id="524" r:id="rId168"/>
    <p:sldId id="525" r:id="rId169"/>
    <p:sldId id="526" r:id="rId170"/>
    <p:sldId id="562" r:id="rId171"/>
    <p:sldId id="580" r:id="rId172"/>
    <p:sldId id="581" r:id="rId173"/>
    <p:sldId id="528" r:id="rId174"/>
    <p:sldId id="529" r:id="rId175"/>
    <p:sldId id="530" r:id="rId176"/>
    <p:sldId id="531" r:id="rId177"/>
    <p:sldId id="532" r:id="rId178"/>
    <p:sldId id="533" r:id="rId179"/>
    <p:sldId id="534" r:id="rId180"/>
    <p:sldId id="535" r:id="rId181"/>
    <p:sldId id="536" r:id="rId182"/>
    <p:sldId id="537" r:id="rId183"/>
    <p:sldId id="538" r:id="rId184"/>
    <p:sldId id="539" r:id="rId185"/>
    <p:sldId id="540" r:id="rId186"/>
    <p:sldId id="541" r:id="rId187"/>
    <p:sldId id="542" r:id="rId188"/>
    <p:sldId id="543" r:id="rId189"/>
    <p:sldId id="544" r:id="rId190"/>
    <p:sldId id="545" r:id="rId191"/>
    <p:sldId id="563" r:id="rId192"/>
    <p:sldId id="546" r:id="rId193"/>
    <p:sldId id="547" r:id="rId194"/>
    <p:sldId id="548" r:id="rId195"/>
    <p:sldId id="549" r:id="rId196"/>
    <p:sldId id="550" r:id="rId197"/>
    <p:sldId id="551" r:id="rId198"/>
    <p:sldId id="552" r:id="rId199"/>
    <p:sldId id="553" r:id="rId200"/>
  </p:sldIdLst>
  <p:sldSz cx="12192000" cy="6858000"/>
  <p:notesSz cx="9928225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10"/>
    <a:srgbClr val="8C4FB1"/>
    <a:srgbClr val="CC34A1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9368" autoAdjust="0"/>
  </p:normalViewPr>
  <p:slideViewPr>
    <p:cSldViewPr snapToGrid="0">
      <p:cViewPr varScale="1">
        <p:scale>
          <a:sx n="86" d="100"/>
          <a:sy n="86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8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90AAF-0A81-4DD3-8FED-EA6BFC118926}" type="datetimeFigureOut">
              <a:rPr lang="zh-CN" altLang="en-US" smtClean="0"/>
              <a:t>2020/5/13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4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8" y="6456614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AE56E-8C0B-48EB-A82D-EE8E9FAF7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2018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28.3360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3-30T03:29:53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14479 4307 0,'0'0'125,"44"-59"-109,29-44-1,15-15-15,30 45 16,-59-1-16,14-28 16,-14 13-16,0 16 15,-15 14-15,29-44 16,1 30-16,-15 29 15,29-45-15,30 31 16,-118 58-16,44-59 31,44-15-31,0 16 16,15 28-16,-15-14 15,0 0-15,30 0 16,-15-15-16,-30 30 16,74-15-16,15-30 15,-15 45-15,-44-15 16,44 29-16,-15 15 15,30-30-15,-30 1 16,0 29-16,59-44 16,-29 44-1,88-15-15,-88 15 0,58 0 16,-29 0-1,-29 0-15,14 0 16,45 0-16,-104 0 16,89 0-1,-44 0-15,147-44 16,14 44-16,-103 0 15,89 0-15,-265 0 16,265 15-16,-15-15 16,0 0-16,-118 0 15,104 0-15,58 44 16,-30 0-16,-102-15 15,-88-29-15,-1 15 32,133-15-32,-44 0 15,0 0-15,0 0 16,-1 0-16,-28 0 15,-1 44-15,-14-29 16,14-15-16,30 0 16,-133 0-16,16 0 15,14 0-15,-59 0 16,14 0-1,16 15-15,29 29 16,0-30-16,-15 16 16,59 14-16,-74-29 15,74 43-15,-14-13 16,-104-45-16,30 14 15,88 45-15,-59 0 16,0-15-16,-58-44 31,102 59-31,-29-15 16,88 59-16,-29 0 15,14-15-15,-29-59 16,-29 45-16,29-16 16,0-28-16,-30-15 15,-73-15-15,44 0 16,1 44-16,-31-30 15,31 30-15,43-14 16,-44-1-16,0 15 16,30-29-16,-30-15 15,15 44-15,-15-44 16,-14 0-1,-1 15-15,1 0 16,43 14-16,-14-14 16,59 58-16,-89-43 15,89-16-15,-59 30 16,59 45-16,-15-60 15,-15 15-15,-29-15 16,0 30-16,-30-29 16,-29 14-16,74 15 15,-59-1-15,-30-43 16,15 44-16,15-15 15,-30-15-15,16 1 16,-45-1-16,58 1 16,-14 43-16,15 0 15,15 45-15,87 103 31,-87-148-31,-30-29 0,15 30 16,-15-30-16,-44-30 16,0 1-16,15 15 15,-1-16-15,1 30 16,-15 0-1,0-29-15,0 29 16,29-14-16,-29-1 16,0-14-16,0 29 15,0 15-15,0-15 16,15-15-16,-15 30 15,0-15-15,0 15 16,0 0-16,0-15 16,0 0-16,-15 29 15,15-43-15,0 43 16,-14-29-16,-1 30 15,-14-30-15,14 15 16,0-1-16,-14-28 16,29 58-16,-15-59 15,0 45-15,-14-1 16,0 30-16,14-14 15,-15-1-15,1-15 16,14-14-16,-29 15 16,44-30-16,-14 14 15,-16 16-15,1 14 16,29-44-1,-44 15-15,14 29 16,16-44-16,-1 15 16,-15-15-16,30-14 15,-14 28-15,14-14 16,-15 1-16,15-16 15,-15 30-15,1-15 16,-1 15-16,-14-1 16,29-28-16,-30 29 15,1-15-15,29-30 16,0 45-16,-15-15 15,0 15-15,-14 0 16,14 0-16,1-15 16,-16 15-16,1-30 15,29 15-15,-44 0 16,29-14-16,15-1 15,-44 30-15,15 14 16,-1-14-16,15-15 16,-29 30-16,15-30 15,29-29-15,-29 14 78,-1 0-78,1-14 16,14 14-16,-44 15 15,15-29-15,-15 0 16,-14 14-16,14-14 16,-29 14-16,58-29 15,-43 30-15,-30-16 16,-29-14-16,44 0 15,-74 15-15,-29 29 16,-15-14-16,30-30 16,-74 14-16,0-14 15,44 0-15,-29 0 16,-15 0-16,0 0 15,0 0-15,30 0 16,43 0-16,-43 0 16,14 0-16,0 0 15,118 0-15,29 0 16,-58 0-1,73 0-15,-89 0 16,45 0-16,15 0 16,-148 0-1,133 0-15,44 0 16,-74 0-16,30 0 15,15 0-15,-74 0 16,14 0-16,30 0 16,-44 0-16,30 0 15,-15 30-15,-1-30 16,-28 0-16,43 0 15,30 0-15,14 0 16,30 0-16,-103-15 16,0 0-16,0-14 15,118 29-15,-59-74 16,44 74-16,-45-14 31,-58 14-15,44-15-16,1 0 15,-31-14-15,45 29 16,0-15-1,-44 1-15,-1-1 16,16-15-16,-16 16 16,104 14-16,-59-15 31,-30 15-31,-14 0 15,58 0-15,-146 0 16,58-15-16,1-14 16,-31 14-16,60 15 15,-30 0-15,1 0 16,28 0-1,-28-14-15,43-45 0,1 44 16,14 0-16,-44 1 16,59-16-16,88 30 15,-45 0-15,-28-14 16,-59-1-16,43 15 15,-13 0-15,28 0 16,15 0-16,0 0 16,30 0-16,-30 0 15,15 0 1,0 0-16,-15 0 15,1 0-15,-1 0 16,-29 0-16,29 0 16,59 0-16,-88 0 31,-45-59-16,1 59-15,-15-15 16,132 15-16,-29 0 16,-59-14-1,44 14-15,30 0 31,0 0-31,-74-15 16,59 15-16,-15-15 16,-15-14-16,30 29 15,0 0-15,0-44 16,0 44-16,-30 0 15,1-15-15,-15-14 16,14 14-16,-29 0 16,30 1-16,-30 14 15,59 0-15,-132-44 31,87 29-31,16 0 16,-45-14-16,15 14 16,30 0-16,-15 15 15,-1-14-15,31-16 16,14 30-16,-30-14 31,30 14-31,-44-45 16,58 16-16,-28 29 15,-16-44-15,45 44 16,-30-15-16,0 15 15,15-14-15,0-16 16,-15 1-16,-14-15 16,58 29-1,-29-29-15,14 14 16,1 16-16,14-1 15,30-44-15,-44-14 16,-45-45-16,30 15 16,44 59-16,-29-44 15,-45-15 1,30-44-1,15 74-15,-15-60 16,-1 45-16,1 44 16,30 15-16,14 29 15,-15-59 1,15 15-1,-15-15-15,15 0 16,0 44-16,0-29 31,0 15-15,0-30-16,0 0 15,0 1-15,0-31 16,0 1-16,0 15 16,0-16-16,0 16 15,0-15-15,0 29 16,0 15-16,0-15 15,15-29-15,-15 44 16,0 29 0,15-73-16,-15 14 15,0-14-15,29-15 16,-14-14-1,-1 14-15,1 0 16,29 15-16,-29 0 16,14-15-16,1-15 15,-16 45-15,31-16 16,-31 16-16,1-45 15,29 45-15,-29 14 16,-1 0-16,-14 0 16,0 1-16,30-16 15,-30 59-15,0-43 16,15 14-16,-15-1 15,14 1-15,-14 15 16,15-15-16,-15 29 16,0-29-16,0 0 15,0-30-15,0 60 16,0-30-16,0 29 15,0-14-15,0-1 16,0-14-16,0 29 16,0-14-16,15 29 15,-15-15 1,14 1-1,-14-1 32,0 15 16,15-15-48,-15-14 1,15 29-1,-15-44 266,0 29-281,0-14 16</inkml:trace>
  <inkml:trace contextRef="#ctx0" brushRef="#br0" timeOffset="308182.627">14361 8702 0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28.3360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3-30T03:36:32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7408 8173 0,'0'0'109,"59"0"-78,-15 0-15,15 0-16,0 0 16,29 0-16,-29 0 15,-15 0-15,15 0 16,-15 0-16,-15 0 15,-14 0-15,14 0 16,-14 0-16,-15 0 47,44 0-47,0 0 15,0 0-15,15 0 16,-15 0-16,-14 0 16,14 0-16,-30 0 15</inkml:trace>
  <inkml:trace contextRef="#ctx0" brushRef="#br0" timeOffset="3624.2073">7011 8217 0,'-14'14'140,"14"-14"-124,29 0-1,30 0-15,-30 0 16,-14 0-16,14 0 16,1 0-16,-30 0 15,29 0 1,1 0-16,14 0 15,0 0-15,-29 0 16,29 0-16,0 0 16,-15 0-16,15 0 15,-14 0-15,-16 0 16,45 0-16,-15 0 15,0 0-15,15 0 16,-15 0-16,0 0 16,-14 0-1,-16 0-15,16 0 0,-16 0 16,-14 0 109,45 0-125,13 0 15,-28 0 1,-1-14-16,-29 14 15</inkml:trace>
  <inkml:trace contextRef="#ctx0" brushRef="#br0" timeOffset="17632.0085">10642 8261 0,'15'0'15,"-15"0"17,0-15 14,0 15-14,0-15-32,-15 15 15,-29-14 32,-44 14-47,44 0 16,0 14-16,14-14 15,-14 15-15,44-15 16,0 15 31,-15-15-47,-29 14 15,44-14-15,-29 15 16,29 0-16,-29 0 15,14 14-15,0-29 16,0 29-16,1-29 16,-1 0-16,0 30 15,1-30 1,14 14-16,-15-14 15,15 30-15,-29-30 16,29 15 0,-15-1-1,0-14-15,15 15 16,-29 14-16,29-14 15,-15 29-15,0-14 16,1-1-16,14-14 16,0 14-16,-15 15 15,15-14-15,-15 14 16,15-30-16,-14 16 15,14-1-15,0 1 16,0-16-16,0 16 16,0-1-16,0-14 15,0-1-15,0 1 16,0 0-16,0 0 15,0-1 1,0 1-16,29 29 16,0-15-16,-14-14 15,14 29-15,-14-14 16,15-16-16,-30 1 15,14 0-15,1-15 16,-15 0 31,29 14-32,-14-14-15,0 0 16,29 15-16,0-15 16,-15 0-16,15 0 15,1 0-15,-16 0 16,-14 0-16,14 0 15,30 0 1,-30-15-16,15-29 0,-14 30 16,29-16-16,-30 1 15,0-1-15,15 1 16,-14 0-16,-15 14 15,-1 0 32,1-29-31,-15 0-16,0 29 15,0-29-15,0 0 16,0 15 0,0-15-16,-15 14 15,15 1-15,0-30 16,-14 15-16,14-30 15,0 30-15,-30 30 16,15-30-16,15 29 16,0-29-16,-14 29 15,14-14-15,0 29 16,-15-15 62,15 0-63,0 15-15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28.3360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3-30T03:42:03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11789 2866 0,'-30'-59'109,"16"15"-109,-31-29 16,16 29-16,-44-59 15,58 88-15,15 0 16,-15-14-16,-58-30 16,14 30-16,29-1 15,1 16-15,14-1 16,-29 15 109,30 15-125,-31 44 15,16-30-15,14 15 16,-73 59-16,73-74 15,-43 74 1,43-59-16,-14-29 16,-1 29-16,30-29 15,-14 73 1,-16-14-16,1-30 15,14 14-15,-14-28 16,29-1-16,-15 15 16,0 0-16,1-14 15,14-16-15,-15 60 16,15-30-16,0-29 78,15-1-78,-15-14 15,0 15-15,14-15 16,-14 15-16,30 0 16,-16-15-16,16 29 15,-1-14-15,15 14 16,-14-14-16,-1-1 15,-14-14-15,14 15 16,-29 0 0,15-15-1,29 15 1,-15-15-16,1 29 15,-1-29-15,-14 0 16,29 0-16,-29 0 16,14 15-16,0-1 15,15-14-15,1 0 16,-1 0-1,-30 0-15,1 0 16,14 0-16,-29 0 16,30 0-16,14 0 15,-15 0-15,15-29 16,1 0-16,-31-1 15,1 30-15,0-15 16,-1 15-16,1-29 16,-15 29-16,0-15 15,15-14-15,14 0 16,-29-16-16,0 16 15,0-15-15,15 29 16,-15-29 0,0 0-16,0 15 15,0-30-15,0 0 16,0 0-16,0 15 15,0-29-15,15 14 16,-15 44-16,0 1 16,0-1-16,0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28.3360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3-30T03:45:24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11715 3939 0,'30'0'109,"28"0"-94,89 0 1,0 15-16,-14-15 16,43 0-16,-14 15 15,29-15-15,-15 0 16,-44 0-16,74 0 15,0 14-15,-44 1 16,14 14-16,-161-29 31,73 0-31,-29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28.3360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3-30T03:48:57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5512 1308 0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28.3360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3-30T03:59:01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2514 6394 0,'0'-29'31,"0"29"-16,-45 0 1,1 0-16,0 0 16,-15 0-16,45 0 15,14 0-15,-15 0 31,15 0-15,-44 0-16,0 14 16,-15 16-16,0-1 15,-14 15-15,29-44 16,-15 15-16,29 0 15,30-15-15,-14 14 32,-45 16-32,-15 14 15,16-15-15,14-14 16,-45 14-1,31 1-15,-1 14 16,0 29-16,15-29 16,-15-14-16,30 43 15,14-43-15,15-16 63,-15 1-48,15 44-15,0-30 16,0 30-16,0-15 15,0 15-15,0-30 16,15 30-16,0-15 16,14 30-16,30-1 15,-15 1-15,30-1 16,-45-43-16,44 28 15,30 1-15,0 0 16,-29-30-16,-1 30 16,59 15-16,-58-60 15,14 30-15,44 45 16,-14-31-1,-59-28-15,0 14 16,-45-44 0,89 29-16,0 15 15,59 1-15,0 13 16,14 16-16,-44-45 15,0 15-15,-29-14 16,44-1-16,30-14 16,-30 0-16,29 14 15,-88 0-15,59-14 16,0 14-16,-14 1 15,58-15-15,-103-1 16,29 1-16,1-15 16,29 44-16,0-44 15,-44 15-15,29 14 16,-44-29-16,45 0 15,28 0-15,-14 30 16,-58-30-16,-31 0 16,45-15-16,0 15 15,0 0 1,132-59-1,-58 59-15,-1-15 16,-14 15-16,44 0 16,-30 0-16,15 0 15,29 0-15,-43 0 16,73 0-16,-30 0 15,1 0-15,73 0 16,-74 0-16,59 0 16,1 0-16,-30 0 15,-30 0-15,-58 0 16,14 0-16,-29 0 15,15 0-15,0 0 16,-45 0-16,-14 0 16,29 0-16,15 0 15,30-14-15,-1 14 16,-73-15-16,59 15 15,14 0-15,-14 0 16,-1 0-16,45 0 16,-15 0-16,15 0 15,-44 0-15,14 0 16,-58-29-1,29-16-15,-44 31 16,14-30-16,-14 14 16,-15-14-16,30 15 15,-15-1-15,44 1 16,-118 14-16,74 15 31,-29-59-31,-60 59 16,30-44-16,15 30 15,15-45-15,-60 44 16,16-29-16,-15-15 15,14 0-15,0-14 16,-14 29-16,0-30 16,-1 1-16,1 14 15,-15 15-15,0 15 16,-15-30-16,-29-15 15,-14-14 1,13-44-16,-13 58 0,-16-14 16,15 15-16,-29-16 15,29 16-15,-14-1 16,43 16-1,-14 14-15,30 14 16,-30-58-16,-30 14 16,-44-43-16,1 14 15,-15 0-15,-30 0 16,-59-14-16,30 43 15,15 15-15,-15 30 16,-44-45-16,58 1 16,-58 44-16,44 14 15,59-15-15,-30 16 16,30-1-16,14 0 15,-44-29-15,30 30 16,-30-1-16,15 15 16,15 0-16,-59 0 15,0 0-15,29 0 16,-58 0-16,43 15 15,30 29-15,-73-30 16,-45 30-16,15-14 16,-73 29-16,-30-15 15,1 29-15,58-58 16,-59 29-1,-88 30-15,176-45 16,-43 15-16,72 0 16,-14-29-16,1 44 15,72-45-15,-58 30 16,44-14-16,29-15 15,-29 29-15,0-44 16,0 0-16,15 0 16,-1 0-16,-29-15 15,15 0-15,0-29 16,-29 15-16,58 14 15,59-14-15,-59 14 16,30-14 0,-29-16-16,-16 16 15,15 14-15,30-14 16,59 29-16,-30 0 15,88 0-15,-14 0 16,-45 0 0,45 0-1,-1 0-15,30 0 16,-14 0-1,-1 0 1,0 0 0,15 29-1,-14-29 172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8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F969C-290D-4AF7-9D1F-D9365819CC59}" type="datetimeFigureOut">
              <a:rPr lang="zh-CN" altLang="en-US" smtClean="0"/>
              <a:t>2020/5/13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3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4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8" y="6456614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1687-B0A7-4083-A9B7-8BE7ECAB6D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79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3.1~3.4</a:t>
            </a:r>
            <a:r>
              <a:rPr lang="zh-CN" altLang="en-US" dirty="0"/>
              <a:t>都是基本代码，用于基本块的编译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3.5</a:t>
            </a:r>
            <a:r>
              <a:rPr lang="zh-CN" altLang="en-US" dirty="0"/>
              <a:t>是函数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3.6</a:t>
            </a:r>
            <a:r>
              <a:rPr lang="zh-CN" altLang="en-US" dirty="0"/>
              <a:t>是复杂数据的实现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4465181-E0DB-4F68-B6CD-8DE283401434}" type="slidenum">
              <a:rPr lang="zh-CN" altLang="en-US" smtClean="0">
                <a:latin typeface="Arial" panose="020B0604020202020204" pitchFamily="34" charset="0"/>
              </a:rPr>
              <a:t>1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827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7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32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142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64</a:t>
            </a:r>
            <a:r>
              <a:rPr lang="zh-CN" altLang="en-US" dirty="0"/>
              <a:t>位系统使用“</a:t>
            </a:r>
            <a:r>
              <a:rPr lang="en-US" altLang="zh-CN" dirty="0"/>
              <a:t>q</a:t>
            </a:r>
            <a:r>
              <a:rPr lang="zh-CN" altLang="en-US" dirty="0"/>
              <a:t>”后缀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 err="1"/>
              <a:t>movabsq</a:t>
            </a:r>
            <a:r>
              <a:rPr lang="zh-CN" altLang="en-US" dirty="0"/>
              <a:t>允许</a:t>
            </a:r>
            <a:r>
              <a:rPr lang="en-US" altLang="zh-CN" dirty="0"/>
              <a:t>64</a:t>
            </a:r>
            <a:r>
              <a:rPr lang="zh-CN" altLang="en-US" dirty="0"/>
              <a:t>位立即数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176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60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p123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个例子   普通</a:t>
            </a:r>
            <a:r>
              <a:rPr lang="en-US" altLang="zh-CN" dirty="0" err="1" smtClean="0"/>
              <a:t>mov</a:t>
            </a:r>
            <a:endParaRPr lang="en-US" altLang="zh-CN" dirty="0" smtClean="0"/>
          </a:p>
          <a:p>
            <a:r>
              <a:rPr lang="en-US" altLang="zh-CN" dirty="0" smtClean="0"/>
              <a:t>P124</a:t>
            </a:r>
            <a:r>
              <a:rPr lang="zh-CN" altLang="en-US" dirty="0" smtClean="0"/>
              <a:t>页顶上的例子用于展示</a:t>
            </a:r>
            <a:r>
              <a:rPr lang="en-US" altLang="zh-CN" dirty="0" smtClean="0"/>
              <a:t>1/2/4/8</a:t>
            </a:r>
            <a:r>
              <a:rPr lang="zh-CN" altLang="en-US" dirty="0" smtClean="0"/>
              <a:t>字节</a:t>
            </a:r>
            <a:r>
              <a:rPr lang="en-US" altLang="zh-CN" dirty="0" err="1" smtClean="0"/>
              <a:t>mov</a:t>
            </a:r>
            <a:r>
              <a:rPr lang="zh-CN" altLang="en-US" dirty="0" smtClean="0"/>
              <a:t>到通用寄存器上的差异（不做考核）</a:t>
            </a:r>
            <a:endParaRPr lang="en-US" altLang="zh-CN" dirty="0" smtClean="0"/>
          </a:p>
          <a:p>
            <a:r>
              <a:rPr lang="zh-CN" altLang="en-US" dirty="0" smtClean="0"/>
              <a:t>练习</a:t>
            </a:r>
            <a:r>
              <a:rPr lang="en-US" altLang="zh-CN" dirty="0" smtClean="0"/>
              <a:t>3.2</a:t>
            </a:r>
          </a:p>
          <a:p>
            <a:r>
              <a:rPr lang="en-US" altLang="zh-CN" dirty="0" smtClean="0"/>
              <a:t>P124</a:t>
            </a:r>
            <a:r>
              <a:rPr lang="zh-CN" altLang="en-US" dirty="0" smtClean="0"/>
              <a:t>页低下的例子</a:t>
            </a:r>
            <a:endParaRPr lang="en-US" altLang="zh-CN" dirty="0" smtClean="0"/>
          </a:p>
          <a:p>
            <a:r>
              <a:rPr lang="zh-CN" altLang="en-US" dirty="0" smtClean="0"/>
              <a:t>练习</a:t>
            </a:r>
            <a:r>
              <a:rPr lang="en-US" altLang="zh-CN" dirty="0" smtClean="0"/>
              <a:t>3.3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723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86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04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89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6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8086</a:t>
            </a:r>
            <a:r>
              <a:rPr lang="zh-CN" altLang="en-US" dirty="0"/>
              <a:t>没有保护模式</a:t>
            </a:r>
            <a:endParaRPr lang="en-US" altLang="zh-CN" dirty="0"/>
          </a:p>
          <a:p>
            <a:r>
              <a:rPr lang="en-US" altLang="zh-CN" dirty="0"/>
              <a:t>286</a:t>
            </a:r>
            <a:r>
              <a:rPr lang="zh-CN" altLang="en-US" dirty="0"/>
              <a:t>段式保护</a:t>
            </a:r>
            <a:endParaRPr lang="en-US" altLang="zh-CN" dirty="0"/>
          </a:p>
          <a:p>
            <a:r>
              <a:rPr lang="en-US" altLang="zh-CN" dirty="0"/>
              <a:t>386</a:t>
            </a:r>
            <a:r>
              <a:rPr lang="zh-CN" altLang="en-US" dirty="0"/>
              <a:t>段页式</a:t>
            </a:r>
            <a:endParaRPr lang="en-US" altLang="zh-CN" dirty="0"/>
          </a:p>
          <a:p>
            <a:r>
              <a:rPr lang="en-US" altLang="zh-CN" dirty="0"/>
              <a:t>486=386+8087</a:t>
            </a:r>
          </a:p>
          <a:p>
            <a:r>
              <a:rPr lang="en-US" altLang="zh-CN" dirty="0"/>
              <a:t>Pentium</a:t>
            </a:r>
            <a:r>
              <a:rPr lang="zh-CN" altLang="en-US" dirty="0"/>
              <a:t>小改进</a:t>
            </a:r>
            <a:endParaRPr lang="en-US" altLang="zh-CN" dirty="0"/>
          </a:p>
          <a:p>
            <a:r>
              <a:rPr lang="en-US" altLang="zh-CN" dirty="0"/>
              <a:t>Pro</a:t>
            </a:r>
            <a:r>
              <a:rPr lang="zh-CN" altLang="en-US" dirty="0"/>
              <a:t>    </a:t>
            </a:r>
            <a:r>
              <a:rPr lang="en-US" altLang="zh-CN" dirty="0"/>
              <a:t>p6</a:t>
            </a:r>
            <a:r>
              <a:rPr lang="zh-CN" altLang="en-US" dirty="0"/>
              <a:t>微体系结构</a:t>
            </a:r>
            <a:endParaRPr lang="en-US" altLang="zh-CN" dirty="0"/>
          </a:p>
          <a:p>
            <a:r>
              <a:rPr lang="en-US" altLang="zh-CN" dirty="0"/>
              <a:t>mmx</a:t>
            </a:r>
            <a:r>
              <a:rPr lang="zh-CN" altLang="en-US" dirty="0"/>
              <a:t>多媒体指令</a:t>
            </a:r>
            <a:endParaRPr lang="en-US" altLang="zh-CN" dirty="0"/>
          </a:p>
          <a:p>
            <a:r>
              <a:rPr lang="en-US" altLang="zh-CN" dirty="0"/>
              <a:t>P4 </a:t>
            </a:r>
            <a:r>
              <a:rPr lang="en-US" altLang="zh-CN" dirty="0" err="1"/>
              <a:t>sse</a:t>
            </a:r>
            <a:r>
              <a:rPr lang="zh-CN" altLang="en-US" dirty="0"/>
              <a:t>指令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i7</a:t>
            </a:r>
            <a:r>
              <a:rPr lang="zh-CN" altLang="en-US" dirty="0"/>
              <a:t>超线程</a:t>
            </a:r>
            <a:r>
              <a:rPr lang="en-US" altLang="zh-CN" dirty="0"/>
              <a:t>+</a:t>
            </a:r>
            <a:r>
              <a:rPr lang="zh-CN" altLang="en-US" dirty="0"/>
              <a:t>多核</a:t>
            </a:r>
            <a:endParaRPr lang="en-US" altLang="zh-CN" dirty="0"/>
          </a:p>
          <a:p>
            <a:r>
              <a:rPr lang="en-US" altLang="zh-CN" dirty="0"/>
              <a:t>P4e</a:t>
            </a:r>
            <a:r>
              <a:rPr lang="zh-CN" altLang="en-US" dirty="0"/>
              <a:t>超线程</a:t>
            </a:r>
            <a:endParaRPr lang="en-US" altLang="zh-CN" dirty="0"/>
          </a:p>
          <a:p>
            <a:r>
              <a:rPr lang="en-US" altLang="zh-CN" dirty="0"/>
              <a:t>Core2</a:t>
            </a:r>
            <a:r>
              <a:rPr lang="zh-CN" altLang="en-US" dirty="0"/>
              <a:t>多核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93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41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32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用移位的</a:t>
            </a:r>
            <a:r>
              <a:rPr lang="en-US" altLang="zh-CN" dirty="0"/>
              <a:t>4</a:t>
            </a:r>
            <a:r>
              <a:rPr lang="zh-CN" altLang="en-US" dirty="0"/>
              <a:t>条指令</a:t>
            </a:r>
            <a:endParaRPr lang="en-US" altLang="zh-CN" dirty="0"/>
          </a:p>
          <a:p>
            <a:r>
              <a:rPr lang="zh-CN" altLang="en-US" dirty="0"/>
              <a:t>或者用</a:t>
            </a:r>
            <a:r>
              <a:rPr lang="en-US" altLang="zh-CN" dirty="0" err="1"/>
              <a:t>leaq</a:t>
            </a:r>
            <a:r>
              <a:rPr lang="zh-CN" altLang="en-US" dirty="0"/>
              <a:t>的三条指令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77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用移位的</a:t>
            </a:r>
            <a:r>
              <a:rPr lang="en-US" altLang="zh-CN" dirty="0"/>
              <a:t>4</a:t>
            </a:r>
            <a:r>
              <a:rPr lang="zh-CN" altLang="en-US" dirty="0"/>
              <a:t>条指令</a:t>
            </a:r>
            <a:endParaRPr lang="en-US" altLang="zh-CN" dirty="0"/>
          </a:p>
          <a:p>
            <a:r>
              <a:rPr lang="zh-CN" altLang="en-US" dirty="0"/>
              <a:t>或者用</a:t>
            </a:r>
            <a:r>
              <a:rPr lang="en-US" altLang="zh-CN" dirty="0" err="1"/>
              <a:t>leaq</a:t>
            </a:r>
            <a:r>
              <a:rPr lang="zh-CN" altLang="en-US" dirty="0"/>
              <a:t>的三条指令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136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1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216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552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71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在系统中看看区别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在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–S</a:t>
            </a:r>
            <a:r>
              <a:rPr lang="zh-CN" altLang="en-US" dirty="0"/>
              <a:t> </a:t>
            </a:r>
            <a:r>
              <a:rPr lang="en-US" altLang="zh-CN" dirty="0" err="1"/>
              <a:t>main.c</a:t>
            </a:r>
            <a:r>
              <a:rPr lang="zh-CN" altLang="en-US" dirty="0"/>
              <a:t>的输出，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加上一条语句</a:t>
            </a:r>
            <a:r>
              <a:rPr lang="en-US" altLang="zh-CN" dirty="0" err="1"/>
              <a:t>xorl</a:t>
            </a:r>
            <a:r>
              <a:rPr lang="zh-CN" altLang="en-US" dirty="0"/>
              <a:t>  </a:t>
            </a:r>
            <a:r>
              <a:rPr lang="en-US" altLang="zh-CN" dirty="0"/>
              <a:t>%</a:t>
            </a:r>
            <a:r>
              <a:rPr lang="en-US" altLang="zh-CN" dirty="0" err="1"/>
              <a:t>edx</a:t>
            </a:r>
            <a:r>
              <a:rPr lang="en-US" altLang="zh-CN" dirty="0"/>
              <a:t>,%</a:t>
            </a:r>
            <a:r>
              <a:rPr lang="en-US" altLang="zh-CN" dirty="0" err="1"/>
              <a:t>edx</a:t>
            </a:r>
            <a:r>
              <a:rPr lang="zh-CN" altLang="en-US" dirty="0"/>
              <a:t>和</a:t>
            </a:r>
            <a:r>
              <a:rPr lang="en-US" altLang="zh-CN" dirty="0" err="1"/>
              <a:t>mov</a:t>
            </a:r>
            <a:r>
              <a:rPr lang="en-US" altLang="zh-CN" baseline="0" dirty="0"/>
              <a:t> $0,%edx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然后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-c</a:t>
            </a:r>
            <a:r>
              <a:rPr lang="zh-CN" altLang="en-US" dirty="0"/>
              <a:t>生成目标文件。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最后</a:t>
            </a:r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–d</a:t>
            </a:r>
            <a:r>
              <a:rPr lang="zh-CN" altLang="en-US" dirty="0"/>
              <a:t> 看结果。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关键在于那个立即数</a:t>
            </a:r>
            <a:r>
              <a:rPr lang="en-US" altLang="zh-CN" dirty="0"/>
              <a:t>32</a:t>
            </a:r>
            <a:r>
              <a:rPr lang="zh-CN" altLang="en-US" dirty="0"/>
              <a:t>位的系统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72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前面的乘法是双操作数的，结果只取低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en-US" altLang="zh-CN" dirty="0" err="1"/>
              <a:t>Imull</a:t>
            </a:r>
            <a:r>
              <a:rPr lang="zh-CN" altLang="en-US" dirty="0"/>
              <a:t>有单操作数和双操作数两种，我们可以根据后面的操作数个数作出区别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8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回顾全过程，知道一点数据表示和运算（包括乘法除法会变成移位的知识点） </a:t>
            </a:r>
            <a:endParaRPr lang="en-US" altLang="zh-CN" dirty="0"/>
          </a:p>
          <a:p>
            <a:r>
              <a:rPr lang="zh-CN" altLang="en-US" dirty="0"/>
              <a:t>视野再扩大一点，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–o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p1.c</a:t>
            </a:r>
            <a:r>
              <a:rPr lang="zh-CN" altLang="en-US" dirty="0"/>
              <a:t> </a:t>
            </a:r>
            <a:r>
              <a:rPr lang="en-US" altLang="zh-CN" dirty="0"/>
              <a:t>p2.c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altLang="zh-CN" dirty="0" err="1"/>
              <a:t>lpthread</a:t>
            </a:r>
            <a:endParaRPr lang="en-US" altLang="zh-CN" dirty="0"/>
          </a:p>
          <a:p>
            <a:r>
              <a:rPr lang="zh-CN" altLang="en-US" dirty="0"/>
              <a:t>第三章解决</a:t>
            </a:r>
            <a:r>
              <a:rPr lang="en-US" altLang="zh-CN" dirty="0"/>
              <a:t>cc</a:t>
            </a:r>
            <a:r>
              <a:rPr lang="zh-CN" altLang="en-US" dirty="0"/>
              <a:t>第七章解决</a:t>
            </a:r>
            <a:r>
              <a:rPr lang="en-US" altLang="zh-CN" dirty="0"/>
              <a:t>link</a:t>
            </a:r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还缺一个</a:t>
            </a:r>
            <a:r>
              <a:rPr lang="en-US" altLang="zh-CN" dirty="0"/>
              <a:t>loader</a:t>
            </a:r>
          </a:p>
          <a:p>
            <a:endParaRPr lang="en-US" altLang="zh-CN" dirty="0"/>
          </a:p>
          <a:p>
            <a:r>
              <a:rPr lang="zh-CN" altLang="en-US" dirty="0"/>
              <a:t>为什么要学习？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）性能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）安全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逆向工程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626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大端： 高字节低地址；小端：高字节高地址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767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096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跳转是依据前提条件而作出的决策，因此首先要知道当前情况如何，</a:t>
            </a:r>
            <a:r>
              <a:rPr lang="en-US" altLang="zh-CN" dirty="0"/>
              <a:t>IA32</a:t>
            </a:r>
            <a:r>
              <a:rPr lang="zh-CN" altLang="en-US" dirty="0"/>
              <a:t>上使用条件码来完成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470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405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通常不直接访问</a:t>
            </a:r>
            <a:r>
              <a:rPr lang="en-US" altLang="zh-CN" dirty="0"/>
              <a:t>flag</a:t>
            </a:r>
            <a:r>
              <a:rPr lang="zh-CN" altLang="en-US" dirty="0"/>
              <a:t>标志位，而是结合具体操作一起完成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335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提醒</a:t>
            </a:r>
            <a:r>
              <a:rPr lang="en-US" altLang="zh-CN" dirty="0" err="1"/>
              <a:t>setl</a:t>
            </a:r>
            <a:r>
              <a:rPr lang="zh-CN" altLang="en-US" dirty="0"/>
              <a:t>只能单字节寄存器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682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）地址相对于</a:t>
            </a:r>
            <a:r>
              <a:rPr lang="en-US" altLang="zh-CN" dirty="0"/>
              <a:t>PC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）而</a:t>
            </a:r>
            <a:r>
              <a:rPr lang="en-US" altLang="zh-CN" dirty="0"/>
              <a:t>PC</a:t>
            </a:r>
            <a:r>
              <a:rPr lang="zh-CN" altLang="en-US" dirty="0"/>
              <a:t>是下一条指令的地址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804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）地址相对于</a:t>
            </a:r>
            <a:r>
              <a:rPr lang="en-US" altLang="zh-CN" dirty="0"/>
              <a:t>PC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）而</a:t>
            </a:r>
            <a:r>
              <a:rPr lang="en-US" altLang="zh-CN" dirty="0"/>
              <a:t>PC</a:t>
            </a:r>
            <a:r>
              <a:rPr lang="zh-CN" altLang="en-US" dirty="0"/>
              <a:t>是下一条指令的地址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941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3.16</a:t>
            </a:r>
          </a:p>
          <a:p>
            <a:r>
              <a:rPr lang="zh-CN" altLang="en-US"/>
              <a:t>练习</a:t>
            </a:r>
            <a:r>
              <a:rPr lang="en-US" altLang="zh-CN"/>
              <a:t>3.17</a:t>
            </a:r>
            <a:r>
              <a:rPr lang="en-US" altLang="zh-CN" dirty="0"/>
              <a:t>——</a:t>
            </a:r>
            <a:r>
              <a:rPr lang="zh-CN" altLang="en-US" dirty="0"/>
              <a:t>选择哪种形式和“分支概率”有关系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753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3.16</a:t>
            </a:r>
          </a:p>
          <a:p>
            <a:r>
              <a:rPr lang="zh-CN" altLang="en-US"/>
              <a:t>练习</a:t>
            </a:r>
            <a:r>
              <a:rPr lang="en-US" altLang="zh-CN"/>
              <a:t>3.17</a:t>
            </a:r>
            <a:r>
              <a:rPr lang="en-US" altLang="zh-CN" dirty="0"/>
              <a:t>——</a:t>
            </a:r>
            <a:r>
              <a:rPr lang="zh-CN" altLang="en-US" dirty="0"/>
              <a:t>选择哪种形式和“分支概率”有关系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0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633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3.16</a:t>
            </a:r>
          </a:p>
          <a:p>
            <a:r>
              <a:rPr lang="zh-CN" altLang="en-US" dirty="0"/>
              <a:t>练习</a:t>
            </a:r>
            <a:r>
              <a:rPr lang="en-US" altLang="zh-CN" dirty="0"/>
              <a:t>3.17——</a:t>
            </a:r>
            <a:r>
              <a:rPr lang="zh-CN" altLang="en-US" dirty="0"/>
              <a:t>选择哪种形式和“分支概率”有关系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2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44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6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370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2744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028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661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9963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385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033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974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5926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8859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7679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758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如果取值为</a:t>
            </a:r>
            <a:r>
              <a:rPr lang="en-US" altLang="zh-CN" dirty="0"/>
              <a:t>107</a:t>
            </a:r>
            <a:r>
              <a:rPr lang="zh-CN" altLang="en-US" dirty="0"/>
              <a:t>，具体过过程是怎么样的？和</a:t>
            </a:r>
            <a:r>
              <a:rPr lang="en-US" altLang="zh-CN" dirty="0"/>
              <a:t>100</a:t>
            </a:r>
            <a:r>
              <a:rPr lang="zh-CN" altLang="en-US" dirty="0"/>
              <a:t>有什么区别？</a:t>
            </a:r>
            <a:r>
              <a:rPr lang="en-US" altLang="zh-CN" dirty="0"/>
              <a:t>——</a:t>
            </a:r>
            <a:r>
              <a:rPr lang="zh-CN" altLang="en-US" dirty="0"/>
              <a:t>引出跳转表的好处。</a:t>
            </a:r>
            <a:endParaRPr lang="en-US" altLang="zh-CN" dirty="0"/>
          </a:p>
          <a:p>
            <a:r>
              <a:rPr lang="zh-CN" altLang="en-US" dirty="0"/>
              <a:t>然后看跳转表在什么时候不合适？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801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个去向</a:t>
            </a:r>
            <a:r>
              <a:rPr lang="en-US" altLang="zh-CN" dirty="0"/>
              <a:t>100~106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个缺省。其中</a:t>
            </a:r>
            <a:r>
              <a:rPr lang="en-US" altLang="zh-CN" dirty="0"/>
              <a:t>&amp;&amp;</a:t>
            </a:r>
            <a:r>
              <a:rPr lang="zh-CN" altLang="en-US" dirty="0"/>
              <a:t>是</a:t>
            </a:r>
            <a:r>
              <a:rPr lang="en-US" altLang="zh-CN" dirty="0"/>
              <a:t>GCC</a:t>
            </a:r>
            <a:r>
              <a:rPr lang="zh-CN" altLang="en-US" dirty="0"/>
              <a:t>创造的标号的地址</a:t>
            </a:r>
            <a:endParaRPr lang="en-US" altLang="zh-CN" dirty="0"/>
          </a:p>
          <a:p>
            <a:r>
              <a:rPr lang="zh-CN" altLang="en-US" dirty="0"/>
              <a:t>去向的标号</a:t>
            </a:r>
            <a:r>
              <a:rPr lang="en-US" altLang="zh-CN" dirty="0"/>
              <a:t>——</a:t>
            </a:r>
            <a:r>
              <a:rPr lang="zh-CN" altLang="en-US" dirty="0"/>
              <a:t>索引化变为</a:t>
            </a:r>
            <a:r>
              <a:rPr lang="en-US" altLang="zh-CN" dirty="0"/>
              <a:t>0/1/2/3…</a:t>
            </a:r>
          </a:p>
          <a:p>
            <a:r>
              <a:rPr lang="en-US" altLang="zh-CN" dirty="0" err="1"/>
              <a:t>Fallthrough</a:t>
            </a:r>
            <a:r>
              <a:rPr lang="zh-CN" altLang="en-US" dirty="0"/>
              <a:t>的实现</a:t>
            </a:r>
            <a:endParaRPr lang="en-US" altLang="zh-CN" dirty="0"/>
          </a:p>
          <a:p>
            <a:r>
              <a:rPr lang="en-US" altLang="zh-CN" dirty="0"/>
              <a:t>default</a:t>
            </a:r>
            <a:r>
              <a:rPr lang="zh-CN" altLang="en-US" dirty="0"/>
              <a:t>的实现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这里的代码没有按照</a:t>
            </a:r>
            <a:r>
              <a:rPr lang="en-US" altLang="zh-CN" dirty="0"/>
              <a:t>C</a:t>
            </a:r>
            <a:r>
              <a:rPr lang="zh-CN" altLang="en-US" dirty="0"/>
              <a:t>的顺序，由于有优化，将</a:t>
            </a:r>
            <a:r>
              <a:rPr lang="en-US" altLang="zh-CN" dirty="0"/>
              <a:t>result=x</a:t>
            </a:r>
            <a:r>
              <a:rPr lang="zh-CN" altLang="en-US" dirty="0"/>
              <a:t>直接放进各个分支中（减少访存次数？？）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143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0430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12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栈的行为已经学过</a:t>
            </a:r>
            <a:endParaRPr lang="en-US" altLang="zh-CN" dirty="0"/>
          </a:p>
          <a:p>
            <a:r>
              <a:rPr lang="zh-CN" altLang="en-US" dirty="0"/>
              <a:t>作用：过程参数、返回地址、寄存器保存（用于修改后恢复，现场保存）、局部变量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每层函数调用有一个栈帧</a:t>
            </a:r>
            <a:endParaRPr lang="en-US" altLang="zh-CN" dirty="0"/>
          </a:p>
          <a:p>
            <a:r>
              <a:rPr lang="zh-CN" altLang="en-US" dirty="0"/>
              <a:t>调用返回地址</a:t>
            </a:r>
            <a:r>
              <a:rPr lang="en-US" altLang="zh-CN" dirty="0"/>
              <a:t>call</a:t>
            </a:r>
            <a:r>
              <a:rPr lang="zh-CN" altLang="en-US" dirty="0"/>
              <a:t>时压入</a:t>
            </a:r>
            <a:endParaRPr lang="en-US" altLang="zh-CN" dirty="0"/>
          </a:p>
          <a:p>
            <a:r>
              <a:rPr lang="en-US" altLang="zh-CN" dirty="0" err="1"/>
              <a:t>Ebp</a:t>
            </a:r>
            <a:endParaRPr lang="en-US" altLang="zh-CN" dirty="0"/>
          </a:p>
          <a:p>
            <a:r>
              <a:rPr lang="zh-CN" altLang="en-US" dirty="0"/>
              <a:t>局部变量可以放在寄存器、堆栈，后者可以有变量地址。</a:t>
            </a:r>
            <a:endParaRPr lang="en-US" altLang="zh-CN" dirty="0"/>
          </a:p>
          <a:p>
            <a:r>
              <a:rPr lang="zh-CN" altLang="en-US" dirty="0"/>
              <a:t>参数放在</a:t>
            </a:r>
            <a:r>
              <a:rPr lang="en-US" altLang="zh-CN" dirty="0"/>
              <a:t>ebp+8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905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631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术语是硬件遗留的习惯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可以在</a:t>
            </a:r>
            <a:r>
              <a:rPr lang="en-US" altLang="zh-CN" dirty="0" err="1"/>
              <a:t>code.c</a:t>
            </a:r>
            <a:r>
              <a:rPr lang="zh-CN" altLang="en-US" dirty="0"/>
              <a:t>中增加一个</a:t>
            </a:r>
            <a:r>
              <a:rPr lang="en-US" altLang="zh-CN" dirty="0"/>
              <a:t>char/</a:t>
            </a:r>
            <a:r>
              <a:rPr lang="en-US" altLang="zh-CN" dirty="0" err="1"/>
              <a:t>shor</a:t>
            </a:r>
            <a:r>
              <a:rPr lang="zh-CN" altLang="en-US" dirty="0"/>
              <a:t>和</a:t>
            </a:r>
            <a:r>
              <a:rPr lang="en-US" altLang="zh-CN" dirty="0"/>
              <a:t>float</a:t>
            </a:r>
          </a:p>
          <a:p>
            <a:r>
              <a:rPr lang="zh-CN" altLang="en-US" dirty="0"/>
              <a:t>发现底层硬件存储根本没有类型的概念！！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2614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293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282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11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232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728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464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9450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9215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3011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51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这里只有寄存器，没有</a:t>
            </a:r>
            <a:r>
              <a:rPr lang="en-US" altLang="zh-CN" dirty="0"/>
              <a:t>ALU/PC/MEM</a:t>
            </a:r>
            <a:r>
              <a:rPr lang="zh-CN" altLang="en-US" dirty="0"/>
              <a:t>的部件，需要在</a:t>
            </a:r>
            <a:r>
              <a:rPr lang="en-US" altLang="zh-CN" dirty="0"/>
              <a:t>“x86</a:t>
            </a:r>
            <a:r>
              <a:rPr lang="zh-CN" altLang="en-US" dirty="0"/>
              <a:t>指令格式、执行模式</a:t>
            </a:r>
            <a:r>
              <a:rPr lang="en-US" altLang="zh-CN" dirty="0"/>
              <a:t>”</a:t>
            </a:r>
            <a:r>
              <a:rPr lang="zh-CN" altLang="en-US" dirty="0"/>
              <a:t>补充</a:t>
            </a:r>
            <a:r>
              <a:rPr lang="en-US" altLang="zh-CN" dirty="0" err="1"/>
              <a:t>ppt</a:t>
            </a:r>
            <a:r>
              <a:rPr lang="zh-CN" altLang="en-US" dirty="0"/>
              <a:t>里面补充完整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58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两个问题：</a:t>
            </a:r>
            <a:r>
              <a:rPr lang="en-US" altLang="zh-CN" dirty="0"/>
              <a:t>1</a:t>
            </a:r>
            <a:r>
              <a:rPr lang="zh-CN" altLang="en-US" dirty="0"/>
              <a:t>空间；</a:t>
            </a:r>
            <a:r>
              <a:rPr lang="en-US" altLang="zh-CN" dirty="0"/>
              <a:t>2</a:t>
            </a:r>
            <a:r>
              <a:rPr lang="zh-CN" altLang="en-US" dirty="0"/>
              <a:t>定位</a:t>
            </a:r>
            <a:r>
              <a:rPr lang="en-US" altLang="zh-CN" dirty="0"/>
              <a:t>——</a:t>
            </a:r>
            <a:r>
              <a:rPr lang="zh-CN" altLang="en-US" dirty="0"/>
              <a:t>定位公式 </a:t>
            </a:r>
            <a:r>
              <a:rPr lang="en-US" altLang="zh-CN" dirty="0" err="1"/>
              <a:t>XA+i</a:t>
            </a:r>
            <a:r>
              <a:rPr lang="en-US" altLang="zh-CN" dirty="0"/>
              <a:t>*L</a:t>
            </a:r>
          </a:p>
          <a:p>
            <a:endParaRPr lang="en-US" altLang="zh-CN" dirty="0"/>
          </a:p>
          <a:p>
            <a:r>
              <a:rPr lang="en-US" altLang="zh-CN" dirty="0" err="1"/>
              <a:t>intE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], E</a:t>
            </a:r>
            <a:r>
              <a:rPr lang="zh-CN" altLang="en-US" dirty="0"/>
              <a:t>地址在</a:t>
            </a:r>
            <a:r>
              <a:rPr lang="en-US" altLang="zh-CN" dirty="0" err="1"/>
              <a:t>edx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在</a:t>
            </a:r>
            <a:r>
              <a:rPr lang="en-US" altLang="zh-CN" dirty="0" err="1"/>
              <a:t>ecx</a:t>
            </a:r>
            <a:r>
              <a:rPr lang="zh-CN" altLang="en-US" dirty="0"/>
              <a:t>中，则</a:t>
            </a:r>
            <a:r>
              <a:rPr lang="en-US" altLang="zh-CN" dirty="0" err="1"/>
              <a:t>movl</a:t>
            </a:r>
            <a:r>
              <a:rPr lang="zh-CN" altLang="en-US" dirty="0"/>
              <a:t> </a:t>
            </a:r>
            <a:r>
              <a:rPr lang="en-US" altLang="zh-CN" dirty="0"/>
              <a:t>(%edx,%ecx,4),%</a:t>
            </a:r>
            <a:r>
              <a:rPr lang="en-US" altLang="zh-CN" dirty="0" err="1"/>
              <a:t>eax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365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1165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36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83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715368-1108-4622-9707-1302AF29C5F4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Parallel Programming with  Intel Parallel Studio XE </a:t>
            </a:r>
            <a:fld id="{4EC9487D-EDE6-4240-988C-9B3801F6C3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5C-E412-4327-A2D3-6A3689C503B1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BFE60-31ED-427F-A1F2-3D69A70E389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D07A6-638C-4D27-B6AB-268E34B0E210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9239F-357D-482E-918D-3ED5A63575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838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071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122B3-86C5-44B2-A31D-101270A77D2F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EB7A3-68BD-4CAE-8C14-8063AF6D8FB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3F79-A974-43C6-80E9-65454845AAAF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EB1A0-3023-43F0-97EE-02504FA71A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5DBBD-6995-4DED-8717-653520402F37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A321-DC3E-40F3-9C40-B0DC3FC0A8D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7E25-5B42-4525-91B6-BC4BA244FC14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F7AEF-DFB1-4D8E-A0AD-E22BEDE3458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5611B-78D8-4A61-96EF-510306F2C2E5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7BB3E-743D-4008-8225-7E363631CB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C386-04D6-401E-ABEB-7F953EC0AE82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184C0-916E-4CCA-8FFE-169A3289BB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302E-8084-463D-98EB-665EE57F03FE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31BE3-27E6-45A3-9FD0-D6D377DA90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68163-2CD8-4BB8-820C-0D53A8BFBD48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31243-DBEA-4109-85A3-E82E485F61D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A08E8D-C396-42F6-A6A4-94EA64FE17C5}" type="datetime1">
              <a:rPr lang="zh-CN" altLang="en-US"/>
              <a:t>2020/5/13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41F4F0B-1E44-4A40-8C56-CF8BFA97AA04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032" name="TextBox 7"/>
          <p:cNvSpPr txBox="1">
            <a:spLocks noChangeArrowheads="1"/>
          </p:cNvSpPr>
          <p:nvPr userDrawn="1"/>
        </p:nvSpPr>
        <p:spPr bwMode="auto">
          <a:xfrm>
            <a:off x="527051" y="260351"/>
            <a:ext cx="5739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/>
              <a:t>深入理解计算机系统</a:t>
            </a:r>
            <a:r>
              <a:rPr lang="en-US" altLang="zh-CN" sz="1200" dirty="0"/>
              <a:t>/Computer</a:t>
            </a:r>
            <a:r>
              <a:rPr lang="en-US" altLang="zh-CN" sz="1200" baseline="0" dirty="0"/>
              <a:t> Systems: A Programmer’s Perspective 2</a:t>
            </a:r>
            <a:r>
              <a:rPr lang="en-US" altLang="zh-CN" sz="1200" baseline="30000" dirty="0"/>
              <a:t>nd</a:t>
            </a:r>
            <a:r>
              <a:rPr lang="en-US" altLang="zh-CN" sz="1200" baseline="0" dirty="0"/>
              <a:t> Edition</a:t>
            </a:r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4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4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04BEF5-A037-4E21-B91C-9683FF4C0271}" type="slidenum">
              <a:rPr lang="zh-CN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t>1</a:t>
            </a:fld>
            <a:endParaRPr lang="zh-CN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ctrTitle" idx="4294967295"/>
          </p:nvPr>
        </p:nvSpPr>
        <p:spPr>
          <a:xfrm>
            <a:off x="1016000" y="644804"/>
            <a:ext cx="9144000" cy="1081050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3 </a:t>
            </a:r>
            <a:r>
              <a:rPr lang="zh-CN" altLang="en-US" dirty="0"/>
              <a:t>程序的机器级表示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68425" y="1659243"/>
            <a:ext cx="9144000" cy="4456942"/>
          </a:xfrm>
        </p:spPr>
        <p:txBody>
          <a:bodyPr rtlCol="0"/>
          <a:lstStyle/>
          <a:p>
            <a:pPr marL="0" indent="0">
              <a:buNone/>
              <a:defRPr/>
            </a:pPr>
            <a:r>
              <a:rPr lang="en-US" altLang="zh-CN" sz="2400" dirty="0"/>
              <a:t>3.1		</a:t>
            </a:r>
            <a:r>
              <a:rPr lang="zh-CN" altLang="en-US" sz="2400" dirty="0"/>
              <a:t>历史观点</a:t>
            </a:r>
          </a:p>
          <a:p>
            <a:pPr marL="0" indent="0">
              <a:buNone/>
              <a:defRPr/>
            </a:pPr>
            <a:r>
              <a:rPr lang="en-US" altLang="zh-CN" sz="2400" dirty="0"/>
              <a:t>3.2 		</a:t>
            </a:r>
            <a:r>
              <a:rPr lang="zh-CN" altLang="en-US" sz="2400" dirty="0"/>
              <a:t>程序编码</a:t>
            </a:r>
          </a:p>
          <a:p>
            <a:pPr marL="0" indent="0">
              <a:buNone/>
              <a:defRPr/>
            </a:pPr>
            <a:r>
              <a:rPr lang="en-US" altLang="zh-CN" sz="2400" dirty="0"/>
              <a:t>3.3 		</a:t>
            </a:r>
            <a:r>
              <a:rPr lang="zh-CN" altLang="en-US" sz="2400" dirty="0"/>
              <a:t>数据格式</a:t>
            </a:r>
          </a:p>
          <a:p>
            <a:pPr marL="0" indent="0">
              <a:buNone/>
              <a:defRPr/>
            </a:pPr>
            <a:r>
              <a:rPr lang="en-US" altLang="zh-CN" sz="2400" dirty="0"/>
              <a:t>3.4</a:t>
            </a:r>
            <a:r>
              <a:rPr lang="zh-CN" altLang="en-US" sz="2400" dirty="0"/>
              <a:t> </a:t>
            </a:r>
            <a:r>
              <a:rPr lang="en-US" altLang="zh-CN" sz="2400" dirty="0"/>
              <a:t>		</a:t>
            </a:r>
            <a:r>
              <a:rPr lang="zh-CN" altLang="en-US" sz="2400" dirty="0"/>
              <a:t>访问信息</a:t>
            </a:r>
          </a:p>
          <a:p>
            <a:pPr marL="0" indent="0">
              <a:buNone/>
              <a:defRPr/>
            </a:pPr>
            <a:r>
              <a:rPr lang="en-US" altLang="zh-CN" sz="2400" dirty="0"/>
              <a:t>3.5</a:t>
            </a:r>
            <a:r>
              <a:rPr lang="zh-CN" altLang="en-US" sz="2400" dirty="0"/>
              <a:t> </a:t>
            </a:r>
            <a:r>
              <a:rPr lang="en-US" altLang="zh-CN" sz="2400" dirty="0"/>
              <a:t>		</a:t>
            </a:r>
            <a:r>
              <a:rPr lang="zh-CN" altLang="en-US" sz="2400" dirty="0"/>
              <a:t>算术与逻辑操作</a:t>
            </a:r>
          </a:p>
          <a:p>
            <a:pPr marL="0" indent="0">
              <a:buNone/>
              <a:defRPr/>
            </a:pPr>
            <a:r>
              <a:rPr lang="en-US" altLang="zh-CN" sz="2400" dirty="0"/>
              <a:t>3.6</a:t>
            </a:r>
            <a:r>
              <a:rPr lang="zh-CN" altLang="en-US" sz="2400" dirty="0"/>
              <a:t> </a:t>
            </a:r>
            <a:r>
              <a:rPr lang="en-US" altLang="zh-CN" sz="2400" dirty="0"/>
              <a:t>		</a:t>
            </a:r>
            <a:r>
              <a:rPr lang="zh-CN" altLang="en-US" sz="2400" dirty="0"/>
              <a:t>控制</a:t>
            </a:r>
          </a:p>
          <a:p>
            <a:pPr marL="0" indent="0">
              <a:buNone/>
              <a:defRPr/>
            </a:pPr>
            <a:r>
              <a:rPr lang="en-US" altLang="zh-CN" sz="2400" dirty="0"/>
              <a:t>3.7</a:t>
            </a:r>
            <a:r>
              <a:rPr lang="zh-CN" altLang="en-US" sz="2400" dirty="0"/>
              <a:t> </a:t>
            </a:r>
            <a:r>
              <a:rPr lang="en-US" altLang="zh-CN" sz="2400" dirty="0"/>
              <a:t>		</a:t>
            </a:r>
            <a:r>
              <a:rPr lang="zh-CN" altLang="en-US" sz="2400" dirty="0"/>
              <a:t>过程</a:t>
            </a:r>
          </a:p>
          <a:p>
            <a:pPr marL="0" indent="0">
              <a:buNone/>
              <a:defRPr/>
            </a:pPr>
            <a:r>
              <a:rPr lang="en-US" altLang="zh-CN" sz="2400" dirty="0" smtClean="0"/>
              <a:t>3.8	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数组</a:t>
            </a:r>
            <a:endParaRPr lang="en-US" altLang="zh-CN" sz="2400" dirty="0"/>
          </a:p>
          <a:p>
            <a:pPr marL="0" indent="0">
              <a:buNone/>
              <a:defRPr/>
            </a:pPr>
            <a:r>
              <a:rPr lang="en-US" altLang="zh-CN" sz="2400" dirty="0" smtClean="0"/>
              <a:t>3.9		</a:t>
            </a:r>
            <a:r>
              <a:rPr lang="zh-CN" altLang="en-US" sz="2400" dirty="0" smtClean="0"/>
              <a:t>异质的数据结构</a:t>
            </a:r>
            <a:endParaRPr lang="zh-CN" altLang="en-US" sz="2400" dirty="0"/>
          </a:p>
          <a:p>
            <a:pPr marL="0" indent="0">
              <a:buNone/>
              <a:defRPr/>
            </a:pPr>
            <a:r>
              <a:rPr lang="en-US" altLang="zh-CN" sz="2400" dirty="0"/>
              <a:t>3.10</a:t>
            </a:r>
            <a:r>
              <a:rPr lang="zh-CN" altLang="en-US" sz="2400" dirty="0"/>
              <a:t> </a:t>
            </a:r>
            <a:r>
              <a:rPr lang="en-US" altLang="zh-CN" sz="2400" dirty="0"/>
              <a:t>		</a:t>
            </a:r>
            <a:r>
              <a:rPr lang="zh-CN" altLang="en-US" sz="2400" dirty="0" smtClean="0"/>
              <a:t>在机器级程序中将控制与数据结合起来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29590" y="509713"/>
            <a:ext cx="11231880" cy="22334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数据格式</a:t>
            </a:r>
            <a:endParaRPr lang="en-US" altLang="zh-CN" dirty="0"/>
          </a:p>
          <a:p>
            <a:pPr lvl="1"/>
            <a:r>
              <a:rPr lang="en-US" altLang="zh-CN" dirty="0"/>
              <a:t>Intel</a:t>
            </a:r>
            <a:r>
              <a:rPr lang="zh-CN" altLang="en-US" dirty="0"/>
              <a:t>术语：</a:t>
            </a:r>
            <a:endParaRPr lang="en-US" altLang="zh-CN" dirty="0"/>
          </a:p>
          <a:p>
            <a:pPr lvl="2"/>
            <a:r>
              <a:rPr lang="zh-CN" altLang="en-US" dirty="0"/>
              <a:t>字</a:t>
            </a:r>
            <a:r>
              <a:rPr lang="en-US" altLang="zh-CN" dirty="0"/>
              <a:t>/word/16-bit</a:t>
            </a:r>
            <a:r>
              <a:rPr lang="zh-CN" altLang="en-US" dirty="0"/>
              <a:t>；双字</a:t>
            </a:r>
            <a:r>
              <a:rPr lang="en-US" altLang="zh-CN" dirty="0"/>
              <a:t>/double</a:t>
            </a:r>
            <a:r>
              <a:rPr lang="zh-CN" altLang="en-US" dirty="0"/>
              <a:t> </a:t>
            </a:r>
            <a:r>
              <a:rPr lang="en-US" altLang="zh-CN" dirty="0"/>
              <a:t>words/32-bit</a:t>
            </a:r>
            <a:r>
              <a:rPr lang="zh-CN" altLang="en-US" dirty="0"/>
              <a:t>；四字</a:t>
            </a:r>
            <a:r>
              <a:rPr lang="en-US" altLang="zh-CN" dirty="0"/>
              <a:t>/quad/words/64-bit</a:t>
            </a:r>
          </a:p>
          <a:p>
            <a:pPr marL="514350" lvl="1" indent="0">
              <a:buNone/>
            </a:pPr>
            <a:r>
              <a:rPr lang="en-US" altLang="zh-CN" dirty="0"/>
              <a:t>		</a:t>
            </a:r>
            <a:r>
              <a:rPr lang="zh-CN" altLang="en-US" sz="2400" dirty="0"/>
              <a:t>例如</a:t>
            </a:r>
            <a:r>
              <a:rPr lang="en-US" altLang="zh-CN" sz="2400" dirty="0" err="1"/>
              <a:t>mov</a:t>
            </a:r>
            <a:r>
              <a:rPr lang="zh-CN" altLang="en-US" sz="2400" dirty="0"/>
              <a:t>指令可能会是</a:t>
            </a:r>
            <a:r>
              <a:rPr lang="en-US" altLang="zh-CN" sz="2400" dirty="0" err="1"/>
              <a:t>mov</a:t>
            </a:r>
            <a:r>
              <a:rPr lang="en-US" altLang="zh-CN" sz="2400" b="1" dirty="0" err="1">
                <a:solidFill>
                  <a:srgbClr val="FF0000"/>
                </a:solidFill>
              </a:rPr>
              <a:t>b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mov</a:t>
            </a:r>
            <a:r>
              <a:rPr lang="en-US" altLang="zh-CN" sz="2400" b="1" dirty="0" err="1">
                <a:solidFill>
                  <a:srgbClr val="FF0000"/>
                </a:solidFill>
              </a:rPr>
              <a:t>w</a:t>
            </a:r>
            <a:r>
              <a:rPr lang="zh-CN" altLang="en-US" sz="2400" dirty="0"/>
              <a:t>或</a:t>
            </a:r>
            <a:r>
              <a:rPr lang="en-US" altLang="zh-CN" sz="2400" dirty="0" err="1" smtClean="0"/>
              <a:t>mov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l</a:t>
            </a:r>
            <a:r>
              <a:rPr lang="zh-CN" altLang="en-US" sz="2400" dirty="0"/>
              <a:t>或</a:t>
            </a:r>
            <a:r>
              <a:rPr lang="en-US" altLang="zh-CN" sz="2400" dirty="0" err="1" smtClean="0"/>
              <a:t>mov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q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15" y="2743200"/>
            <a:ext cx="11761803" cy="3347919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7695144" y="4427621"/>
            <a:ext cx="467421" cy="816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83164" y="4427621"/>
            <a:ext cx="1329380" cy="735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406" y="591821"/>
            <a:ext cx="4020820" cy="583819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455612" y="558989"/>
            <a:ext cx="6227366" cy="58710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/>
              <a:t>3.7.1 </a:t>
            </a:r>
            <a:r>
              <a:rPr lang="zh-CN" altLang="en-US" sz="2400" dirty="0" smtClean="0"/>
              <a:t>运行时栈</a:t>
            </a:r>
            <a:endParaRPr lang="en-US" altLang="zh-CN" sz="2400" dirty="0"/>
          </a:p>
          <a:p>
            <a:r>
              <a:rPr lang="zh-CN" altLang="en-US" sz="2400" dirty="0"/>
              <a:t>一个过程调用所分配的那部分栈的空间称为</a:t>
            </a:r>
            <a:r>
              <a:rPr lang="zh-CN" altLang="en-US" sz="2400" b="1" dirty="0">
                <a:solidFill>
                  <a:srgbClr val="FF0000"/>
                </a:solidFill>
              </a:rPr>
              <a:t>栈帧</a:t>
            </a:r>
            <a:r>
              <a:rPr lang="zh-CN" altLang="en-US" sz="2400" dirty="0"/>
              <a:t>（</a:t>
            </a:r>
            <a:r>
              <a:rPr lang="en-US" altLang="zh-CN" sz="2400" dirty="0"/>
              <a:t>stack frame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栈顶总是</a:t>
            </a:r>
            <a:r>
              <a:rPr lang="zh-CN" altLang="en-US" sz="2400" dirty="0" smtClean="0"/>
              <a:t>由</a:t>
            </a:r>
            <a:r>
              <a:rPr lang="en-US" altLang="zh-CN" sz="2400" dirty="0" err="1" smtClean="0"/>
              <a:t>rsp</a:t>
            </a:r>
            <a:r>
              <a:rPr lang="zh-CN" altLang="en-US" sz="2400" dirty="0"/>
              <a:t>指出</a:t>
            </a:r>
            <a:endParaRPr lang="en-US" altLang="zh-CN" sz="2400" dirty="0"/>
          </a:p>
          <a:p>
            <a:pPr marL="11430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示例：</a:t>
            </a:r>
            <a:r>
              <a:rPr lang="en-US" altLang="zh-CN" sz="2400" dirty="0"/>
              <a:t>P</a:t>
            </a:r>
            <a:r>
              <a:rPr lang="zh-CN" altLang="en-US" sz="2400" dirty="0"/>
              <a:t>过程调用</a:t>
            </a:r>
            <a:r>
              <a:rPr lang="en-US" altLang="zh-CN" sz="2400" dirty="0"/>
              <a:t>Q</a:t>
            </a:r>
          </a:p>
          <a:p>
            <a:pPr lvl="1"/>
            <a:r>
              <a:rPr lang="en-US" altLang="zh-CN" sz="2400" dirty="0"/>
              <a:t>P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返回地址</a:t>
            </a:r>
            <a:r>
              <a:rPr lang="zh-CN" altLang="en-US" sz="2400" dirty="0"/>
              <a:t>在</a:t>
            </a:r>
            <a:r>
              <a:rPr lang="en-US" altLang="zh-CN" sz="2400" dirty="0"/>
              <a:t>call</a:t>
            </a:r>
            <a:r>
              <a:rPr lang="zh-CN" altLang="en-US" sz="2400" dirty="0"/>
              <a:t>时压入栈，作为</a:t>
            </a:r>
            <a:r>
              <a:rPr lang="en-US" altLang="zh-CN" sz="2400" dirty="0"/>
              <a:t>P</a:t>
            </a:r>
            <a:r>
              <a:rPr lang="zh-CN" altLang="en-US" sz="2400" dirty="0"/>
              <a:t>栈帧的</a:t>
            </a:r>
            <a:r>
              <a:rPr lang="zh-CN" altLang="en-US" sz="2400" dirty="0">
                <a:solidFill>
                  <a:srgbClr val="FF0000"/>
                </a:solidFill>
              </a:rPr>
              <a:t>末尾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/>
              <a:t>Q</a:t>
            </a:r>
            <a:r>
              <a:rPr lang="zh-CN" altLang="en-US" sz="2400" dirty="0"/>
              <a:t>的参数在</a:t>
            </a:r>
            <a:r>
              <a:rPr lang="en-US" altLang="zh-CN" sz="2400" dirty="0"/>
              <a:t>P</a:t>
            </a:r>
            <a:r>
              <a:rPr lang="zh-CN" altLang="en-US" sz="2400" dirty="0"/>
              <a:t>栈帧</a:t>
            </a:r>
            <a:r>
              <a:rPr lang="zh-CN" altLang="en-US" sz="2400" dirty="0" smtClean="0"/>
              <a:t>中</a:t>
            </a:r>
            <a:endParaRPr lang="en-US" altLang="zh-CN" sz="2400" dirty="0" smtClean="0"/>
          </a:p>
          <a:p>
            <a:pPr lvl="2"/>
            <a:r>
              <a:rPr lang="en-US" altLang="zh-CN" dirty="0" smtClean="0"/>
              <a:t>&lt;=6</a:t>
            </a:r>
            <a:r>
              <a:rPr lang="zh-CN" altLang="en-US" dirty="0" smtClean="0"/>
              <a:t>个参数（整数值，指针</a:t>
            </a:r>
            <a:r>
              <a:rPr lang="en-US" altLang="zh-CN" dirty="0" smtClean="0"/>
              <a:t>+</a:t>
            </a:r>
            <a:r>
              <a:rPr lang="zh-CN" altLang="en-US" dirty="0" smtClean="0"/>
              <a:t>整数），依次放在固定寄存器中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&gt;6</a:t>
            </a:r>
            <a:r>
              <a:rPr lang="zh-CN" altLang="en-US" dirty="0" smtClean="0"/>
              <a:t>，超过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个的参数放栈中</a:t>
            </a:r>
            <a:endParaRPr lang="en-US" altLang="zh-CN" dirty="0"/>
          </a:p>
          <a:p>
            <a:pPr lvl="1"/>
            <a:r>
              <a:rPr lang="en-US" altLang="zh-CN" sz="2400" dirty="0"/>
              <a:t>Q</a:t>
            </a:r>
            <a:r>
              <a:rPr lang="zh-CN" altLang="en-US" sz="2400" dirty="0"/>
              <a:t>进入后要完成栈帧切换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rbx</a:t>
            </a:r>
            <a:r>
              <a:rPr lang="zh-CN" altLang="en-US" sz="2400" dirty="0" smtClean="0"/>
              <a:t>）</a:t>
            </a:r>
            <a:endParaRPr lang="en-US" altLang="zh-CN" sz="2400" dirty="0"/>
          </a:p>
          <a:p>
            <a:pPr lvl="1"/>
            <a:r>
              <a:rPr lang="en-US" altLang="zh-CN" sz="2400" dirty="0"/>
              <a:t>Q</a:t>
            </a:r>
            <a:r>
              <a:rPr lang="zh-CN" altLang="en-US" sz="2400" dirty="0"/>
              <a:t>内部的局部变量在</a:t>
            </a:r>
            <a:r>
              <a:rPr lang="en-US" altLang="zh-CN" sz="2400" dirty="0"/>
              <a:t>Q</a:t>
            </a:r>
            <a:r>
              <a:rPr lang="zh-CN" altLang="en-US" sz="2400" dirty="0"/>
              <a:t>的栈帧中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8012430" y="2297430"/>
            <a:ext cx="2370772" cy="19659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12430" y="4263390"/>
            <a:ext cx="2370772" cy="23088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057152" y="5766786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endCxn id="8" idx="1"/>
          </p:cNvCxnSpPr>
          <p:nvPr/>
        </p:nvCxnSpPr>
        <p:spPr>
          <a:xfrm>
            <a:off x="3426146" y="2201333"/>
            <a:ext cx="3805090" cy="363743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901918" y="3265408"/>
            <a:ext cx="89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调用者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971740" y="4986705"/>
            <a:ext cx="111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被调用者</a:t>
            </a:r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8534400" y="3977640"/>
            <a:ext cx="118872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941366" y="3510916"/>
            <a:ext cx="2593034" cy="544617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568531" y="3074035"/>
            <a:ext cx="1188720" cy="89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913071" y="3420533"/>
            <a:ext cx="4605817" cy="69998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368109" y="5309870"/>
            <a:ext cx="2877763" cy="102665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031752" y="5766786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endCxn id="21" idx="1"/>
          </p:cNvCxnSpPr>
          <p:nvPr/>
        </p:nvCxnSpPr>
        <p:spPr>
          <a:xfrm>
            <a:off x="3400746" y="2201333"/>
            <a:ext cx="3805090" cy="363743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24" y="488315"/>
            <a:ext cx="6704965" cy="2466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1" y="2710069"/>
            <a:ext cx="7837805" cy="112395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878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24" y="3834020"/>
            <a:ext cx="8009043" cy="2829248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7890933" y="171561"/>
            <a:ext cx="4089400" cy="420570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/>
              <a:t>3.7.2</a:t>
            </a:r>
            <a:r>
              <a:rPr lang="zh-CN" altLang="en-US" sz="2000" dirty="0"/>
              <a:t>转移</a:t>
            </a:r>
            <a:r>
              <a:rPr lang="zh-CN" altLang="en-US" sz="2000" dirty="0" smtClean="0"/>
              <a:t>控制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支持</a:t>
            </a:r>
            <a:r>
              <a:rPr lang="zh-CN" altLang="en-US" sz="2000" dirty="0"/>
              <a:t>调用和返回的指令</a:t>
            </a:r>
            <a:endParaRPr lang="en-US" altLang="zh-CN" sz="2000" dirty="0"/>
          </a:p>
          <a:p>
            <a:pPr lvl="1"/>
            <a:r>
              <a:rPr lang="en-US" altLang="zh-CN" sz="2000" dirty="0"/>
              <a:t>call</a:t>
            </a:r>
            <a:r>
              <a:rPr lang="zh-CN" altLang="en-US" sz="2000" dirty="0" smtClean="0"/>
              <a:t>指令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返回</a:t>
            </a:r>
            <a:r>
              <a:rPr lang="zh-CN" altLang="en-US" sz="2000" dirty="0"/>
              <a:t>地址入</a:t>
            </a:r>
            <a:r>
              <a:rPr lang="zh-CN" altLang="en-US" sz="2000" dirty="0" smtClean="0"/>
              <a:t>栈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跳</a:t>
            </a:r>
            <a:r>
              <a:rPr lang="zh-CN" altLang="en-US" sz="2000" dirty="0"/>
              <a:t>转到所</a:t>
            </a:r>
            <a:r>
              <a:rPr lang="zh-CN" altLang="en-US" sz="2000" dirty="0" smtClean="0"/>
              <a:t>指的</a:t>
            </a:r>
            <a:r>
              <a:rPr lang="zh-CN" altLang="en-US" sz="2000" dirty="0"/>
              <a:t>地址</a:t>
            </a:r>
            <a:r>
              <a:rPr lang="en-US" altLang="zh-CN" sz="2000" dirty="0"/>
              <a:t>——</a:t>
            </a:r>
            <a:r>
              <a:rPr lang="zh-CN" altLang="en-US" sz="2000" dirty="0"/>
              <a:t>被调用过程的</a:t>
            </a:r>
            <a:r>
              <a:rPr lang="zh-CN" altLang="en-US" sz="2000" dirty="0" smtClean="0"/>
              <a:t>起始地址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返回地址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调用结束后的下一条指令的地址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ret</a:t>
            </a:r>
            <a:r>
              <a:rPr lang="zh-CN" altLang="en-US" sz="2000" dirty="0" smtClean="0"/>
              <a:t>指令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从</a:t>
            </a:r>
            <a:r>
              <a:rPr lang="zh-CN" altLang="en-US" sz="2000" dirty="0"/>
              <a:t>栈</a:t>
            </a:r>
            <a:r>
              <a:rPr lang="zh-CN" altLang="en-US" sz="2000" dirty="0" smtClean="0"/>
              <a:t>中弹出</a:t>
            </a:r>
            <a:r>
              <a:rPr lang="zh-CN" altLang="en-US" sz="2000" dirty="0"/>
              <a:t>一个</a:t>
            </a:r>
            <a:r>
              <a:rPr lang="zh-CN" altLang="en-US" sz="2000" dirty="0" smtClean="0"/>
              <a:t>地址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跳转到该地址</a:t>
            </a:r>
            <a:endParaRPr lang="en-US" altLang="zh-CN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574800" y="3672859"/>
            <a:ext cx="5596467" cy="2517328"/>
            <a:chOff x="1574800" y="3672859"/>
            <a:chExt cx="5596467" cy="2517328"/>
          </a:xfrm>
        </p:grpSpPr>
        <p:sp>
          <p:nvSpPr>
            <p:cNvPr id="9" name="椭圆 8"/>
            <p:cNvSpPr/>
            <p:nvPr/>
          </p:nvSpPr>
          <p:spPr>
            <a:xfrm>
              <a:off x="3809999" y="5938292"/>
              <a:ext cx="1058333" cy="2518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>
              <a:endCxn id="9" idx="1"/>
            </p:cNvCxnSpPr>
            <p:nvPr/>
          </p:nvCxnSpPr>
          <p:spPr>
            <a:xfrm>
              <a:off x="1574800" y="3672859"/>
              <a:ext cx="2390188" cy="230232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4868332" y="4191000"/>
              <a:ext cx="2302935" cy="186477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874" y="4802037"/>
            <a:ext cx="4112004" cy="1436460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7951805" y="5657134"/>
            <a:ext cx="701128" cy="281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8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78764" y="247919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609600" y="615950"/>
            <a:ext cx="3908612" cy="520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r>
              <a:rPr lang="zh-CN" altLang="en-US" dirty="0"/>
              <a:t>过程控制流例子</a:t>
            </a:r>
            <a:r>
              <a:rPr lang="en-US" dirty="0"/>
              <a:t> #1</a:t>
            </a:r>
          </a:p>
        </p:txBody>
      </p:sp>
      <p:sp>
        <p:nvSpPr>
          <p:cNvPr id="6" name="Rectangle 4"/>
          <p:cNvSpPr/>
          <p:nvPr/>
        </p:nvSpPr>
        <p:spPr bwMode="auto">
          <a:xfrm>
            <a:off x="1752600" y="4123764"/>
            <a:ext cx="4495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&lt;mult2&gt;:</a:t>
            </a: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400550:  mov    %rdi,%rax</a:t>
            </a: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ro-RO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400557:  retq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752600" y="1456764"/>
            <a:ext cx="4495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400544: callq  400550 &lt;mult2&gt;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400549: mov    %rax,(%rbx)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</p:txBody>
      </p:sp>
      <p:sp>
        <p:nvSpPr>
          <p:cNvPr id="11" name="Rectangle 8"/>
          <p:cNvSpPr/>
          <p:nvPr/>
        </p:nvSpPr>
        <p:spPr bwMode="auto">
          <a:xfrm>
            <a:off x="7772400" y="3666564"/>
            <a:ext cx="1346200" cy="381000"/>
          </a:xfrm>
          <a:prstGeom prst="rect">
            <a:avLst/>
          </a:prstGeom>
          <a:solidFill>
            <a:srgbClr val="FFCC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0x400544</a:t>
            </a:r>
          </a:p>
        </p:txBody>
      </p:sp>
      <p:sp>
        <p:nvSpPr>
          <p:cNvPr id="12" name="Rectangle 9"/>
          <p:cNvSpPr/>
          <p:nvPr/>
        </p:nvSpPr>
        <p:spPr bwMode="auto">
          <a:xfrm>
            <a:off x="7772400" y="3056964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0x120</a:t>
            </a:r>
          </a:p>
        </p:txBody>
      </p:sp>
      <p:sp>
        <p:nvSpPr>
          <p:cNvPr id="18" name="Rectangle 15"/>
          <p:cNvSpPr/>
          <p:nvPr/>
        </p:nvSpPr>
        <p:spPr bwMode="auto">
          <a:xfrm>
            <a:off x="7772400" y="542364"/>
            <a:ext cx="1346200" cy="1905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/>
              <a:t>       •</a:t>
            </a:r>
          </a:p>
          <a:p>
            <a:r>
              <a:rPr lang="en-US" sz="2400" dirty="0"/>
              <a:t>       •</a:t>
            </a:r>
          </a:p>
          <a:p>
            <a:r>
              <a:rPr lang="en-US" sz="2400" dirty="0"/>
              <a:t>       •</a:t>
            </a:r>
          </a:p>
        </p:txBody>
      </p:sp>
      <p:sp>
        <p:nvSpPr>
          <p:cNvPr id="20" name="Arc 19"/>
          <p:cNvSpPr/>
          <p:nvPr/>
        </p:nvSpPr>
        <p:spPr bwMode="auto">
          <a:xfrm flipV="1">
            <a:off x="8153400" y="2294964"/>
            <a:ext cx="1676400" cy="990600"/>
          </a:xfrm>
          <a:prstGeom prst="arc">
            <a:avLst>
              <a:gd name="adj1" fmla="val 17108922"/>
              <a:gd name="adj2" fmla="val 4768750"/>
            </a:avLst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 bwMode="auto">
          <a:xfrm flipH="1" flipV="1">
            <a:off x="6096000" y="2523564"/>
            <a:ext cx="1676400" cy="13335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3"/>
          <p:cNvSpPr/>
          <p:nvPr/>
        </p:nvSpPr>
        <p:spPr bwMode="auto">
          <a:xfrm>
            <a:off x="6996113" y="3056964"/>
            <a:ext cx="638175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5" name="Rectangle 10"/>
          <p:cNvSpPr/>
          <p:nvPr/>
        </p:nvSpPr>
        <p:spPr bwMode="auto">
          <a:xfrm>
            <a:off x="6858001" y="2066364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0x120</a:t>
            </a:r>
          </a:p>
        </p:txBody>
      </p:sp>
      <p:sp>
        <p:nvSpPr>
          <p:cNvPr id="26" name="Rectangle 11"/>
          <p:cNvSpPr/>
          <p:nvPr/>
        </p:nvSpPr>
        <p:spPr bwMode="auto">
          <a:xfrm>
            <a:off x="6858001" y="1685364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0x128</a:t>
            </a:r>
          </a:p>
        </p:txBody>
      </p:sp>
      <p:sp>
        <p:nvSpPr>
          <p:cNvPr id="27" name="Rectangle 12"/>
          <p:cNvSpPr/>
          <p:nvPr/>
        </p:nvSpPr>
        <p:spPr bwMode="auto">
          <a:xfrm>
            <a:off x="6858001" y="1304364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0x130</a:t>
            </a:r>
          </a:p>
        </p:txBody>
      </p:sp>
      <p:sp>
        <p:nvSpPr>
          <p:cNvPr id="29" name="Rectangle 4"/>
          <p:cNvSpPr/>
          <p:nvPr/>
        </p:nvSpPr>
        <p:spPr bwMode="auto">
          <a:xfrm>
            <a:off x="6996113" y="3666564"/>
            <a:ext cx="638175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%rip</a:t>
            </a:r>
          </a:p>
        </p:txBody>
      </p:sp>
    </p:spTree>
    <p:extLst>
      <p:ext uri="{BB962C8B-B14F-4D97-AF65-F5344CB8AC3E}">
        <p14:creationId xmlns:p14="http://schemas.microsoft.com/office/powerpoint/2010/main" val="41302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905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r>
              <a:rPr lang="zh-CN" altLang="en-US" dirty="0"/>
              <a:t>过程控制流例子</a:t>
            </a:r>
            <a:r>
              <a:rPr lang="en-US" dirty="0"/>
              <a:t> #2</a:t>
            </a:r>
          </a:p>
        </p:txBody>
      </p:sp>
      <p:sp>
        <p:nvSpPr>
          <p:cNvPr id="6" name="Rectangle 4"/>
          <p:cNvSpPr/>
          <p:nvPr/>
        </p:nvSpPr>
        <p:spPr bwMode="auto">
          <a:xfrm>
            <a:off x="1752600" y="3962400"/>
            <a:ext cx="4495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&lt;mult2&gt;:</a:t>
            </a: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400550:  mov    %rdi,%rax</a:t>
            </a: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ro-RO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400557:  retq		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752600" y="1295400"/>
            <a:ext cx="4495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400544: callq  400550 &lt;mult2&gt;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400549: mov    %rax,(%rbx)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</p:txBody>
      </p:sp>
      <p:sp>
        <p:nvSpPr>
          <p:cNvPr id="11" name="Rectangle 8"/>
          <p:cNvSpPr/>
          <p:nvPr/>
        </p:nvSpPr>
        <p:spPr bwMode="auto">
          <a:xfrm>
            <a:off x="7772400" y="3505200"/>
            <a:ext cx="1346200" cy="381000"/>
          </a:xfrm>
          <a:prstGeom prst="rect">
            <a:avLst/>
          </a:prstGeom>
          <a:solidFill>
            <a:srgbClr val="FFCC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0x400550</a:t>
            </a:r>
          </a:p>
        </p:txBody>
      </p:sp>
      <p:sp>
        <p:nvSpPr>
          <p:cNvPr id="12" name="Rectangle 9"/>
          <p:cNvSpPr/>
          <p:nvPr/>
        </p:nvSpPr>
        <p:spPr bwMode="auto">
          <a:xfrm>
            <a:off x="7772400" y="28956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0x118</a:t>
            </a:r>
          </a:p>
        </p:txBody>
      </p:sp>
      <p:sp>
        <p:nvSpPr>
          <p:cNvPr id="17" name="Rectangle 14"/>
          <p:cNvSpPr/>
          <p:nvPr/>
        </p:nvSpPr>
        <p:spPr bwMode="auto">
          <a:xfrm>
            <a:off x="7772400" y="2286000"/>
            <a:ext cx="13462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0x400549</a:t>
            </a:r>
          </a:p>
        </p:txBody>
      </p:sp>
      <p:sp>
        <p:nvSpPr>
          <p:cNvPr id="18" name="Rectangle 15"/>
          <p:cNvSpPr/>
          <p:nvPr/>
        </p:nvSpPr>
        <p:spPr bwMode="auto">
          <a:xfrm>
            <a:off x="7772400" y="381000"/>
            <a:ext cx="1346200" cy="1905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/>
              <a:t>       •</a:t>
            </a:r>
          </a:p>
          <a:p>
            <a:r>
              <a:rPr lang="en-US" sz="2400" dirty="0"/>
              <a:t>       •</a:t>
            </a:r>
          </a:p>
          <a:p>
            <a:r>
              <a:rPr lang="en-US" sz="2400" dirty="0"/>
              <a:t>       •</a:t>
            </a:r>
          </a:p>
        </p:txBody>
      </p:sp>
      <p:sp>
        <p:nvSpPr>
          <p:cNvPr id="20" name="Arc 19"/>
          <p:cNvSpPr/>
          <p:nvPr/>
        </p:nvSpPr>
        <p:spPr bwMode="auto">
          <a:xfrm flipV="1">
            <a:off x="8153400" y="2438400"/>
            <a:ext cx="1676400" cy="685800"/>
          </a:xfrm>
          <a:prstGeom prst="arc">
            <a:avLst>
              <a:gd name="adj1" fmla="val 17108922"/>
              <a:gd name="adj2" fmla="val 4394693"/>
            </a:avLst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 bwMode="auto">
          <a:xfrm flipH="1">
            <a:off x="5562600" y="3695700"/>
            <a:ext cx="2209800" cy="723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5638800" y="2514600"/>
            <a:ext cx="2133600" cy="76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6858001" y="1143000"/>
            <a:ext cx="776287" cy="2743200"/>
            <a:chOff x="5334000" y="1143000"/>
            <a:chExt cx="776287" cy="2743200"/>
          </a:xfrm>
        </p:grpSpPr>
        <p:sp>
          <p:nvSpPr>
            <p:cNvPr id="7" name="Rectangle 3"/>
            <p:cNvSpPr/>
            <p:nvPr/>
          </p:nvSpPr>
          <p:spPr bwMode="auto">
            <a:xfrm>
              <a:off x="5472112" y="28956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dirty="0" err="1"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dirty="0"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13" name="Rectangle 10"/>
            <p:cNvSpPr/>
            <p:nvPr/>
          </p:nvSpPr>
          <p:spPr bwMode="auto">
            <a:xfrm>
              <a:off x="5334000" y="1905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0x120</a:t>
              </a:r>
            </a:p>
          </p:txBody>
        </p:sp>
        <p:sp>
          <p:nvSpPr>
            <p:cNvPr id="14" name="Rectangle 11"/>
            <p:cNvSpPr/>
            <p:nvPr/>
          </p:nvSpPr>
          <p:spPr bwMode="auto">
            <a:xfrm>
              <a:off x="5334000" y="1524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0x128</a:t>
              </a:r>
            </a:p>
          </p:txBody>
        </p:sp>
        <p:sp>
          <p:nvSpPr>
            <p:cNvPr id="15" name="Rectangle 12"/>
            <p:cNvSpPr/>
            <p:nvPr/>
          </p:nvSpPr>
          <p:spPr bwMode="auto">
            <a:xfrm>
              <a:off x="5334000" y="1143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0x130</a:t>
              </a:r>
            </a:p>
          </p:txBody>
        </p:sp>
        <p:sp>
          <p:nvSpPr>
            <p:cNvPr id="21" name="Rectangle 11"/>
            <p:cNvSpPr/>
            <p:nvPr/>
          </p:nvSpPr>
          <p:spPr bwMode="auto">
            <a:xfrm>
              <a:off x="5334000" y="2286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0x118</a:t>
              </a:r>
            </a:p>
          </p:txBody>
        </p:sp>
        <p:sp>
          <p:nvSpPr>
            <p:cNvPr id="9" name="Rectangle 4"/>
            <p:cNvSpPr/>
            <p:nvPr/>
          </p:nvSpPr>
          <p:spPr bwMode="auto">
            <a:xfrm>
              <a:off x="5472112" y="35052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%rip</a:t>
              </a:r>
            </a:p>
          </p:txBody>
        </p:sp>
      </p:grpSp>
      <p:sp>
        <p:nvSpPr>
          <p:cNvPr id="4" name="椭圆 3"/>
          <p:cNvSpPr/>
          <p:nvPr/>
        </p:nvSpPr>
        <p:spPr>
          <a:xfrm>
            <a:off x="3878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14752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78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6" name="Rectangle 4"/>
          <p:cNvSpPr/>
          <p:nvPr/>
        </p:nvSpPr>
        <p:spPr bwMode="auto">
          <a:xfrm>
            <a:off x="1752600" y="3962400"/>
            <a:ext cx="4495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&lt;mult2&gt;:</a:t>
            </a: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400550:  mov    %rdi,%rax</a:t>
            </a: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ro-RO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400557:  retq		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752600" y="1295400"/>
            <a:ext cx="4495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400544: callq  400550 &lt;mult2&gt;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400549: mov    %rax,(%rbx)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</p:txBody>
      </p:sp>
      <p:sp>
        <p:nvSpPr>
          <p:cNvPr id="11" name="Rectangle 8"/>
          <p:cNvSpPr/>
          <p:nvPr/>
        </p:nvSpPr>
        <p:spPr bwMode="auto">
          <a:xfrm>
            <a:off x="7772400" y="3505200"/>
            <a:ext cx="1346200" cy="381000"/>
          </a:xfrm>
          <a:prstGeom prst="rect">
            <a:avLst/>
          </a:prstGeom>
          <a:solidFill>
            <a:srgbClr val="FFCC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0x400557</a:t>
            </a:r>
          </a:p>
        </p:txBody>
      </p:sp>
      <p:sp>
        <p:nvSpPr>
          <p:cNvPr id="12" name="Rectangle 9"/>
          <p:cNvSpPr/>
          <p:nvPr/>
        </p:nvSpPr>
        <p:spPr bwMode="auto">
          <a:xfrm>
            <a:off x="7772400" y="28956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0x118</a:t>
            </a:r>
          </a:p>
        </p:txBody>
      </p:sp>
      <p:sp>
        <p:nvSpPr>
          <p:cNvPr id="17" name="Rectangle 14"/>
          <p:cNvSpPr/>
          <p:nvPr/>
        </p:nvSpPr>
        <p:spPr bwMode="auto">
          <a:xfrm>
            <a:off x="7772400" y="2286000"/>
            <a:ext cx="13462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0x400549</a:t>
            </a:r>
          </a:p>
        </p:txBody>
      </p:sp>
      <p:sp>
        <p:nvSpPr>
          <p:cNvPr id="18" name="Rectangle 15"/>
          <p:cNvSpPr/>
          <p:nvPr/>
        </p:nvSpPr>
        <p:spPr bwMode="auto">
          <a:xfrm>
            <a:off x="7772400" y="381000"/>
            <a:ext cx="1346200" cy="1905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/>
              <a:t>       •</a:t>
            </a:r>
          </a:p>
          <a:p>
            <a:r>
              <a:rPr lang="en-US" sz="2400" dirty="0"/>
              <a:t>       •</a:t>
            </a:r>
          </a:p>
          <a:p>
            <a:r>
              <a:rPr lang="en-US" sz="2400" dirty="0"/>
              <a:t>       •</a:t>
            </a:r>
          </a:p>
        </p:txBody>
      </p:sp>
      <p:sp>
        <p:nvSpPr>
          <p:cNvPr id="20" name="Arc 19"/>
          <p:cNvSpPr/>
          <p:nvPr/>
        </p:nvSpPr>
        <p:spPr bwMode="auto">
          <a:xfrm flipV="1">
            <a:off x="8153400" y="2438400"/>
            <a:ext cx="1676400" cy="685800"/>
          </a:xfrm>
          <a:prstGeom prst="arc">
            <a:avLst>
              <a:gd name="adj1" fmla="val 17108922"/>
              <a:gd name="adj2" fmla="val 4394693"/>
            </a:avLst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 bwMode="auto">
          <a:xfrm flipH="1">
            <a:off x="3886200" y="3695700"/>
            <a:ext cx="3886200" cy="15621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5638800" y="2514600"/>
            <a:ext cx="2133600" cy="76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6858001" y="1143000"/>
            <a:ext cx="776287" cy="2743200"/>
            <a:chOff x="5334000" y="1143000"/>
            <a:chExt cx="776287" cy="2743200"/>
          </a:xfrm>
        </p:grpSpPr>
        <p:sp>
          <p:nvSpPr>
            <p:cNvPr id="23" name="Rectangle 3"/>
            <p:cNvSpPr/>
            <p:nvPr/>
          </p:nvSpPr>
          <p:spPr bwMode="auto">
            <a:xfrm>
              <a:off x="5472112" y="28956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dirty="0" err="1"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dirty="0"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4" name="Rectangle 10"/>
            <p:cNvSpPr/>
            <p:nvPr/>
          </p:nvSpPr>
          <p:spPr bwMode="auto">
            <a:xfrm>
              <a:off x="5334000" y="1905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0x120</a:t>
              </a:r>
            </a:p>
          </p:txBody>
        </p:sp>
        <p:sp>
          <p:nvSpPr>
            <p:cNvPr id="25" name="Rectangle 11"/>
            <p:cNvSpPr/>
            <p:nvPr/>
          </p:nvSpPr>
          <p:spPr bwMode="auto">
            <a:xfrm>
              <a:off x="5334000" y="1524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0x128</a:t>
              </a:r>
            </a:p>
          </p:txBody>
        </p:sp>
        <p:sp>
          <p:nvSpPr>
            <p:cNvPr id="26" name="Rectangle 12"/>
            <p:cNvSpPr/>
            <p:nvPr/>
          </p:nvSpPr>
          <p:spPr bwMode="auto">
            <a:xfrm>
              <a:off x="5334000" y="1143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0x130</a:t>
              </a:r>
            </a:p>
          </p:txBody>
        </p:sp>
        <p:sp>
          <p:nvSpPr>
            <p:cNvPr id="27" name="Rectangle 11"/>
            <p:cNvSpPr/>
            <p:nvPr/>
          </p:nvSpPr>
          <p:spPr bwMode="auto">
            <a:xfrm>
              <a:off x="5334000" y="2286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0x118</a:t>
              </a:r>
            </a:p>
          </p:txBody>
        </p:sp>
        <p:sp>
          <p:nvSpPr>
            <p:cNvPr id="28" name="Rectangle 4"/>
            <p:cNvSpPr/>
            <p:nvPr/>
          </p:nvSpPr>
          <p:spPr bwMode="auto">
            <a:xfrm>
              <a:off x="5472112" y="35052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%rip</a:t>
              </a:r>
            </a:p>
          </p:txBody>
        </p:sp>
      </p:grpSp>
      <p:sp>
        <p:nvSpPr>
          <p:cNvPr id="2" name="Title 1"/>
          <p:cNvSpPr>
            <a:spLocks noGrp="1"/>
          </p:cNvSpPr>
          <p:nvPr/>
        </p:nvSpPr>
        <p:spPr>
          <a:xfrm>
            <a:off x="1905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r>
              <a:rPr lang="zh-CN" altLang="en-US" dirty="0"/>
              <a:t>过程控制流例子</a:t>
            </a:r>
            <a:r>
              <a:rPr lang="en-US" dirty="0"/>
              <a:t> #3</a:t>
            </a:r>
          </a:p>
        </p:txBody>
      </p:sp>
    </p:spTree>
    <p:extLst>
      <p:ext uri="{BB962C8B-B14F-4D97-AF65-F5344CB8AC3E}">
        <p14:creationId xmlns:p14="http://schemas.microsoft.com/office/powerpoint/2010/main" val="397852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905000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r>
              <a:rPr lang="zh-CN" altLang="en-US" dirty="0"/>
              <a:t>过程控制流例子</a:t>
            </a:r>
            <a:r>
              <a:rPr lang="en-US" dirty="0"/>
              <a:t> #4</a:t>
            </a:r>
          </a:p>
        </p:txBody>
      </p:sp>
      <p:sp>
        <p:nvSpPr>
          <p:cNvPr id="6" name="Rectangle 4"/>
          <p:cNvSpPr/>
          <p:nvPr/>
        </p:nvSpPr>
        <p:spPr bwMode="auto">
          <a:xfrm>
            <a:off x="1752600" y="3962400"/>
            <a:ext cx="4495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&lt;mult2&gt;:</a:t>
            </a: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400550:  mov    %rdi,%rax</a:t>
            </a: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  <a:endParaRPr lang="ro-RO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400557:  retq		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752600" y="1295400"/>
            <a:ext cx="4495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400544: callq  400550 &lt;mult2&gt;</a:t>
            </a:r>
          </a:p>
          <a:p>
            <a:pPr algn="l"/>
            <a:r>
              <a:rPr lang="sk-SK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400549: mov    %rax,(%rbx)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</p:txBody>
      </p:sp>
      <p:sp>
        <p:nvSpPr>
          <p:cNvPr id="11" name="Rectangle 8"/>
          <p:cNvSpPr/>
          <p:nvPr/>
        </p:nvSpPr>
        <p:spPr bwMode="auto">
          <a:xfrm>
            <a:off x="7772400" y="3505200"/>
            <a:ext cx="1346200" cy="381000"/>
          </a:xfrm>
          <a:prstGeom prst="rect">
            <a:avLst/>
          </a:prstGeom>
          <a:solidFill>
            <a:srgbClr val="FFCC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0x400549</a:t>
            </a:r>
          </a:p>
        </p:txBody>
      </p:sp>
      <p:sp>
        <p:nvSpPr>
          <p:cNvPr id="12" name="Rectangle 9"/>
          <p:cNvSpPr/>
          <p:nvPr/>
        </p:nvSpPr>
        <p:spPr bwMode="auto">
          <a:xfrm>
            <a:off x="7772400" y="28956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0x120</a:t>
            </a:r>
          </a:p>
        </p:txBody>
      </p:sp>
      <p:sp>
        <p:nvSpPr>
          <p:cNvPr id="18" name="Rectangle 15"/>
          <p:cNvSpPr/>
          <p:nvPr/>
        </p:nvSpPr>
        <p:spPr bwMode="auto">
          <a:xfrm>
            <a:off x="7772400" y="393700"/>
            <a:ext cx="1346200" cy="1905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/>
              <a:t>       •</a:t>
            </a:r>
          </a:p>
          <a:p>
            <a:r>
              <a:rPr lang="en-US" sz="2400" dirty="0"/>
              <a:t>       •</a:t>
            </a:r>
          </a:p>
          <a:p>
            <a:r>
              <a:rPr lang="en-US" sz="2400" dirty="0"/>
              <a:t>       •</a:t>
            </a:r>
          </a:p>
        </p:txBody>
      </p:sp>
      <p:sp>
        <p:nvSpPr>
          <p:cNvPr id="20" name="Arc 19"/>
          <p:cNvSpPr/>
          <p:nvPr/>
        </p:nvSpPr>
        <p:spPr bwMode="auto">
          <a:xfrm flipV="1">
            <a:off x="8153400" y="2133600"/>
            <a:ext cx="1676400" cy="990600"/>
          </a:xfrm>
          <a:prstGeom prst="arc">
            <a:avLst>
              <a:gd name="adj1" fmla="val 17108922"/>
              <a:gd name="adj2" fmla="val 4768750"/>
            </a:avLst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 bwMode="auto">
          <a:xfrm flipH="1" flipV="1">
            <a:off x="5638800" y="2590800"/>
            <a:ext cx="2133600" cy="1104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Rectangle 3"/>
          <p:cNvSpPr/>
          <p:nvPr/>
        </p:nvSpPr>
        <p:spPr bwMode="auto">
          <a:xfrm>
            <a:off x="6996113" y="2895600"/>
            <a:ext cx="638175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3" name="Rectangle 10"/>
          <p:cNvSpPr/>
          <p:nvPr/>
        </p:nvSpPr>
        <p:spPr bwMode="auto">
          <a:xfrm>
            <a:off x="6858001" y="1905000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0x120</a:t>
            </a:r>
          </a:p>
        </p:txBody>
      </p:sp>
      <p:sp>
        <p:nvSpPr>
          <p:cNvPr id="24" name="Rectangle 11"/>
          <p:cNvSpPr/>
          <p:nvPr/>
        </p:nvSpPr>
        <p:spPr bwMode="auto">
          <a:xfrm>
            <a:off x="6858001" y="1524000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0x128</a:t>
            </a:r>
          </a:p>
        </p:txBody>
      </p:sp>
      <p:sp>
        <p:nvSpPr>
          <p:cNvPr id="25" name="Rectangle 12"/>
          <p:cNvSpPr/>
          <p:nvPr/>
        </p:nvSpPr>
        <p:spPr bwMode="auto">
          <a:xfrm>
            <a:off x="6858001" y="1143000"/>
            <a:ext cx="776287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0x130</a:t>
            </a:r>
          </a:p>
        </p:txBody>
      </p:sp>
      <p:sp>
        <p:nvSpPr>
          <p:cNvPr id="27" name="Rectangle 4"/>
          <p:cNvSpPr/>
          <p:nvPr/>
        </p:nvSpPr>
        <p:spPr bwMode="auto">
          <a:xfrm>
            <a:off x="6996113" y="3505200"/>
            <a:ext cx="638175" cy="381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r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%rip</a:t>
            </a:r>
          </a:p>
        </p:txBody>
      </p:sp>
      <p:sp>
        <p:nvSpPr>
          <p:cNvPr id="4" name="椭圆 3"/>
          <p:cNvSpPr/>
          <p:nvPr/>
        </p:nvSpPr>
        <p:spPr>
          <a:xfrm>
            <a:off x="3878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</p:spTree>
    <p:extLst>
      <p:ext uri="{BB962C8B-B14F-4D97-AF65-F5344CB8AC3E}">
        <p14:creationId xmlns:p14="http://schemas.microsoft.com/office/powerpoint/2010/main" val="39803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78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5061" name="Rectangle 5"/>
          <p:cNvSpPr>
            <a:spLocks noGrp="1" noChangeArrowheads="1"/>
          </p:cNvSpPr>
          <p:nvPr/>
        </p:nvSpPr>
        <p:spPr>
          <a:xfrm>
            <a:off x="2235200" y="1535113"/>
            <a:ext cx="4040188" cy="639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b" anchorCtr="0" compatLnSpc="1"/>
          <a:lstStyle>
            <a:lvl1pPr marL="0" indent="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4572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9144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None/>
              <a:defRPr sz="18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3716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8288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2860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7432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2004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6576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zh-CN" altLang="en-US" dirty="0"/>
              <a:t>寄存器</a:t>
            </a:r>
          </a:p>
        </p:txBody>
      </p:sp>
      <p:sp>
        <p:nvSpPr>
          <p:cNvPr id="2" name="Content Placeholder 1"/>
          <p:cNvSpPr>
            <a:spLocks noGrp="1"/>
          </p:cNvSpPr>
          <p:nvPr/>
        </p:nvSpPr>
        <p:spPr>
          <a:xfrm>
            <a:off x="1981200" y="2174875"/>
            <a:ext cx="4040188" cy="3951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en-US" dirty="0"/>
              <a:t>6</a:t>
            </a:r>
            <a:r>
              <a:rPr lang="zh-CN" altLang="en-US" dirty="0"/>
              <a:t>个实参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Clr>
                <a:srgbClr val="ED7D31"/>
              </a:buClr>
            </a:pPr>
            <a:r>
              <a:rPr lang="zh-CN" altLang="en-US" dirty="0"/>
              <a:t>返回值</a:t>
            </a:r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5708015" y="1535431"/>
            <a:ext cx="722630" cy="6394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b" anchorCtr="0" compatLnSpc="1"/>
          <a:lstStyle>
            <a:lvl1pPr marL="0" indent="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4572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9144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None/>
              <a:defRPr sz="18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3716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8288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2860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7432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2004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657600" indent="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None/>
              <a:defRPr sz="1600" b="1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zh-CN" altLang="en-US" dirty="0"/>
              <a:t>栈</a:t>
            </a:r>
          </a:p>
        </p:txBody>
      </p:sp>
      <p:sp>
        <p:nvSpPr>
          <p:cNvPr id="6" name="Content Placeholder 3"/>
          <p:cNvSpPr>
            <a:spLocks noGrp="1"/>
          </p:cNvSpPr>
          <p:nvPr/>
        </p:nvSpPr>
        <p:spPr>
          <a:xfrm>
            <a:off x="4378326" y="5791200"/>
            <a:ext cx="4041775" cy="334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16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zh-CN" altLang="en-US" dirty="0"/>
              <a:t>只有当需要时才分配栈空间</a:t>
            </a:r>
          </a:p>
        </p:txBody>
      </p:sp>
      <p:sp>
        <p:nvSpPr>
          <p:cNvPr id="9" name="Rectangle 9"/>
          <p:cNvSpPr/>
          <p:nvPr/>
        </p:nvSpPr>
        <p:spPr bwMode="auto">
          <a:xfrm>
            <a:off x="2286000" y="2819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86000" y="3200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rsi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6000" y="3581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rdx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6000" y="3962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rcx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6000" y="4343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%r8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286000" y="47244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%r9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86000" y="5791200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7" name="Group 4"/>
          <p:cNvGrpSpPr/>
          <p:nvPr/>
        </p:nvGrpSpPr>
        <p:grpSpPr>
          <a:xfrm>
            <a:off x="5372100" y="2438400"/>
            <a:ext cx="1346200" cy="2667000"/>
            <a:chOff x="5943600" y="2057400"/>
            <a:chExt cx="1346200" cy="2667000"/>
          </a:xfrm>
        </p:grpSpPr>
        <p:sp>
          <p:nvSpPr>
            <p:cNvPr id="16" name="Rectangle 14"/>
            <p:cNvSpPr/>
            <p:nvPr/>
          </p:nvSpPr>
          <p:spPr bwMode="auto">
            <a:xfrm>
              <a:off x="5943600" y="4343400"/>
              <a:ext cx="1346200" cy="381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dirty="0" err="1">
                  <a:cs typeface="Courier New Bold" charset="0"/>
                  <a:sym typeface="Courier New Bold" charset="0"/>
                </a:rPr>
                <a:t>Arg</a:t>
              </a:r>
              <a:r>
                <a:rPr lang="en-US" dirty="0">
                  <a:cs typeface="Courier New Bold" charset="0"/>
                  <a:sym typeface="Courier New Bold" charset="0"/>
                </a:rPr>
                <a:t> </a:t>
              </a:r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7</a:t>
              </a:r>
            </a:p>
          </p:txBody>
        </p:sp>
        <p:sp>
          <p:nvSpPr>
            <p:cNvPr id="17" name="Rectangle 15"/>
            <p:cNvSpPr/>
            <p:nvPr/>
          </p:nvSpPr>
          <p:spPr bwMode="auto">
            <a:xfrm>
              <a:off x="5943600" y="3200400"/>
              <a:ext cx="1346200" cy="762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400" dirty="0"/>
                <a:t>• • •</a:t>
              </a:r>
            </a:p>
          </p:txBody>
        </p:sp>
        <p:sp>
          <p:nvSpPr>
            <p:cNvPr id="18" name="Rectangle 14"/>
            <p:cNvSpPr/>
            <p:nvPr/>
          </p:nvSpPr>
          <p:spPr bwMode="auto">
            <a:xfrm>
              <a:off x="5943600" y="3962400"/>
              <a:ext cx="1346200" cy="381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dirty="0" err="1">
                  <a:cs typeface="Courier New Bold" charset="0"/>
                  <a:sym typeface="Courier New Bold" charset="0"/>
                </a:rPr>
                <a:t>Arg</a:t>
              </a:r>
              <a:r>
                <a:rPr lang="en-US" dirty="0">
                  <a:cs typeface="Courier New Bold" charset="0"/>
                  <a:sym typeface="Courier New Bold" charset="0"/>
                </a:rPr>
                <a:t> </a:t>
              </a:r>
              <a:r>
                <a:rPr lang="en-US" dirty="0">
                  <a:latin typeface="Courier New Bold" charset="0"/>
                  <a:cs typeface="Courier New Bold" charset="0"/>
                  <a:sym typeface="Courier New Bold" charset="0"/>
                </a:rPr>
                <a:t>8</a:t>
              </a:r>
            </a:p>
          </p:txBody>
        </p:sp>
        <p:sp>
          <p:nvSpPr>
            <p:cNvPr id="19" name="Rectangle 14"/>
            <p:cNvSpPr/>
            <p:nvPr/>
          </p:nvSpPr>
          <p:spPr bwMode="auto">
            <a:xfrm>
              <a:off x="5943600" y="2819400"/>
              <a:ext cx="1346200" cy="381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dirty="0" err="1">
                  <a:cs typeface="Courier New Bold" charset="0"/>
                  <a:sym typeface="Courier New Bold" charset="0"/>
                </a:rPr>
                <a:t>Arg</a:t>
              </a:r>
              <a:r>
                <a:rPr lang="en-US" dirty="0">
                  <a:cs typeface="Courier New Bold" charset="0"/>
                  <a:sym typeface="Courier New Bold" charset="0"/>
                </a:rPr>
                <a:t> </a:t>
              </a:r>
              <a:r>
                <a:rPr lang="en-US" i="1" dirty="0">
                  <a:cs typeface="Courier New Bold" charset="0"/>
                  <a:sym typeface="Courier New Bold" charset="0"/>
                </a:rPr>
                <a:t>n</a:t>
              </a:r>
            </a:p>
          </p:txBody>
        </p:sp>
        <p:sp>
          <p:nvSpPr>
            <p:cNvPr id="20" name="Rectangle 15"/>
            <p:cNvSpPr/>
            <p:nvPr/>
          </p:nvSpPr>
          <p:spPr bwMode="auto">
            <a:xfrm>
              <a:off x="5943600" y="2057400"/>
              <a:ext cx="1346200" cy="762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400" dirty="0"/>
                <a:t>• • •</a:t>
              </a:r>
            </a:p>
          </p:txBody>
        </p:sp>
      </p:grpSp>
      <p:sp>
        <p:nvSpPr>
          <p:cNvPr id="8" name="燕尾形 7"/>
          <p:cNvSpPr/>
          <p:nvPr/>
        </p:nvSpPr>
        <p:spPr>
          <a:xfrm>
            <a:off x="1524000" y="598170"/>
            <a:ext cx="3079750" cy="60579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过程数据流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28354" y="2810272"/>
            <a:ext cx="7633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512485" y="3207504"/>
            <a:ext cx="76335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512484" y="3600088"/>
            <a:ext cx="76335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512484" y="3993753"/>
            <a:ext cx="76335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497897" y="4387418"/>
            <a:ext cx="76335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510273" y="4756750"/>
            <a:ext cx="76335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121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/>
        </p:nvSpPr>
        <p:spPr bwMode="auto">
          <a:xfrm>
            <a:off x="1600200" y="4800600"/>
            <a:ext cx="2667000" cy="18288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long mult2</a:t>
            </a:r>
          </a:p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(long a, long b)</a:t>
            </a:r>
          </a:p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long s = a * b;</a:t>
            </a:r>
          </a:p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s;</a:t>
            </a:r>
          </a:p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204447" y="582708"/>
            <a:ext cx="4267200" cy="1716739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void </a:t>
            </a:r>
            <a:r>
              <a:rPr lang="en-US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multstore</a:t>
            </a:r>
            <a:endParaRPr lang="en-US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(long x, long y, long *</a:t>
            </a:r>
            <a:r>
              <a:rPr lang="en-US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dest</a:t>
            </a: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</a:p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long t = mult2(x, y);</a:t>
            </a:r>
          </a:p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*</a:t>
            </a:r>
            <a:r>
              <a:rPr lang="en-US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dest</a:t>
            </a: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t;</a:t>
            </a:r>
          </a:p>
          <a:p>
            <a:pPr algn="l"/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6" name="Rectangle 4"/>
          <p:cNvSpPr/>
          <p:nvPr/>
        </p:nvSpPr>
        <p:spPr bwMode="auto">
          <a:xfrm>
            <a:off x="4495800" y="4800600"/>
            <a:ext cx="5867400" cy="18288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0000000000400550 &lt;mult2&gt;:</a:t>
            </a:r>
          </a:p>
          <a:p>
            <a:pPr algn="l"/>
            <a:r>
              <a:rPr lang="sk-SK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# a in %rdi, b in %rsi</a:t>
            </a:r>
          </a:p>
          <a:p>
            <a:pPr algn="l"/>
            <a:r>
              <a:rPr lang="ro-RO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400550:  </a:t>
            </a:r>
            <a:r>
              <a:rPr lang="ro-RO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q</a:t>
            </a:r>
            <a:r>
              <a:rPr lang="ro-RO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ro-RO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%rdi,%rax	# a </a:t>
            </a:r>
          </a:p>
          <a:p>
            <a:pPr algn="l"/>
            <a:r>
              <a:rPr lang="ro-RO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400553:  </a:t>
            </a:r>
            <a:r>
              <a:rPr lang="ro-RO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imul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q</a:t>
            </a:r>
            <a:r>
              <a:rPr lang="ro-RO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</a:t>
            </a:r>
            <a:r>
              <a:rPr lang="ro-RO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</a:t>
            </a:r>
            <a:r>
              <a:rPr lang="ro-RO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rsi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</a:t>
            </a:r>
            <a:r>
              <a:rPr lang="ro-RO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	# a * b</a:t>
            </a:r>
          </a:p>
          <a:p>
            <a:pPr algn="l"/>
            <a:r>
              <a:rPr lang="sk-SK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# s in %rax</a:t>
            </a:r>
            <a:endParaRPr lang="ro-RO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ro-RO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400557:  retq			# Return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2362200"/>
            <a:ext cx="6781800" cy="2286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# x in %rdi, y in %rsi, dest in %rdx</a:t>
            </a:r>
          </a:p>
          <a:p>
            <a:pPr algn="l"/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b="1" dirty="0"/>
              <a:t>• • •</a:t>
            </a:r>
            <a:endParaRPr lang="sk-SK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400541: </a:t>
            </a:r>
            <a:r>
              <a:rPr lang="sk-SK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q</a:t>
            </a:r>
            <a:r>
              <a:rPr lang="sk-SK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%rdx,%rbx	</a:t>
            </a:r>
            <a:r>
              <a:rPr lang="sk-SK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 </a:t>
            </a:r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Save dest</a:t>
            </a:r>
          </a:p>
          <a:p>
            <a:pPr algn="l"/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400544: callq  400550 &lt;mult2&gt;	# mult2(x,y)</a:t>
            </a:r>
          </a:p>
          <a:p>
            <a:pPr algn="l"/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sk-SK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# t in %rax</a:t>
            </a:r>
            <a:endParaRPr lang="sk-SK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pPr algn="l"/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400549: </a:t>
            </a:r>
            <a:r>
              <a:rPr lang="sk-SK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mov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q</a:t>
            </a:r>
            <a:r>
              <a:rPr lang="sk-SK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</a:t>
            </a:r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%rax,(%rbx)	# Save at dest</a:t>
            </a:r>
          </a:p>
          <a:p>
            <a:pPr algn="l"/>
            <a:r>
              <a:rPr lang="sk-SK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b="1" dirty="0"/>
              <a:t>• • •</a:t>
            </a:r>
            <a:endParaRPr lang="sk-SK" b="1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865752" y="337568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9" name="五边形 8"/>
          <p:cNvSpPr/>
          <p:nvPr/>
        </p:nvSpPr>
        <p:spPr>
          <a:xfrm>
            <a:off x="587188" y="700594"/>
            <a:ext cx="2895600" cy="597535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ym typeface="+mn-ea"/>
              </a:rPr>
              <a:t>数据流例子</a:t>
            </a:r>
          </a:p>
        </p:txBody>
      </p:sp>
    </p:spTree>
    <p:extLst>
      <p:ext uri="{BB962C8B-B14F-4D97-AF65-F5344CB8AC3E}">
        <p14:creationId xmlns:p14="http://schemas.microsoft.com/office/powerpoint/2010/main" val="6966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108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96117" y="0"/>
            <a:ext cx="9295478" cy="44012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      Disassembly of leaf(long y)        // y in </a:t>
            </a:r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000" dirty="0" err="1" smtClean="0">
                <a:solidFill>
                  <a:srgbClr val="00AEF0"/>
                </a:solidFill>
                <a:latin typeface="ZztexMono-Regular"/>
              </a:rPr>
              <a:t>rdi</a:t>
            </a:r>
            <a:endParaRPr lang="en-US" altLang="zh-CN" sz="2000" dirty="0" smtClean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1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0000000000400540 &lt;leaf&gt;:</a:t>
            </a:r>
          </a:p>
          <a:p>
            <a:r>
              <a:rPr lang="pt-BR" altLang="zh-CN" sz="2000" dirty="0">
                <a:solidFill>
                  <a:srgbClr val="00AEF0"/>
                </a:solidFill>
                <a:latin typeface="StoneSans"/>
              </a:rPr>
              <a:t>2</a:t>
            </a:r>
            <a:r>
              <a:rPr lang="pt-BR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zh-CN" altLang="en-US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000" dirty="0">
                <a:solidFill>
                  <a:srgbClr val="7030A0"/>
                </a:solidFill>
                <a:latin typeface="ZztexMono-Regular"/>
              </a:rPr>
              <a:t>400540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: 48 8d 47 02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lea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0x2(%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 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L1</a:t>
            </a:r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: y+2</a:t>
            </a:r>
            <a:endParaRPr lang="pt-BR" altLang="zh-CN" sz="20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3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400544: c3 	   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retq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         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L2</a:t>
            </a:r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: Return</a:t>
            </a:r>
            <a:endParaRPr lang="en-US" altLang="zh-CN" sz="2000" i="1" dirty="0" smtClean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0000000000400545 &lt;top&gt;:</a:t>
            </a:r>
          </a:p>
          <a:p>
            <a:r>
              <a:rPr lang="en-US" altLang="zh-CN" sz="2000" b="1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b="1" dirty="0" smtClean="0">
                <a:solidFill>
                  <a:srgbClr val="00AEF0"/>
                </a:solidFill>
                <a:latin typeface="StoneSans"/>
              </a:rPr>
              <a:t>   Disassembly of top(long x)          // x in %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StoneSans"/>
              </a:rPr>
              <a:t>rdi</a:t>
            </a:r>
            <a:endParaRPr lang="en-US" altLang="zh-CN" sz="20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5     </a:t>
            </a:r>
            <a:r>
              <a:rPr lang="en-US" altLang="zh-CN" sz="2000" b="1" dirty="0">
                <a:latin typeface="ZztexMono-Regular"/>
              </a:rPr>
              <a:t>400545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:48 83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ef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05  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sub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$0x5,%rdi      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T1: x-5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</a:t>
            </a:r>
            <a:r>
              <a:rPr lang="en-US" altLang="zh-CN" sz="2000" dirty="0">
                <a:solidFill>
                  <a:srgbClr val="00B050"/>
                </a:solidFill>
                <a:latin typeface="ZztexMono-Regular"/>
              </a:rPr>
              <a:t>400549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:e8 f2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ff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ff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ff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callq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400540 &lt;leaf&gt;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T2: Call leaf(</a:t>
            </a:r>
            <a:r>
              <a:rPr lang="en-US" altLang="zh-CN" sz="2000" dirty="0">
                <a:solidFill>
                  <a:srgbClr val="FF0000"/>
                </a:solidFill>
                <a:latin typeface="ZztexMono-Regular"/>
              </a:rPr>
              <a:t>x-5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)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zh-CN" altLang="en-US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ZztexMono-Regular"/>
              </a:rPr>
              <a:t>40054e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:48 01 c0          add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T3: Double result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8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400551:c3               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retq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        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T4</a:t>
            </a:r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: Return</a:t>
            </a:r>
            <a:endParaRPr lang="en-US" altLang="zh-CN" sz="20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…</a:t>
            </a:r>
            <a:endParaRPr lang="en-US" altLang="zh-CN" sz="20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 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Call to top from function  main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9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en-US" altLang="zh-CN" sz="2000" dirty="0" smtClean="0">
                <a:solidFill>
                  <a:srgbClr val="FF0000"/>
                </a:solidFill>
                <a:latin typeface="ZztexMono-Regular"/>
              </a:rPr>
              <a:t>40055b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:e8 e5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ff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ff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ff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callq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400545 &lt;top&gt; 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M1: Call top(100)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10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ZztexMono-Regular"/>
              </a:rPr>
              <a:t>400560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:48 89 c2         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M2</a:t>
            </a:r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: Resume</a:t>
            </a:r>
            <a:endParaRPr lang="en-US" altLang="zh-CN" sz="2000" dirty="0">
              <a:solidFill>
                <a:srgbClr val="00AEF0"/>
              </a:solidFill>
              <a:latin typeface="ZztexMono-Regular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445033"/>
              </p:ext>
            </p:extLst>
          </p:nvPr>
        </p:nvGraphicFramePr>
        <p:xfrm>
          <a:off x="282769" y="4401205"/>
          <a:ext cx="118088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36"/>
                <a:gridCol w="1132115"/>
                <a:gridCol w="731520"/>
                <a:gridCol w="696685"/>
                <a:gridCol w="679269"/>
                <a:gridCol w="1515291"/>
                <a:gridCol w="1114698"/>
                <a:gridCol w="5294812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指令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状态值（指令执行前）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描述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标号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rdi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*</a:t>
                      </a:r>
                      <a:r>
                        <a:rPr lang="en-US" altLang="zh-CN" dirty="0" err="1" smtClean="0"/>
                        <a:t>rsp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0x40055b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callq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0x7fffffffe820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调用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top(100)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0x400545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0x7fffffffe818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ZztexMono-Regular"/>
                        </a:rPr>
                        <a:t>0x400560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进入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0x400549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callq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0x7fffffffe818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ZztexMono-Regular"/>
                        </a:rPr>
                        <a:t>0x400560</a:t>
                      </a:r>
                      <a:endParaRPr lang="zh-CN" altLang="en-US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调用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leaf(95)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0x400540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0x7fffffffe810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0x</a:t>
                      </a:r>
                      <a:r>
                        <a:rPr lang="en-US" altLang="zh-CN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ZztexMono-Regular"/>
                        </a:rPr>
                        <a:t>40054e</a:t>
                      </a:r>
                      <a:endParaRPr lang="zh-CN" alt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进入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leaf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4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268391" y="561124"/>
            <a:ext cx="8641977" cy="16817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sz="2400" dirty="0" smtClean="0">
                <a:latin typeface="+mn-ea"/>
              </a:rPr>
              <a:t>3.7.3 </a:t>
            </a:r>
            <a:r>
              <a:rPr lang="zh-CN" altLang="en-US" sz="2400" dirty="0" smtClean="0">
                <a:latin typeface="+mn-ea"/>
              </a:rPr>
              <a:t>数据传送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</a:rPr>
              <a:t>调用者向被调用者传递参数</a:t>
            </a:r>
          </a:p>
          <a:p>
            <a:pPr lvl="2"/>
            <a:r>
              <a:rPr lang="zh-CN" altLang="en-US" dirty="0" smtClean="0">
                <a:latin typeface="+mn-ea"/>
              </a:rPr>
              <a:t>当被调用者参数小于</a:t>
            </a:r>
            <a:r>
              <a:rPr lang="en-US" altLang="zh-CN" dirty="0" smtClean="0">
                <a:latin typeface="+mn-ea"/>
              </a:rPr>
              <a:t>6</a:t>
            </a:r>
            <a:r>
              <a:rPr lang="zh-CN" altLang="en-US" dirty="0" smtClean="0">
                <a:latin typeface="+mn-ea"/>
              </a:rPr>
              <a:t>时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68" y="561124"/>
            <a:ext cx="1439887" cy="237410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456696"/>
              </p:ext>
            </p:extLst>
          </p:nvPr>
        </p:nvGraphicFramePr>
        <p:xfrm>
          <a:off x="370934" y="3159721"/>
          <a:ext cx="1124697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965"/>
                <a:gridCol w="1048874"/>
                <a:gridCol w="1587574"/>
                <a:gridCol w="1587575"/>
                <a:gridCol w="1539827"/>
                <a:gridCol w="1504017"/>
                <a:gridCol w="1484144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操作数大小（位）</a:t>
                      </a:r>
                      <a:endParaRPr lang="zh-CN" altLang="en-US" sz="24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参数数量</a:t>
                      </a:r>
                      <a:endParaRPr lang="zh-CN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6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rdi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rsi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rdx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rcx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%r8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%r9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edi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esi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edx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ecx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%r8d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%r9d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%di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si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%dx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%cx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%r8w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%r9w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dil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sil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%dl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%cl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%r8b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%r9b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147017" y="592297"/>
            <a:ext cx="7633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131148" y="989529"/>
            <a:ext cx="76335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131147" y="1382113"/>
            <a:ext cx="76335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131147" y="1775778"/>
            <a:ext cx="76335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116560" y="2169443"/>
            <a:ext cx="76335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128936" y="2538775"/>
            <a:ext cx="76335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227464" y="1540482"/>
            <a:ext cx="5385936" cy="470580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+mn-ea"/>
              </a:rPr>
              <a:t>数据存储位置：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内存中，以虚地址方式访问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</a:rPr>
              <a:t>寄存器中，当结果小于</a:t>
            </a:r>
            <a:r>
              <a:rPr lang="en-US" altLang="zh-CN" sz="2400" dirty="0" smtClean="0">
                <a:latin typeface="+mn-ea"/>
              </a:rPr>
              <a:t>8 </a:t>
            </a:r>
            <a:r>
              <a:rPr lang="zh-CN" altLang="en-US" sz="2400" dirty="0" smtClean="0">
                <a:latin typeface="+mn-ea"/>
              </a:rPr>
              <a:t>字节时</a:t>
            </a:r>
            <a:endParaRPr lang="en-US" altLang="zh-CN" sz="2400" dirty="0" smtClean="0">
              <a:latin typeface="+mn-ea"/>
            </a:endParaRPr>
          </a:p>
          <a:p>
            <a:pPr lvl="2"/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字节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赋值，剩余字节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不变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lang="en-US" altLang="zh-CN" dirty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字节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赋值，高位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字节清零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en-US" altLang="zh-CN" sz="2400" dirty="0">
                <a:latin typeface="+mn-ea"/>
              </a:rPr>
              <a:t>64</a:t>
            </a:r>
            <a:r>
              <a:rPr lang="zh-CN" altLang="en-US" sz="2400" dirty="0">
                <a:latin typeface="+mn-ea"/>
              </a:rPr>
              <a:t>位系统新增：</a:t>
            </a:r>
            <a:endParaRPr lang="en-US" altLang="zh-CN" sz="2400" dirty="0">
              <a:latin typeface="+mn-ea"/>
            </a:endParaRPr>
          </a:p>
          <a:p>
            <a:pPr lvl="2"/>
            <a:r>
              <a:rPr lang="en-US" altLang="zh-CN" dirty="0">
                <a:solidFill>
                  <a:srgbClr val="FF0000"/>
                </a:solidFill>
                <a:latin typeface="+mn-ea"/>
              </a:rPr>
              <a:t>r8-r15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15914" y="929017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21" y="-653"/>
            <a:ext cx="6106491" cy="685800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5376333" y="3428347"/>
            <a:ext cx="6529917" cy="34290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7713" y="611968"/>
            <a:ext cx="4384003" cy="64109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3600" dirty="0" smtClean="0"/>
              <a:t>3.4 </a:t>
            </a:r>
            <a:r>
              <a:rPr lang="zh-CN" altLang="en-US" sz="3600" dirty="0" smtClean="0"/>
              <a:t>访问信息</a:t>
            </a:r>
            <a:endParaRPr lang="zh-CN" alt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606608" y="2691703"/>
              <a:ext cx="5244480" cy="12016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248" y="2682343"/>
                <a:ext cx="5263200" cy="122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268391" y="561123"/>
            <a:ext cx="8641977" cy="32447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sz="2400" dirty="0" smtClean="0">
                <a:latin typeface="+mn-ea"/>
              </a:rPr>
              <a:t>3.7.3 </a:t>
            </a:r>
            <a:r>
              <a:rPr lang="zh-CN" altLang="en-US" sz="2400" dirty="0" smtClean="0">
                <a:latin typeface="+mn-ea"/>
              </a:rPr>
              <a:t>数据传送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调用者向被调用者传递参数</a:t>
            </a:r>
          </a:p>
          <a:p>
            <a:pPr lvl="2"/>
            <a:r>
              <a:rPr lang="zh-CN" altLang="en-US" dirty="0">
                <a:latin typeface="+mn-ea"/>
              </a:rPr>
              <a:t>当被调用者参数</a:t>
            </a:r>
            <a:r>
              <a:rPr lang="zh-CN" altLang="en-US" dirty="0" smtClean="0">
                <a:latin typeface="+mn-ea"/>
              </a:rPr>
              <a:t>小于等于</a:t>
            </a:r>
            <a:r>
              <a:rPr lang="en-US" altLang="zh-CN" dirty="0" smtClean="0">
                <a:latin typeface="+mn-ea"/>
              </a:rPr>
              <a:t>6</a:t>
            </a:r>
            <a:r>
              <a:rPr lang="zh-CN" altLang="en-US" dirty="0" smtClean="0">
                <a:latin typeface="+mn-ea"/>
              </a:rPr>
              <a:t>时</a:t>
            </a:r>
            <a:endParaRPr lang="en-US" altLang="zh-CN" dirty="0" smtClean="0">
              <a:latin typeface="+mn-ea"/>
            </a:endParaRPr>
          </a:p>
          <a:p>
            <a:pPr lvl="2"/>
            <a:r>
              <a:rPr lang="zh-CN" altLang="en-US" dirty="0" smtClean="0">
                <a:latin typeface="+mn-ea"/>
              </a:rPr>
              <a:t>当被调用者参数大于</a:t>
            </a:r>
            <a:r>
              <a:rPr lang="en-US" altLang="zh-CN" dirty="0" smtClean="0">
                <a:latin typeface="+mn-ea"/>
              </a:rPr>
              <a:t>6</a:t>
            </a:r>
            <a:r>
              <a:rPr lang="zh-CN" altLang="en-US" dirty="0" smtClean="0">
                <a:latin typeface="+mn-ea"/>
              </a:rPr>
              <a:t>时</a:t>
            </a:r>
            <a:endParaRPr lang="en-US" altLang="zh-CN" dirty="0" smtClean="0">
              <a:latin typeface="+mn-ea"/>
            </a:endParaRPr>
          </a:p>
          <a:p>
            <a:pPr lvl="3"/>
            <a:r>
              <a:rPr lang="en-US" altLang="zh-CN" sz="2400" dirty="0" smtClean="0">
                <a:latin typeface="+mn-ea"/>
              </a:rPr>
              <a:t>1 ~ 6</a:t>
            </a:r>
            <a:r>
              <a:rPr lang="zh-CN" altLang="en-US" sz="2400" dirty="0" smtClean="0">
                <a:latin typeface="+mn-ea"/>
              </a:rPr>
              <a:t>： 寄存器传递</a:t>
            </a:r>
            <a:endParaRPr lang="en-US" altLang="zh-CN" sz="2400" dirty="0" smtClean="0">
              <a:latin typeface="+mn-ea"/>
            </a:endParaRPr>
          </a:p>
          <a:p>
            <a:pPr lvl="3"/>
            <a:r>
              <a:rPr lang="en-US" altLang="zh-CN" sz="2400" dirty="0" smtClean="0">
                <a:latin typeface="+mn-ea"/>
              </a:rPr>
              <a:t>7 ~ n:  </a:t>
            </a:r>
            <a:r>
              <a:rPr lang="zh-CN" altLang="en-US" sz="2400" dirty="0" smtClean="0">
                <a:latin typeface="+mn-ea"/>
              </a:rPr>
              <a:t>栈传递</a:t>
            </a:r>
            <a:endParaRPr lang="en-US" altLang="zh-CN" sz="2400" dirty="0" smtClean="0">
              <a:latin typeface="+mn-ea"/>
            </a:endParaRPr>
          </a:p>
          <a:p>
            <a:pPr lvl="3"/>
            <a:endParaRPr lang="en-US" altLang="zh-CN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88" y="699935"/>
            <a:ext cx="1439887" cy="2374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406" y="591821"/>
            <a:ext cx="4020820" cy="5838190"/>
          </a:xfrm>
          <a:prstGeom prst="rect">
            <a:avLst/>
          </a:prstGeom>
        </p:spPr>
      </p:pic>
      <p:sp>
        <p:nvSpPr>
          <p:cNvPr id="12" name="灯片编号占位符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110</a:t>
            </a:fld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012430" y="2297430"/>
            <a:ext cx="2370772" cy="19659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12430" y="4263390"/>
            <a:ext cx="2370772" cy="23088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057152" y="5766786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901918" y="3265408"/>
            <a:ext cx="89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调用者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0971740" y="4986705"/>
            <a:ext cx="111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被调用者</a:t>
            </a:r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8534400" y="3977640"/>
            <a:ext cx="118872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568531" y="3074035"/>
            <a:ext cx="1188720" cy="89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031752" y="5766786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6694098" y="3971925"/>
            <a:ext cx="1630393" cy="29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78702" y="4067839"/>
            <a:ext cx="2496192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通过栈传递参数时候，所有数据的大小都向</a:t>
            </a:r>
            <a:r>
              <a:rPr lang="en-US" altLang="zh-CN" sz="2400" dirty="0" smtClean="0">
                <a:solidFill>
                  <a:srgbClr val="FF0000"/>
                </a:solidFill>
              </a:rPr>
              <a:t>8</a:t>
            </a:r>
            <a:r>
              <a:rPr lang="zh-CN" altLang="en-US" sz="2400" dirty="0" smtClean="0"/>
              <a:t>的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倍数对齐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40046" y="55886"/>
            <a:ext cx="5900981" cy="67403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void </a:t>
            </a:r>
            <a:r>
              <a:rPr lang="en-US" altLang="zh-CN" sz="2400" b="1" dirty="0" err="1" smtClean="0">
                <a:latin typeface="+mn-ea"/>
              </a:rPr>
              <a:t>proc</a:t>
            </a:r>
            <a:r>
              <a:rPr lang="en-US" altLang="zh-CN" sz="2400" b="1" dirty="0" smtClean="0">
                <a:latin typeface="+mn-ea"/>
              </a:rPr>
              <a:t> (long  a1, long  *a1p,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a2,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*a2p,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short a3, short *a3p,</a:t>
            </a:r>
          </a:p>
          <a:p>
            <a:r>
              <a:rPr lang="en-US" altLang="zh-CN" sz="2400" b="1" dirty="0" smtClean="0">
                <a:latin typeface="+mn-ea"/>
              </a:rPr>
              <a:t>           char  a4, char  *a4p){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*a1p + = a1;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*a2p + = a2;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*a3p + = a3;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*a4p + = a4;</a:t>
            </a:r>
          </a:p>
          <a:p>
            <a:r>
              <a:rPr lang="en-US" altLang="zh-CN" sz="2400" b="1" dirty="0" smtClean="0">
                <a:latin typeface="+mn-ea"/>
              </a:rPr>
              <a:t>}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 err="1">
                <a:latin typeface="+mn-ea"/>
              </a:rPr>
              <a:t>i</a:t>
            </a:r>
            <a:r>
              <a:rPr lang="en-US" altLang="zh-CN" sz="2400" b="1" dirty="0" err="1" smtClean="0">
                <a:latin typeface="+mn-ea"/>
              </a:rPr>
              <a:t>nt</a:t>
            </a:r>
            <a:r>
              <a:rPr lang="en-US" altLang="zh-CN" sz="2400" b="1" dirty="0" smtClean="0">
                <a:latin typeface="+mn-ea"/>
              </a:rPr>
              <a:t> main(){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 *p1;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*p2;</a:t>
            </a:r>
          </a:p>
          <a:p>
            <a:r>
              <a:rPr lang="en-US" altLang="zh-CN" sz="2400" b="1" dirty="0" smtClean="0">
                <a:latin typeface="+mn-ea"/>
              </a:rPr>
              <a:t>   short *p3;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char  *p4;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…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en-US" altLang="zh-CN" sz="2400" b="1" dirty="0" err="1" smtClean="0">
                <a:latin typeface="+mn-ea"/>
              </a:rPr>
              <a:t>proc</a:t>
            </a:r>
            <a:r>
              <a:rPr lang="en-US" altLang="zh-CN" sz="2400" b="1" dirty="0" smtClean="0">
                <a:latin typeface="+mn-ea"/>
              </a:rPr>
              <a:t>(1, p1, 2, p2, 3, p3, 4, p4);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…</a:t>
            </a:r>
          </a:p>
          <a:p>
            <a:r>
              <a:rPr lang="en-US" altLang="zh-CN" sz="2400" b="1" dirty="0">
                <a:latin typeface="+mn-ea"/>
              </a:rPr>
              <a:t>}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0559" y="457199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54" y="456337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01524"/>
              </p:ext>
            </p:extLst>
          </p:nvPr>
        </p:nvGraphicFramePr>
        <p:xfrm>
          <a:off x="7565361" y="1567315"/>
          <a:ext cx="42068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04"/>
                <a:gridCol w="1051704"/>
                <a:gridCol w="1051704"/>
                <a:gridCol w="105170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766861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102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75470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103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54752" y="415935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54752" y="372082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104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454751" y="335567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108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4750" y="297327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10C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4749" y="263125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110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54749" y="223627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114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4748" y="185102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118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63666" y="149074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11C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256244" y="3897742"/>
            <a:ext cx="2923590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p</a:t>
            </a:r>
            <a:r>
              <a:rPr lang="en-US" altLang="zh-CN" sz="2800" dirty="0" err="1" smtClean="0"/>
              <a:t>roc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返  回  地  址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062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356" y="525108"/>
            <a:ext cx="5807869" cy="6370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void </a:t>
            </a:r>
            <a:r>
              <a:rPr lang="en-US" altLang="zh-CN" sz="2400" b="1" dirty="0" err="1" smtClean="0">
                <a:latin typeface="+mn-ea"/>
              </a:rPr>
              <a:t>proc</a:t>
            </a:r>
            <a:r>
              <a:rPr lang="en-US" altLang="zh-CN" sz="2400" b="1" dirty="0" smtClean="0">
                <a:latin typeface="+mn-ea"/>
              </a:rPr>
              <a:t> (long  a1, long  *a1p,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a2,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*a2p,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short a3, short *a3p,</a:t>
            </a:r>
          </a:p>
          <a:p>
            <a:r>
              <a:rPr lang="en-US" altLang="zh-CN" sz="2400" b="1" dirty="0" smtClean="0">
                <a:latin typeface="+mn-ea"/>
              </a:rPr>
              <a:t>           char  a4, char  *a4p){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*a1p + = a1;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*a2p + = a2;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*a3p + = a3;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*a4p + = a4;</a:t>
            </a:r>
          </a:p>
          <a:p>
            <a:r>
              <a:rPr lang="en-US" altLang="zh-CN" sz="2400" b="1" dirty="0" smtClean="0">
                <a:latin typeface="+mn-ea"/>
              </a:rPr>
              <a:t>}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 err="1">
                <a:latin typeface="+mn-ea"/>
              </a:rPr>
              <a:t>i</a:t>
            </a:r>
            <a:r>
              <a:rPr lang="en-US" altLang="zh-CN" sz="2400" b="1" dirty="0" err="1" smtClean="0">
                <a:latin typeface="+mn-ea"/>
              </a:rPr>
              <a:t>nt</a:t>
            </a:r>
            <a:r>
              <a:rPr lang="en-US" altLang="zh-CN" sz="2400" b="1" dirty="0" smtClean="0">
                <a:latin typeface="+mn-ea"/>
              </a:rPr>
              <a:t> main(){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 *p1;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*p2;</a:t>
            </a:r>
          </a:p>
          <a:p>
            <a:r>
              <a:rPr lang="en-US" altLang="zh-CN" sz="2400" b="1" dirty="0" smtClean="0">
                <a:latin typeface="+mn-ea"/>
              </a:rPr>
              <a:t>   short *p3;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char  *p4;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…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en-US" altLang="zh-CN" sz="2400" b="1" dirty="0" err="1" smtClean="0">
                <a:latin typeface="+mn-ea"/>
              </a:rPr>
              <a:t>proc</a:t>
            </a:r>
            <a:r>
              <a:rPr lang="en-US" altLang="zh-CN" sz="2400" b="1" dirty="0" smtClean="0">
                <a:latin typeface="+mn-ea"/>
              </a:rPr>
              <a:t>(1, p1, 2, p2, 3, p3, 4, p4);</a:t>
            </a:r>
          </a:p>
          <a:p>
            <a:r>
              <a:rPr lang="en-US" altLang="zh-CN" sz="2400" b="1" dirty="0">
                <a:latin typeface="+mn-ea"/>
              </a:rPr>
              <a:t>}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0559" y="371798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54" y="370935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7565361" y="713301"/>
          <a:ext cx="42068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04"/>
                <a:gridCol w="1051704"/>
                <a:gridCol w="1051704"/>
                <a:gridCol w="105170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766861" y="371798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102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75470" y="371798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103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54752" y="330533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54752" y="286681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104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454751" y="250166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108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4750" y="211925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10C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4749" y="177724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110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54749" y="138225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114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4748" y="99701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118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63666" y="636733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11C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256244" y="3043728"/>
            <a:ext cx="2923590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p</a:t>
            </a:r>
            <a:r>
              <a:rPr lang="en-US" altLang="zh-CN" sz="2800" dirty="0" err="1" smtClean="0"/>
              <a:t>roc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返  回  地  址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6774137" y="4330685"/>
            <a:ext cx="437812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1   - &gt; %</a:t>
            </a:r>
            <a:r>
              <a:rPr lang="en-US" altLang="zh-CN" sz="2400" b="1" dirty="0" err="1" smtClean="0">
                <a:latin typeface="+mn-ea"/>
              </a:rPr>
              <a:t>rdi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p1  - &gt; %</a:t>
            </a:r>
            <a:r>
              <a:rPr lang="en-US" altLang="zh-CN" sz="2400" b="1" dirty="0" err="1" smtClean="0">
                <a:latin typeface="+mn-ea"/>
              </a:rPr>
              <a:t>rsi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2   - &gt; %</a:t>
            </a:r>
            <a:r>
              <a:rPr lang="en-US" altLang="zh-CN" sz="2400" b="1" dirty="0" err="1" smtClean="0">
                <a:latin typeface="+mn-ea"/>
              </a:rPr>
              <a:t>rdx</a:t>
            </a:r>
            <a:r>
              <a:rPr lang="en-US" altLang="zh-CN" sz="2400" b="1" dirty="0" smtClean="0"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访问： </a:t>
            </a:r>
            <a:r>
              <a:rPr lang="en-US" altLang="zh-CN" sz="2400" b="1" dirty="0" smtClean="0">
                <a:latin typeface="+mn-ea"/>
              </a:rPr>
              <a:t>%</a:t>
            </a:r>
            <a:r>
              <a:rPr lang="en-US" altLang="zh-CN" sz="2400" b="1" dirty="0" err="1" smtClean="0">
                <a:latin typeface="+mn-ea"/>
              </a:rPr>
              <a:t>edx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</a:t>
            </a:r>
            <a:r>
              <a:rPr lang="en-US" altLang="zh-CN" sz="2400" b="1" dirty="0" smtClean="0">
                <a:latin typeface="+mn-ea"/>
              </a:rPr>
              <a:t>2  - &gt; %</a:t>
            </a:r>
            <a:r>
              <a:rPr lang="en-US" altLang="zh-CN" sz="2400" b="1" dirty="0" err="1" smtClean="0">
                <a:latin typeface="+mn-ea"/>
              </a:rPr>
              <a:t>rcx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3   - &gt; %r8     </a:t>
            </a:r>
            <a:r>
              <a:rPr lang="zh-CN" altLang="en-US" sz="2400" b="1" dirty="0" smtClean="0">
                <a:latin typeface="+mn-ea"/>
              </a:rPr>
              <a:t>访问： </a:t>
            </a:r>
            <a:r>
              <a:rPr lang="en-US" altLang="zh-CN" sz="2400" b="1" dirty="0" smtClean="0">
                <a:latin typeface="+mn-ea"/>
              </a:rPr>
              <a:t>%r8w</a:t>
            </a:r>
          </a:p>
          <a:p>
            <a:r>
              <a:rPr lang="en-US" altLang="zh-CN" sz="2400" b="1" dirty="0">
                <a:latin typeface="+mn-ea"/>
              </a:rPr>
              <a:t>p</a:t>
            </a:r>
            <a:r>
              <a:rPr lang="en-US" altLang="zh-CN" sz="2400" b="1" dirty="0" smtClean="0">
                <a:latin typeface="+mn-ea"/>
              </a:rPr>
              <a:t>3  - &gt; %r9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6297284" y="4399472"/>
            <a:ext cx="370935" cy="20272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47117" y="5253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97284" y="3767003"/>
            <a:ext cx="78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rsp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7" idx="3"/>
          </p:cNvCxnSpPr>
          <p:nvPr/>
        </p:nvCxnSpPr>
        <p:spPr>
          <a:xfrm flipV="1">
            <a:off x="7085833" y="3709358"/>
            <a:ext cx="449414" cy="288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7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356" y="525108"/>
            <a:ext cx="5807869" cy="6370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void </a:t>
            </a:r>
            <a:r>
              <a:rPr lang="en-US" altLang="zh-CN" sz="2400" b="1" dirty="0" err="1" smtClean="0">
                <a:latin typeface="+mn-ea"/>
              </a:rPr>
              <a:t>proc</a:t>
            </a:r>
            <a:r>
              <a:rPr lang="en-US" altLang="zh-CN" sz="2400" b="1" dirty="0" smtClean="0">
                <a:latin typeface="+mn-ea"/>
              </a:rPr>
              <a:t> (long  a1, long  *a1p,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a2,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*a2p,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short a3, short *a3p,</a:t>
            </a:r>
          </a:p>
          <a:p>
            <a:r>
              <a:rPr lang="en-US" altLang="zh-CN" sz="2400" b="1" dirty="0" smtClean="0">
                <a:latin typeface="+mn-ea"/>
              </a:rPr>
              <a:t>           char  a4, char  *a4p){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*a1p + = a1;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*a2p + = a2;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*a3p + = a3;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*a4p + = a4;</a:t>
            </a:r>
          </a:p>
          <a:p>
            <a:r>
              <a:rPr lang="en-US" altLang="zh-CN" sz="2400" b="1" dirty="0" smtClean="0">
                <a:latin typeface="+mn-ea"/>
              </a:rPr>
              <a:t>}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 err="1">
                <a:latin typeface="+mn-ea"/>
              </a:rPr>
              <a:t>i</a:t>
            </a:r>
            <a:r>
              <a:rPr lang="en-US" altLang="zh-CN" sz="2400" b="1" dirty="0" err="1" smtClean="0">
                <a:latin typeface="+mn-ea"/>
              </a:rPr>
              <a:t>nt</a:t>
            </a:r>
            <a:r>
              <a:rPr lang="en-US" altLang="zh-CN" sz="2400" b="1" dirty="0" smtClean="0">
                <a:latin typeface="+mn-ea"/>
              </a:rPr>
              <a:t> main(){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 *p1;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*p2;</a:t>
            </a:r>
          </a:p>
          <a:p>
            <a:r>
              <a:rPr lang="en-US" altLang="zh-CN" sz="2400" b="1" dirty="0" smtClean="0">
                <a:latin typeface="+mn-ea"/>
              </a:rPr>
              <a:t>   short *p3;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char  *p4;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…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en-US" altLang="zh-CN" sz="2400" b="1" dirty="0" err="1" smtClean="0">
                <a:latin typeface="+mn-ea"/>
              </a:rPr>
              <a:t>proc</a:t>
            </a:r>
            <a:r>
              <a:rPr lang="en-US" altLang="zh-CN" sz="2400" b="1" dirty="0" smtClean="0">
                <a:latin typeface="+mn-ea"/>
              </a:rPr>
              <a:t>(1, p1, 2, p2, 3, p3, 4, p4);</a:t>
            </a:r>
          </a:p>
          <a:p>
            <a:r>
              <a:rPr lang="en-US" altLang="zh-CN" sz="2400" b="1" dirty="0">
                <a:latin typeface="+mn-ea"/>
              </a:rPr>
              <a:t>}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0559" y="371798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54" y="370935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76567"/>
              </p:ext>
            </p:extLst>
          </p:nvPr>
        </p:nvGraphicFramePr>
        <p:xfrm>
          <a:off x="7565361" y="713301"/>
          <a:ext cx="42068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04"/>
                <a:gridCol w="1051704"/>
                <a:gridCol w="1051704"/>
                <a:gridCol w="105170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766861" y="371798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102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75470" y="371798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103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54752" y="330533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54752" y="286681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104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454751" y="250166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108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4750" y="211925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10C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4749" y="177724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110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54749" y="138225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114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4748" y="99701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118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63666" y="636733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11C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256244" y="3043728"/>
            <a:ext cx="2923590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p</a:t>
            </a:r>
            <a:r>
              <a:rPr lang="en-US" altLang="zh-CN" sz="2800" dirty="0" err="1" smtClean="0"/>
              <a:t>roc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返  回  地  址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6774137" y="4330685"/>
            <a:ext cx="437812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1   - &gt; %</a:t>
            </a:r>
            <a:r>
              <a:rPr lang="en-US" altLang="zh-CN" sz="2400" b="1" dirty="0" err="1" smtClean="0">
                <a:latin typeface="+mn-ea"/>
              </a:rPr>
              <a:t>rdi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p1  - &gt; %</a:t>
            </a:r>
            <a:r>
              <a:rPr lang="en-US" altLang="zh-CN" sz="2400" b="1" dirty="0" err="1" smtClean="0">
                <a:latin typeface="+mn-ea"/>
              </a:rPr>
              <a:t>rsi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2   - &gt; %</a:t>
            </a:r>
            <a:r>
              <a:rPr lang="en-US" altLang="zh-CN" sz="2400" b="1" dirty="0" err="1" smtClean="0">
                <a:latin typeface="+mn-ea"/>
              </a:rPr>
              <a:t>rdx</a:t>
            </a:r>
            <a:r>
              <a:rPr lang="en-US" altLang="zh-CN" sz="2400" b="1" dirty="0" smtClean="0"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访问： </a:t>
            </a:r>
            <a:r>
              <a:rPr lang="en-US" altLang="zh-CN" sz="2400" b="1" dirty="0" smtClean="0">
                <a:latin typeface="+mn-ea"/>
              </a:rPr>
              <a:t>%</a:t>
            </a:r>
            <a:r>
              <a:rPr lang="en-US" altLang="zh-CN" sz="2400" b="1" dirty="0" err="1" smtClean="0">
                <a:latin typeface="+mn-ea"/>
              </a:rPr>
              <a:t>edx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p</a:t>
            </a:r>
            <a:r>
              <a:rPr lang="en-US" altLang="zh-CN" sz="2400" b="1" dirty="0" smtClean="0">
                <a:latin typeface="+mn-ea"/>
              </a:rPr>
              <a:t>2  - &gt; %</a:t>
            </a:r>
            <a:r>
              <a:rPr lang="en-US" altLang="zh-CN" sz="2400" b="1" dirty="0" err="1" smtClean="0">
                <a:latin typeface="+mn-ea"/>
              </a:rPr>
              <a:t>rcx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3   - &gt; %r8     </a:t>
            </a:r>
            <a:r>
              <a:rPr lang="zh-CN" altLang="en-US" sz="2400" b="1" dirty="0" smtClean="0">
                <a:latin typeface="+mn-ea"/>
              </a:rPr>
              <a:t>访问： </a:t>
            </a:r>
            <a:r>
              <a:rPr lang="en-US" altLang="zh-CN" sz="2400" b="1" dirty="0" smtClean="0">
                <a:latin typeface="+mn-ea"/>
              </a:rPr>
              <a:t>%r8w</a:t>
            </a:r>
          </a:p>
          <a:p>
            <a:r>
              <a:rPr lang="en-US" altLang="zh-CN" sz="2400" b="1" dirty="0">
                <a:latin typeface="+mn-ea"/>
              </a:rPr>
              <a:t>p</a:t>
            </a:r>
            <a:r>
              <a:rPr lang="en-US" altLang="zh-CN" sz="2400" b="1" dirty="0" smtClean="0">
                <a:latin typeface="+mn-ea"/>
              </a:rPr>
              <a:t>3  - &gt; %r9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6297284" y="4399472"/>
            <a:ext cx="370935" cy="20272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47117" y="5253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8256244" y="2279991"/>
            <a:ext cx="2923590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4: 4</a:t>
            </a:r>
            <a:endParaRPr lang="zh-CN" altLang="en-US" sz="2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256244" y="1544312"/>
            <a:ext cx="2923590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p4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6297284" y="3767003"/>
            <a:ext cx="78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rsp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7" idx="3"/>
          </p:cNvCxnSpPr>
          <p:nvPr/>
        </p:nvCxnSpPr>
        <p:spPr>
          <a:xfrm flipV="1">
            <a:off x="7085833" y="3709358"/>
            <a:ext cx="449414" cy="288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5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356" y="525108"/>
            <a:ext cx="5807869" cy="6370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void </a:t>
            </a:r>
            <a:r>
              <a:rPr lang="en-US" altLang="zh-CN" sz="2400" b="1" dirty="0" err="1" smtClean="0">
                <a:latin typeface="+mn-ea"/>
              </a:rPr>
              <a:t>proc</a:t>
            </a:r>
            <a:r>
              <a:rPr lang="en-US" altLang="zh-CN" sz="2400" b="1" dirty="0" smtClean="0">
                <a:latin typeface="+mn-ea"/>
              </a:rPr>
              <a:t> (long  a1, long  *a1p,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a2,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*a2p,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short a3, short *a3p,</a:t>
            </a:r>
          </a:p>
          <a:p>
            <a:r>
              <a:rPr lang="en-US" altLang="zh-CN" sz="2400" b="1" dirty="0" smtClean="0">
                <a:latin typeface="+mn-ea"/>
              </a:rPr>
              <a:t>           char  a4, char  *a4p){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*a1p + = a1;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*a2p + = a2;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*a3p + = a3;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*a4p + = a4;</a:t>
            </a:r>
          </a:p>
          <a:p>
            <a:r>
              <a:rPr lang="en-US" altLang="zh-CN" sz="2400" b="1" dirty="0" smtClean="0">
                <a:latin typeface="+mn-ea"/>
              </a:rPr>
              <a:t>}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 err="1">
                <a:latin typeface="+mn-ea"/>
              </a:rPr>
              <a:t>i</a:t>
            </a:r>
            <a:r>
              <a:rPr lang="en-US" altLang="zh-CN" sz="2400" b="1" dirty="0" err="1" smtClean="0">
                <a:latin typeface="+mn-ea"/>
              </a:rPr>
              <a:t>nt</a:t>
            </a:r>
            <a:r>
              <a:rPr lang="en-US" altLang="zh-CN" sz="2400" b="1" dirty="0" smtClean="0">
                <a:latin typeface="+mn-ea"/>
              </a:rPr>
              <a:t> main(){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 *p1;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en-US" altLang="zh-CN" sz="2400" b="1" dirty="0" err="1" smtClean="0">
                <a:latin typeface="+mn-ea"/>
              </a:rPr>
              <a:t>int</a:t>
            </a:r>
            <a:r>
              <a:rPr lang="en-US" altLang="zh-CN" sz="2400" b="1" dirty="0" smtClean="0">
                <a:latin typeface="+mn-ea"/>
              </a:rPr>
              <a:t>   *p2;</a:t>
            </a:r>
          </a:p>
          <a:p>
            <a:r>
              <a:rPr lang="en-US" altLang="zh-CN" sz="2400" b="1" dirty="0" smtClean="0">
                <a:latin typeface="+mn-ea"/>
              </a:rPr>
              <a:t>   short *p3;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char  *p4;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…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en-US" altLang="zh-CN" sz="2400" b="1" dirty="0" err="1" smtClean="0">
                <a:latin typeface="+mn-ea"/>
              </a:rPr>
              <a:t>proc</a:t>
            </a:r>
            <a:r>
              <a:rPr lang="en-US" altLang="zh-CN" sz="2400" b="1" dirty="0" smtClean="0">
                <a:latin typeface="+mn-ea"/>
              </a:rPr>
              <a:t>(1, p1, 2, p2, 3, p3, 4, p4);</a:t>
            </a:r>
          </a:p>
          <a:p>
            <a:r>
              <a:rPr lang="en-US" altLang="zh-CN" sz="2400" b="1" dirty="0">
                <a:latin typeface="+mn-ea"/>
              </a:rPr>
              <a:t>}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0559" y="318314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54" y="317451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99862"/>
              </p:ext>
            </p:extLst>
          </p:nvPr>
        </p:nvGraphicFramePr>
        <p:xfrm>
          <a:off x="7565361" y="178460"/>
          <a:ext cx="42068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04"/>
                <a:gridCol w="1051704"/>
                <a:gridCol w="1051704"/>
                <a:gridCol w="105170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766861" y="3183143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102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75470" y="3183143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103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54752" y="277049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54752" y="233197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104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454751" y="196682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108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4750" y="1584416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10C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4749" y="124240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110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54749" y="84741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114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4748" y="46217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118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63666" y="10189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11C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256244" y="2508887"/>
            <a:ext cx="2923590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p</a:t>
            </a:r>
            <a:r>
              <a:rPr lang="en-US" altLang="zh-CN" sz="2800" dirty="0" err="1" smtClean="0"/>
              <a:t>roc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返  回  地  址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6959052" y="3751472"/>
            <a:ext cx="3760966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+mn-ea"/>
              </a:rPr>
              <a:t>p</a:t>
            </a:r>
            <a:r>
              <a:rPr lang="en-US" altLang="zh-CN" sz="2400" b="1" dirty="0" err="1" smtClean="0">
                <a:latin typeface="+mn-ea"/>
              </a:rPr>
              <a:t>roc</a:t>
            </a:r>
            <a:r>
              <a:rPr lang="en-US" altLang="zh-CN" sz="2400" b="1" dirty="0" smtClean="0">
                <a:latin typeface="+mn-ea"/>
              </a:rPr>
              <a:t>:</a:t>
            </a:r>
          </a:p>
          <a:p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err="1" smtClean="0">
                <a:latin typeface="+mn-ea"/>
              </a:rPr>
              <a:t>movq</a:t>
            </a:r>
            <a:r>
              <a:rPr lang="en-US" altLang="zh-CN" sz="2400" b="1" dirty="0" smtClean="0">
                <a:latin typeface="+mn-ea"/>
              </a:rPr>
              <a:t> 16(%</a:t>
            </a:r>
            <a:r>
              <a:rPr lang="en-US" altLang="zh-CN" sz="2400" b="1" dirty="0" err="1" smtClean="0">
                <a:latin typeface="+mn-ea"/>
              </a:rPr>
              <a:t>rsp</a:t>
            </a:r>
            <a:r>
              <a:rPr lang="en-US" altLang="zh-CN" sz="2400" b="1" dirty="0" smtClean="0">
                <a:latin typeface="+mn-ea"/>
              </a:rPr>
              <a:t>), %</a:t>
            </a:r>
            <a:r>
              <a:rPr lang="en-US" altLang="zh-CN" sz="2400" b="1" dirty="0" err="1" smtClean="0">
                <a:latin typeface="+mn-ea"/>
              </a:rPr>
              <a:t>rax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err="1" smtClean="0">
                <a:latin typeface="+mn-ea"/>
              </a:rPr>
              <a:t>addq</a:t>
            </a:r>
            <a:r>
              <a:rPr lang="en-US" altLang="zh-CN" sz="2400" b="1" dirty="0" smtClean="0">
                <a:latin typeface="+mn-ea"/>
              </a:rPr>
              <a:t> %</a:t>
            </a:r>
            <a:r>
              <a:rPr lang="en-US" altLang="zh-CN" sz="2400" b="1" dirty="0" err="1" smtClean="0">
                <a:latin typeface="+mn-ea"/>
              </a:rPr>
              <a:t>rdi</a:t>
            </a:r>
            <a:r>
              <a:rPr lang="en-US" altLang="zh-CN" sz="2400" b="1" dirty="0" smtClean="0">
                <a:latin typeface="+mn-ea"/>
              </a:rPr>
              <a:t>, (%</a:t>
            </a:r>
            <a:r>
              <a:rPr lang="en-US" altLang="zh-CN" sz="2400" b="1" dirty="0" err="1" smtClean="0">
                <a:latin typeface="+mn-ea"/>
              </a:rPr>
              <a:t>rsi</a:t>
            </a:r>
            <a:r>
              <a:rPr lang="en-US" altLang="zh-CN" sz="2400" b="1" dirty="0" smtClean="0">
                <a:latin typeface="+mn-ea"/>
              </a:rPr>
              <a:t>)</a:t>
            </a:r>
          </a:p>
          <a:p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err="1" smtClean="0">
                <a:latin typeface="+mn-ea"/>
              </a:rPr>
              <a:t>addl</a:t>
            </a:r>
            <a:r>
              <a:rPr lang="en-US" altLang="zh-CN" sz="2400" b="1" dirty="0" smtClean="0">
                <a:latin typeface="+mn-ea"/>
              </a:rPr>
              <a:t> %</a:t>
            </a:r>
            <a:r>
              <a:rPr lang="en-US" altLang="zh-CN" sz="2400" b="1" dirty="0" err="1" smtClean="0">
                <a:latin typeface="+mn-ea"/>
              </a:rPr>
              <a:t>edx</a:t>
            </a:r>
            <a:r>
              <a:rPr lang="en-US" altLang="zh-CN" sz="2400" b="1" dirty="0" smtClean="0">
                <a:latin typeface="+mn-ea"/>
              </a:rPr>
              <a:t>, (%</a:t>
            </a:r>
            <a:r>
              <a:rPr lang="en-US" altLang="zh-CN" sz="2400" b="1" dirty="0" err="1" smtClean="0">
                <a:latin typeface="+mn-ea"/>
              </a:rPr>
              <a:t>rcx</a:t>
            </a:r>
            <a:r>
              <a:rPr lang="en-US" altLang="zh-CN" sz="2400" b="1" dirty="0" smtClean="0">
                <a:latin typeface="+mn-ea"/>
              </a:rPr>
              <a:t>)</a:t>
            </a:r>
          </a:p>
          <a:p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err="1" smtClean="0">
                <a:latin typeface="+mn-ea"/>
              </a:rPr>
              <a:t>addw</a:t>
            </a:r>
            <a:r>
              <a:rPr lang="en-US" altLang="zh-CN" sz="2400" b="1" dirty="0" smtClean="0">
                <a:latin typeface="+mn-ea"/>
              </a:rPr>
              <a:t> %r8w, (%r9)</a:t>
            </a:r>
          </a:p>
          <a:p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err="1" smtClean="0">
                <a:latin typeface="+mn-ea"/>
              </a:rPr>
              <a:t>movl</a:t>
            </a:r>
            <a:r>
              <a:rPr lang="en-US" altLang="zh-CN" sz="2400" b="1" dirty="0" smtClean="0">
                <a:latin typeface="+mn-ea"/>
              </a:rPr>
              <a:t> 8(%</a:t>
            </a:r>
            <a:r>
              <a:rPr lang="en-US" altLang="zh-CN" sz="2400" b="1" dirty="0" err="1" smtClean="0">
                <a:latin typeface="+mn-ea"/>
              </a:rPr>
              <a:t>rsp</a:t>
            </a:r>
            <a:r>
              <a:rPr lang="en-US" altLang="zh-CN" sz="2400" b="1" dirty="0" smtClean="0">
                <a:latin typeface="+mn-ea"/>
              </a:rPr>
              <a:t>),%</a:t>
            </a:r>
            <a:r>
              <a:rPr lang="en-US" altLang="zh-CN" sz="2400" b="1" dirty="0" err="1" smtClean="0">
                <a:latin typeface="+mn-ea"/>
              </a:rPr>
              <a:t>edx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err="1" smtClean="0">
                <a:latin typeface="+mn-ea"/>
              </a:rPr>
              <a:t>addb</a:t>
            </a:r>
            <a:r>
              <a:rPr lang="en-US" altLang="zh-CN" sz="2400" b="1" dirty="0" smtClean="0">
                <a:latin typeface="+mn-ea"/>
              </a:rPr>
              <a:t> %dl,(%</a:t>
            </a:r>
            <a:r>
              <a:rPr lang="en-US" altLang="zh-CN" sz="2400" b="1" dirty="0" err="1" smtClean="0">
                <a:latin typeface="+mn-ea"/>
              </a:rPr>
              <a:t>rax</a:t>
            </a:r>
            <a:r>
              <a:rPr lang="en-US" altLang="zh-CN" sz="2400" b="1" dirty="0" smtClean="0">
                <a:latin typeface="+mn-ea"/>
              </a:rPr>
              <a:t>)</a:t>
            </a:r>
          </a:p>
          <a:p>
            <a:r>
              <a:rPr lang="en-US" altLang="zh-CN" sz="2400" b="1" dirty="0" smtClean="0">
                <a:latin typeface="+mn-ea"/>
              </a:rPr>
              <a:t>    ret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56244" y="1745150"/>
            <a:ext cx="2923590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4: 4</a:t>
            </a:r>
            <a:endParaRPr lang="zh-CN" altLang="en-US" sz="2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256244" y="1009471"/>
            <a:ext cx="2923590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p4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6297284" y="3232162"/>
            <a:ext cx="78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rsp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7" idx="3"/>
          </p:cNvCxnSpPr>
          <p:nvPr/>
        </p:nvCxnSpPr>
        <p:spPr>
          <a:xfrm flipV="1">
            <a:off x="7085833" y="3174517"/>
            <a:ext cx="449414" cy="288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115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268391" y="561124"/>
            <a:ext cx="8641977" cy="23114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sz="2400" dirty="0" smtClean="0">
                <a:latin typeface="+mn-ea"/>
              </a:rPr>
              <a:t>3.7.4 </a:t>
            </a:r>
            <a:r>
              <a:rPr lang="zh-CN" altLang="en-US" sz="2400" dirty="0" smtClean="0">
                <a:latin typeface="+mn-ea"/>
              </a:rPr>
              <a:t>栈上的局部存储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</a:rPr>
              <a:t>局部数据必须存放在内存中</a:t>
            </a:r>
          </a:p>
          <a:p>
            <a:pPr lvl="2"/>
            <a:r>
              <a:rPr lang="zh-CN" altLang="en-US" dirty="0" smtClean="0">
                <a:latin typeface="+mn-ea"/>
              </a:rPr>
              <a:t>寄存器不足够存放所有的本地数据</a:t>
            </a:r>
            <a:endParaRPr lang="en-US" altLang="zh-CN" dirty="0" smtClean="0">
              <a:latin typeface="+mn-ea"/>
            </a:endParaRPr>
          </a:p>
          <a:p>
            <a:pPr lvl="2"/>
            <a:r>
              <a:rPr lang="zh-CN" altLang="en-US" dirty="0" smtClean="0">
                <a:latin typeface="+mn-ea"/>
              </a:rPr>
              <a:t>对局部变量使用地址运算符</a:t>
            </a:r>
            <a:r>
              <a:rPr lang="en-US" altLang="zh-CN" dirty="0" smtClean="0">
                <a:latin typeface="+mn-ea"/>
              </a:rPr>
              <a:t>&amp;</a:t>
            </a:r>
          </a:p>
          <a:p>
            <a:pPr lvl="2"/>
            <a:r>
              <a:rPr lang="zh-CN" altLang="en-US" dirty="0" smtClean="0">
                <a:latin typeface="+mn-ea"/>
              </a:rPr>
              <a:t>局部变量是复杂类型，如数组或结构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406" y="591821"/>
            <a:ext cx="4020820" cy="58381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12430" y="2297430"/>
            <a:ext cx="2370772" cy="19659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12430" y="4263390"/>
            <a:ext cx="2370772" cy="23088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57152" y="5766786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901918" y="3265408"/>
            <a:ext cx="89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调用者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971740" y="4986705"/>
            <a:ext cx="111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被调用者</a:t>
            </a:r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8534400" y="3977640"/>
            <a:ext cx="118872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568531" y="3074035"/>
            <a:ext cx="1188720" cy="89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031752" y="5766786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67625" y="4701396"/>
            <a:ext cx="288367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在栈上分配空间：</a:t>
            </a:r>
            <a:endParaRPr lang="en-US" altLang="zh-CN" sz="2400" dirty="0" smtClean="0"/>
          </a:p>
          <a:p>
            <a:r>
              <a:rPr lang="en-US" altLang="zh-CN" sz="2400" dirty="0" smtClean="0"/>
              <a:t>        </a:t>
            </a:r>
            <a:r>
              <a:rPr lang="en-US" altLang="zh-CN" sz="2400" dirty="0" err="1" smtClean="0"/>
              <a:t>subq</a:t>
            </a:r>
            <a:r>
              <a:rPr lang="en-US" altLang="zh-CN" sz="2400" dirty="0" smtClean="0"/>
              <a:t> $</a:t>
            </a:r>
            <a:r>
              <a:rPr lang="en-US" altLang="zh-CN" sz="2400" dirty="0" err="1" smtClean="0"/>
              <a:t>Imm</a:t>
            </a:r>
            <a:r>
              <a:rPr lang="en-US" altLang="zh-CN" sz="2400" dirty="0" smtClean="0"/>
              <a:t>, %</a:t>
            </a:r>
            <a:r>
              <a:rPr lang="en-US" altLang="zh-CN" sz="2400" dirty="0" err="1" smtClean="0"/>
              <a:t>rsp</a:t>
            </a:r>
            <a:endParaRPr lang="zh-CN" altLang="en-US" sz="2400" dirty="0"/>
          </a:p>
        </p:txBody>
      </p:sp>
      <p:cxnSp>
        <p:nvCxnSpPr>
          <p:cNvPr id="18" name="直接箭头连接符 17"/>
          <p:cNvCxnSpPr>
            <a:endCxn id="16" idx="1"/>
          </p:cNvCxnSpPr>
          <p:nvPr/>
        </p:nvCxnSpPr>
        <p:spPr>
          <a:xfrm>
            <a:off x="5451300" y="5309870"/>
            <a:ext cx="1754536" cy="52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48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116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356" y="525108"/>
            <a:ext cx="5807869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l</a:t>
            </a:r>
            <a:r>
              <a:rPr lang="en-US" altLang="zh-CN" sz="2400" b="1" dirty="0" smtClean="0">
                <a:latin typeface="+mn-ea"/>
              </a:rPr>
              <a:t>ong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(long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, long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){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x =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y =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 = y;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 = x;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return x + y;</a:t>
            </a:r>
          </a:p>
          <a:p>
            <a:r>
              <a:rPr lang="en-US" altLang="zh-CN" sz="2400" b="1" dirty="0" smtClean="0">
                <a:latin typeface="+mn-ea"/>
              </a:rPr>
              <a:t>}</a:t>
            </a:r>
          </a:p>
          <a:p>
            <a:r>
              <a:rPr lang="en-US" altLang="zh-CN" sz="2400" b="1" dirty="0" smtClean="0">
                <a:latin typeface="+mn-ea"/>
              </a:rPr>
              <a:t>long caller(){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 arg1 = 543;</a:t>
            </a:r>
          </a:p>
          <a:p>
            <a:r>
              <a:rPr lang="en-US" altLang="zh-CN" sz="2400" b="1" dirty="0" smtClean="0">
                <a:latin typeface="+mn-ea"/>
              </a:rPr>
              <a:t>   long  arg2 = 1057;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sum =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(&amp;arg1, &amp;arg2);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diff = arg1 – arg2;</a:t>
            </a:r>
          </a:p>
          <a:p>
            <a:r>
              <a:rPr lang="en-US" altLang="zh-CN" sz="2400" b="1" dirty="0" smtClean="0">
                <a:latin typeface="+mn-ea"/>
              </a:rPr>
              <a:t>   return sum * diff;</a:t>
            </a:r>
          </a:p>
          <a:p>
            <a:r>
              <a:rPr lang="en-US" altLang="zh-CN" sz="2400" b="1" dirty="0">
                <a:latin typeface="+mn-ea"/>
              </a:rPr>
              <a:t>}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0559" y="457199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54" y="456337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453"/>
              </p:ext>
            </p:extLst>
          </p:nvPr>
        </p:nvGraphicFramePr>
        <p:xfrm>
          <a:off x="7523410" y="484132"/>
          <a:ext cx="42068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04"/>
                <a:gridCol w="1051704"/>
                <a:gridCol w="1051704"/>
                <a:gridCol w="105170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766861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102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75470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103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54752" y="415935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54752" y="372082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104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454751" y="335567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108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4750" y="297327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10C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4749" y="263125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110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54749" y="223627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114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4748" y="185102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118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63666" y="149074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11C</a:t>
            </a:r>
            <a:endParaRPr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333244" y="1050190"/>
            <a:ext cx="78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rsp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27" idx="3"/>
          </p:cNvCxnSpPr>
          <p:nvPr/>
        </p:nvCxnSpPr>
        <p:spPr>
          <a:xfrm flipV="1">
            <a:off x="6121793" y="793835"/>
            <a:ext cx="434282" cy="487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446732" y="115411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120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446731" y="79383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124</a:t>
            </a:r>
            <a:endParaRPr lang="zh-CN" altLang="en-US" sz="2400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467155" y="1414733"/>
            <a:ext cx="2866089" cy="1940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462766" y="45481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128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37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356" y="525108"/>
            <a:ext cx="5807869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l</a:t>
            </a:r>
            <a:r>
              <a:rPr lang="en-US" altLang="zh-CN" sz="2400" b="1" dirty="0" smtClean="0">
                <a:latin typeface="+mn-ea"/>
              </a:rPr>
              <a:t>ong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(long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, long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){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x =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y =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 = y;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 = x;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return x + y;</a:t>
            </a:r>
          </a:p>
          <a:p>
            <a:r>
              <a:rPr lang="en-US" altLang="zh-CN" sz="2400" b="1" dirty="0" smtClean="0">
                <a:latin typeface="+mn-ea"/>
              </a:rPr>
              <a:t>}</a:t>
            </a:r>
          </a:p>
          <a:p>
            <a:r>
              <a:rPr lang="en-US" altLang="zh-CN" sz="2400" b="1" dirty="0" smtClean="0">
                <a:latin typeface="+mn-ea"/>
              </a:rPr>
              <a:t>long caller(){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 arg1 = 543;</a:t>
            </a:r>
          </a:p>
          <a:p>
            <a:r>
              <a:rPr lang="en-US" altLang="zh-CN" sz="2400" b="1" dirty="0" smtClean="0">
                <a:latin typeface="+mn-ea"/>
              </a:rPr>
              <a:t>   long  arg2 = 1057;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sum =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(&amp;arg1, &amp;arg2);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diff = arg1 – arg2;</a:t>
            </a:r>
          </a:p>
          <a:p>
            <a:r>
              <a:rPr lang="en-US" altLang="zh-CN" sz="2400" b="1" dirty="0" smtClean="0">
                <a:latin typeface="+mn-ea"/>
              </a:rPr>
              <a:t>   return sum * diff;</a:t>
            </a:r>
          </a:p>
          <a:p>
            <a:r>
              <a:rPr lang="en-US" altLang="zh-CN" sz="2400" b="1" dirty="0">
                <a:latin typeface="+mn-ea"/>
              </a:rPr>
              <a:t>}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0559" y="457199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54" y="456337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460417"/>
              </p:ext>
            </p:extLst>
          </p:nvPr>
        </p:nvGraphicFramePr>
        <p:xfrm>
          <a:off x="7543439" y="454818"/>
          <a:ext cx="42068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04"/>
                <a:gridCol w="1051704"/>
                <a:gridCol w="1051704"/>
                <a:gridCol w="105170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766861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102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75470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103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54752" y="415935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54752" y="372082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104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454751" y="335567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108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4750" y="297327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10C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4749" y="263125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110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54749" y="223627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114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4748" y="185102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118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63666" y="149074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11C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894994" y="1690802"/>
            <a:ext cx="3687406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rg1 = 543</a:t>
            </a:r>
            <a:endParaRPr lang="zh-CN" altLang="en-US" sz="2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894994" y="937944"/>
            <a:ext cx="3687406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arg2 = 1057</a:t>
            </a:r>
            <a:endParaRPr lang="zh-CN" altLang="en-US" sz="2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242582" y="2214153"/>
            <a:ext cx="78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rsp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27" idx="3"/>
          </p:cNvCxnSpPr>
          <p:nvPr/>
        </p:nvCxnSpPr>
        <p:spPr>
          <a:xfrm flipV="1">
            <a:off x="6031131" y="2156508"/>
            <a:ext cx="449414" cy="288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446732" y="115411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120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446731" y="79383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124</a:t>
            </a:r>
            <a:endParaRPr lang="zh-CN" altLang="en-US" sz="2400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459192" y="2631259"/>
            <a:ext cx="1783390" cy="1528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462766" y="45481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128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31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356" y="525108"/>
            <a:ext cx="5807869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l</a:t>
            </a:r>
            <a:r>
              <a:rPr lang="en-US" altLang="zh-CN" sz="2400" b="1" dirty="0" smtClean="0">
                <a:latin typeface="+mn-ea"/>
              </a:rPr>
              <a:t>ong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(long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, long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){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x =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y =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 = y;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 = x;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return x + y;</a:t>
            </a:r>
          </a:p>
          <a:p>
            <a:r>
              <a:rPr lang="en-US" altLang="zh-CN" sz="2400" b="1" dirty="0" smtClean="0">
                <a:latin typeface="+mn-ea"/>
              </a:rPr>
              <a:t>}</a:t>
            </a:r>
          </a:p>
          <a:p>
            <a:r>
              <a:rPr lang="en-US" altLang="zh-CN" sz="2400" b="1" dirty="0" smtClean="0">
                <a:latin typeface="+mn-ea"/>
              </a:rPr>
              <a:t>long caller(){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 arg1 = 543;</a:t>
            </a:r>
          </a:p>
          <a:p>
            <a:r>
              <a:rPr lang="en-US" altLang="zh-CN" sz="2400" b="1" dirty="0" smtClean="0">
                <a:latin typeface="+mn-ea"/>
              </a:rPr>
              <a:t>   long  arg2 = 1057;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sum =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(&amp;arg1, &amp;arg2);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diff = arg1 – arg2;</a:t>
            </a:r>
          </a:p>
          <a:p>
            <a:r>
              <a:rPr lang="en-US" altLang="zh-CN" sz="2400" b="1" dirty="0" smtClean="0">
                <a:latin typeface="+mn-ea"/>
              </a:rPr>
              <a:t>   return sum * diff;</a:t>
            </a:r>
          </a:p>
          <a:p>
            <a:r>
              <a:rPr lang="en-US" altLang="zh-CN" sz="2400" b="1" dirty="0">
                <a:latin typeface="+mn-ea"/>
              </a:rPr>
              <a:t>}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0559" y="457199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54" y="456337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00375"/>
              </p:ext>
            </p:extLst>
          </p:nvPr>
        </p:nvGraphicFramePr>
        <p:xfrm>
          <a:off x="7556255" y="427483"/>
          <a:ext cx="42068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04"/>
                <a:gridCol w="1051704"/>
                <a:gridCol w="1051704"/>
                <a:gridCol w="105170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766861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102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75470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103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54752" y="415935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54752" y="372082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104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454751" y="335567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108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4750" y="297327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10C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4749" y="263125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110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54749" y="223627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114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4748" y="185102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118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63666" y="149074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11C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894994" y="1690802"/>
            <a:ext cx="3687406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rg1 = 543</a:t>
            </a:r>
            <a:endParaRPr lang="zh-CN" altLang="en-US" sz="2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894994" y="937944"/>
            <a:ext cx="3687406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arg2 = 1057</a:t>
            </a:r>
            <a:endParaRPr lang="zh-CN" altLang="en-US" sz="2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242582" y="2214153"/>
            <a:ext cx="78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rsp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27" idx="3"/>
          </p:cNvCxnSpPr>
          <p:nvPr/>
        </p:nvCxnSpPr>
        <p:spPr>
          <a:xfrm flipV="1">
            <a:off x="6031131" y="2156508"/>
            <a:ext cx="449414" cy="288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446732" y="115411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120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446731" y="79383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124</a:t>
            </a:r>
            <a:endParaRPr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6255838" y="5263744"/>
            <a:ext cx="562686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&amp;arg1 -&gt; %</a:t>
            </a:r>
            <a:r>
              <a:rPr lang="en-US" altLang="zh-CN" sz="2400" b="1" dirty="0" err="1" smtClean="0">
                <a:latin typeface="+mn-ea"/>
              </a:rPr>
              <a:t>rdi</a:t>
            </a:r>
            <a:r>
              <a:rPr lang="en-US" altLang="zh-CN" sz="2400" b="1" dirty="0" smtClean="0">
                <a:latin typeface="+mn-ea"/>
              </a:rPr>
              <a:t>, i.e., %</a:t>
            </a:r>
            <a:r>
              <a:rPr lang="en-US" altLang="zh-CN" sz="2400" b="1" dirty="0" err="1" smtClean="0">
                <a:latin typeface="+mn-ea"/>
              </a:rPr>
              <a:t>rsp</a:t>
            </a:r>
            <a:r>
              <a:rPr lang="en-US" altLang="zh-CN" sz="2400" b="1" dirty="0" smtClean="0">
                <a:latin typeface="+mn-ea"/>
              </a:rPr>
              <a:t> -&gt; %</a:t>
            </a:r>
            <a:r>
              <a:rPr lang="en-US" altLang="zh-CN" sz="2400" b="1" dirty="0" err="1" smtClean="0">
                <a:latin typeface="+mn-ea"/>
              </a:rPr>
              <a:t>rdi</a:t>
            </a:r>
            <a:r>
              <a:rPr lang="en-US" altLang="zh-CN" sz="2400" b="1" dirty="0" smtClean="0">
                <a:latin typeface="+mn-ea"/>
              </a:rPr>
              <a:t> </a:t>
            </a:r>
          </a:p>
          <a:p>
            <a:r>
              <a:rPr lang="en-US" altLang="zh-CN" sz="2400" b="1" dirty="0" smtClean="0">
                <a:latin typeface="+mn-ea"/>
              </a:rPr>
              <a:t>&amp;arg2 -&gt; %</a:t>
            </a:r>
            <a:r>
              <a:rPr lang="en-US" altLang="zh-CN" sz="2400" b="1" dirty="0" err="1" smtClean="0">
                <a:latin typeface="+mn-ea"/>
              </a:rPr>
              <a:t>rsi</a:t>
            </a:r>
            <a:r>
              <a:rPr lang="en-US" altLang="zh-CN" sz="2400" b="1" dirty="0" smtClean="0">
                <a:latin typeface="+mn-ea"/>
              </a:rPr>
              <a:t>, i.e., 8(%</a:t>
            </a:r>
            <a:r>
              <a:rPr lang="en-US" altLang="zh-CN" sz="2400" b="1" dirty="0" err="1" smtClean="0">
                <a:latin typeface="+mn-ea"/>
              </a:rPr>
              <a:t>rsp</a:t>
            </a:r>
            <a:r>
              <a:rPr lang="en-US" altLang="zh-CN" sz="2400" b="1" dirty="0" smtClean="0">
                <a:latin typeface="+mn-ea"/>
              </a:rPr>
              <a:t>)-&gt;%</a:t>
            </a:r>
            <a:r>
              <a:rPr lang="en-US" altLang="zh-CN" sz="2400" b="1" dirty="0" err="1" smtClean="0">
                <a:latin typeface="+mn-ea"/>
              </a:rPr>
              <a:t>rsi</a:t>
            </a:r>
            <a:endParaRPr lang="en-US" altLang="zh-CN" sz="2400" b="1" dirty="0" smtClean="0">
              <a:latin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536830" y="2631259"/>
            <a:ext cx="1705752" cy="1664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446730" y="382863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128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48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356" y="525108"/>
            <a:ext cx="5807869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l</a:t>
            </a:r>
            <a:r>
              <a:rPr lang="en-US" altLang="zh-CN" sz="2400" b="1" dirty="0" smtClean="0">
                <a:latin typeface="+mn-ea"/>
              </a:rPr>
              <a:t>ong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(long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, long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){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x =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y =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 = y;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 = x;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return x + y;</a:t>
            </a:r>
          </a:p>
          <a:p>
            <a:r>
              <a:rPr lang="en-US" altLang="zh-CN" sz="2400" b="1" dirty="0" smtClean="0">
                <a:latin typeface="+mn-ea"/>
              </a:rPr>
              <a:t>}</a:t>
            </a:r>
          </a:p>
          <a:p>
            <a:r>
              <a:rPr lang="en-US" altLang="zh-CN" sz="2400" b="1" dirty="0" smtClean="0">
                <a:latin typeface="+mn-ea"/>
              </a:rPr>
              <a:t>long caller(){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 arg1 = 543;</a:t>
            </a:r>
          </a:p>
          <a:p>
            <a:r>
              <a:rPr lang="en-US" altLang="zh-CN" sz="2400" b="1" dirty="0" smtClean="0">
                <a:latin typeface="+mn-ea"/>
              </a:rPr>
              <a:t>   long  arg2 = 1057;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sum =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(&amp;arg1, &amp;arg2);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diff = arg1 – arg2;</a:t>
            </a:r>
          </a:p>
          <a:p>
            <a:r>
              <a:rPr lang="en-US" altLang="zh-CN" sz="2400" b="1" dirty="0" smtClean="0">
                <a:latin typeface="+mn-ea"/>
              </a:rPr>
              <a:t>   return sum * diff;</a:t>
            </a:r>
          </a:p>
          <a:p>
            <a:r>
              <a:rPr lang="en-US" altLang="zh-CN" sz="2400" b="1" dirty="0">
                <a:latin typeface="+mn-ea"/>
              </a:rPr>
              <a:t>}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0559" y="457199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54" y="456337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420068"/>
              </p:ext>
            </p:extLst>
          </p:nvPr>
        </p:nvGraphicFramePr>
        <p:xfrm>
          <a:off x="7556255" y="441204"/>
          <a:ext cx="42068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04"/>
                <a:gridCol w="1051704"/>
                <a:gridCol w="1051704"/>
                <a:gridCol w="105170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766861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102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75470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103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54752" y="415935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54752" y="372082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104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454751" y="335567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108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4750" y="297327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10C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4749" y="263125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110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54749" y="223627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114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4748" y="185102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118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63666" y="149074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11C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886976" y="2475181"/>
            <a:ext cx="3695423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s</a:t>
            </a:r>
            <a:r>
              <a:rPr lang="en-US" altLang="zh-CN" sz="2800" dirty="0" err="1" smtClean="0"/>
              <a:t>wap_add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返  回  地  址</a:t>
            </a:r>
            <a:endParaRPr lang="zh-CN" altLang="en-US" sz="28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886975" y="1690802"/>
            <a:ext cx="3695423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rg1 = 543</a:t>
            </a:r>
            <a:endParaRPr lang="zh-CN" altLang="en-US" sz="2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886975" y="937944"/>
            <a:ext cx="3695423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arg2 = 1057</a:t>
            </a:r>
            <a:endParaRPr lang="zh-CN" altLang="en-US" sz="2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242582" y="2964644"/>
            <a:ext cx="788549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sz="2400" dirty="0" err="1" smtClean="0">
                <a:solidFill>
                  <a:schemeClr val="accent2">
                    <a:lumMod val="75000"/>
                  </a:schemeClr>
                </a:solidFill>
              </a:rPr>
              <a:t>rsp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" name="直接箭头连接符 27"/>
          <p:cNvCxnSpPr>
            <a:stCxn id="27" idx="3"/>
          </p:cNvCxnSpPr>
          <p:nvPr/>
        </p:nvCxnSpPr>
        <p:spPr>
          <a:xfrm flipV="1">
            <a:off x="6031131" y="2906999"/>
            <a:ext cx="449414" cy="288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446732" y="115411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120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446731" y="79383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124</a:t>
            </a:r>
            <a:endParaRPr lang="zh-CN" altLang="en-US" sz="2400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571336" y="3260785"/>
            <a:ext cx="1604513" cy="10610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446730" y="382863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128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78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访问</a:t>
            </a:r>
            <a:r>
              <a:rPr lang="zh-CN" altLang="en-US" dirty="0"/>
              <a:t>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4503420"/>
          </a:xfrm>
        </p:spPr>
        <p:txBody>
          <a:bodyPr/>
          <a:lstStyle/>
          <a:p>
            <a:r>
              <a:rPr lang="en-US" altLang="zh-CN" dirty="0" smtClean="0"/>
              <a:t>3.4.1</a:t>
            </a:r>
            <a:r>
              <a:rPr lang="zh-CN" altLang="en-US" dirty="0" smtClean="0"/>
              <a:t> </a:t>
            </a:r>
            <a:r>
              <a:rPr lang="zh-CN" altLang="en-US" dirty="0"/>
              <a:t>操作数指示符</a:t>
            </a:r>
            <a:endParaRPr lang="en-US" altLang="zh-CN" dirty="0"/>
          </a:p>
          <a:p>
            <a:pPr lvl="1"/>
            <a:r>
              <a:rPr lang="zh-CN" altLang="en-US" sz="2400" dirty="0">
                <a:latin typeface="+mn-ea"/>
              </a:rPr>
              <a:t>操作数</a:t>
            </a:r>
            <a:r>
              <a:rPr lang="zh-CN" altLang="en-US" sz="2400" dirty="0" smtClean="0">
                <a:latin typeface="+mn-ea"/>
              </a:rPr>
              <a:t>：大多数</a:t>
            </a:r>
            <a:r>
              <a:rPr lang="zh-CN" altLang="en-US" sz="2400" dirty="0">
                <a:latin typeface="+mn-ea"/>
              </a:rPr>
              <a:t>指令有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一个或多个</a:t>
            </a:r>
            <a:r>
              <a:rPr lang="zh-CN" altLang="en-US" sz="2400" dirty="0">
                <a:latin typeface="+mn-ea"/>
              </a:rPr>
              <a:t>操作数（</a:t>
            </a:r>
            <a:r>
              <a:rPr lang="en-US" altLang="zh-CN" sz="2400" dirty="0">
                <a:latin typeface="+mn-ea"/>
              </a:rPr>
              <a:t>operand</a:t>
            </a:r>
            <a:r>
              <a:rPr lang="zh-CN" altLang="en-US" sz="2400" dirty="0">
                <a:latin typeface="+mn-ea"/>
              </a:rPr>
              <a:t>），指示出所要引用</a:t>
            </a:r>
            <a:r>
              <a:rPr lang="zh-CN" altLang="en-US" sz="2400" dirty="0" smtClean="0">
                <a:latin typeface="+mn-ea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源数据值</a:t>
            </a:r>
            <a:r>
              <a:rPr lang="zh-CN" altLang="en-US" sz="2400" dirty="0" smtClean="0">
                <a:latin typeface="+mn-ea"/>
              </a:rPr>
              <a:t>，</a:t>
            </a:r>
            <a:r>
              <a:rPr lang="zh-CN" altLang="en-US" sz="2400" dirty="0">
                <a:latin typeface="+mn-ea"/>
              </a:rPr>
              <a:t>以及</a:t>
            </a:r>
            <a:r>
              <a:rPr lang="zh-CN" altLang="en-US" sz="2400" dirty="0" smtClean="0">
                <a:latin typeface="+mn-ea"/>
              </a:rPr>
              <a:t>存放</a:t>
            </a:r>
            <a:r>
              <a:rPr lang="zh-CN" altLang="en-US" sz="2400" dirty="0">
                <a:latin typeface="+mn-ea"/>
              </a:rPr>
              <a:t>结果</a:t>
            </a:r>
            <a:r>
              <a:rPr lang="zh-CN" altLang="en-US" sz="2400" dirty="0" smtClean="0">
                <a:latin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目标位置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lvl="2"/>
            <a:r>
              <a:rPr lang="zh-CN" altLang="en-US" dirty="0">
                <a:latin typeface="+mn-ea"/>
              </a:rPr>
              <a:t>源操作数：立即</a:t>
            </a:r>
            <a:r>
              <a:rPr lang="zh-CN" altLang="en-US" dirty="0" smtClean="0">
                <a:latin typeface="+mn-ea"/>
              </a:rPr>
              <a:t>数（常数）、</a:t>
            </a:r>
            <a:r>
              <a:rPr lang="zh-CN" altLang="en-US" dirty="0">
                <a:latin typeface="+mn-ea"/>
              </a:rPr>
              <a:t>寄存器</a:t>
            </a:r>
            <a:r>
              <a:rPr lang="zh-CN" altLang="en-US" dirty="0" smtClean="0">
                <a:latin typeface="+mn-ea"/>
              </a:rPr>
              <a:t>或内存中</a:t>
            </a:r>
            <a:endParaRPr lang="en-US" altLang="zh-CN" dirty="0">
              <a:latin typeface="+mn-ea"/>
            </a:endParaRPr>
          </a:p>
          <a:p>
            <a:pPr lvl="2"/>
            <a:r>
              <a:rPr lang="zh-CN" altLang="en-US" dirty="0">
                <a:latin typeface="+mn-ea"/>
              </a:rPr>
              <a:t>目的操作数：寄存器</a:t>
            </a:r>
            <a:r>
              <a:rPr lang="zh-CN" altLang="en-US" dirty="0" smtClean="0">
                <a:latin typeface="+mn-ea"/>
              </a:rPr>
              <a:t>或内存中</a:t>
            </a:r>
            <a:endParaRPr lang="en-US" altLang="zh-CN" dirty="0">
              <a:latin typeface="+mn-ea"/>
            </a:endParaRPr>
          </a:p>
          <a:p>
            <a:pPr lvl="2"/>
            <a:r>
              <a:rPr lang="zh-CN" altLang="en-US" dirty="0">
                <a:latin typeface="+mn-ea"/>
              </a:rPr>
              <a:t>三种数据寻址方式：</a:t>
            </a:r>
            <a:endParaRPr lang="en-US" altLang="zh-CN" dirty="0">
              <a:latin typeface="+mn-ea"/>
            </a:endParaRPr>
          </a:p>
          <a:p>
            <a:pPr lvl="3"/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立即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数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寄存器  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内存引用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120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356" y="525108"/>
            <a:ext cx="5807869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l</a:t>
            </a:r>
            <a:r>
              <a:rPr lang="en-US" altLang="zh-CN" sz="2400" b="1" dirty="0" smtClean="0">
                <a:latin typeface="+mn-ea"/>
              </a:rPr>
              <a:t>ong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(long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, long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){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x = 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long y = 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xp</a:t>
            </a:r>
            <a:r>
              <a:rPr lang="en-US" altLang="zh-CN" sz="2400" b="1" dirty="0" smtClean="0">
                <a:latin typeface="+mn-ea"/>
              </a:rPr>
              <a:t> = y;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*</a:t>
            </a:r>
            <a:r>
              <a:rPr lang="en-US" altLang="zh-CN" sz="2400" b="1" dirty="0" err="1" smtClean="0">
                <a:latin typeface="+mn-ea"/>
              </a:rPr>
              <a:t>yp</a:t>
            </a:r>
            <a:r>
              <a:rPr lang="en-US" altLang="zh-CN" sz="2400" b="1" dirty="0" smtClean="0">
                <a:latin typeface="+mn-ea"/>
              </a:rPr>
              <a:t> = x;</a:t>
            </a:r>
          </a:p>
          <a:p>
            <a:r>
              <a:rPr lang="en-US" altLang="zh-CN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return x + y;</a:t>
            </a:r>
          </a:p>
          <a:p>
            <a:r>
              <a:rPr lang="en-US" altLang="zh-CN" sz="2400" b="1" dirty="0" smtClean="0">
                <a:latin typeface="+mn-ea"/>
              </a:rPr>
              <a:t>}</a:t>
            </a:r>
          </a:p>
          <a:p>
            <a:r>
              <a:rPr lang="en-US" altLang="zh-CN" sz="2400" b="1" dirty="0" smtClean="0">
                <a:latin typeface="+mn-ea"/>
              </a:rPr>
              <a:t>long caller(){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 arg1 = 543;</a:t>
            </a:r>
          </a:p>
          <a:p>
            <a:r>
              <a:rPr lang="en-US" altLang="zh-CN" sz="2400" b="1" dirty="0" smtClean="0">
                <a:latin typeface="+mn-ea"/>
              </a:rPr>
              <a:t>   long  arg2 = 1057;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sum = </a:t>
            </a:r>
            <a:r>
              <a:rPr lang="en-US" altLang="zh-CN" sz="2400" b="1" dirty="0" err="1" smtClean="0">
                <a:latin typeface="+mn-ea"/>
              </a:rPr>
              <a:t>swap_add</a:t>
            </a:r>
            <a:r>
              <a:rPr lang="en-US" altLang="zh-CN" sz="2400" b="1" dirty="0" smtClean="0">
                <a:latin typeface="+mn-ea"/>
              </a:rPr>
              <a:t>(&amp;arg1, &amp;arg2);</a:t>
            </a: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long diff = arg1 – arg2;</a:t>
            </a:r>
          </a:p>
          <a:p>
            <a:r>
              <a:rPr lang="en-US" altLang="zh-CN" sz="2400" b="1" dirty="0" smtClean="0">
                <a:latin typeface="+mn-ea"/>
              </a:rPr>
              <a:t>   return sum * diff;</a:t>
            </a:r>
          </a:p>
          <a:p>
            <a:r>
              <a:rPr lang="en-US" altLang="zh-CN" sz="2400" b="1" dirty="0">
                <a:latin typeface="+mn-ea"/>
              </a:rPr>
              <a:t>}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0559" y="457199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54" y="456337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101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098072"/>
              </p:ext>
            </p:extLst>
          </p:nvPr>
        </p:nvGraphicFramePr>
        <p:xfrm>
          <a:off x="7556255" y="423952"/>
          <a:ext cx="42068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04"/>
                <a:gridCol w="1051704"/>
                <a:gridCol w="1051704"/>
                <a:gridCol w="105170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766861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102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75470" y="457199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0x 103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54752" y="4159352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100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454752" y="372082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104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454751" y="335567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108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4750" y="297327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10C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54749" y="263125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110</a:t>
            </a:r>
            <a:endParaRPr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54749" y="223627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114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4748" y="185102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118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63666" y="149074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11C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886976" y="2467103"/>
            <a:ext cx="3695424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s</a:t>
            </a:r>
            <a:r>
              <a:rPr lang="en-US" altLang="zh-CN" sz="2800" dirty="0" err="1" smtClean="0"/>
              <a:t>wap_add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返  回  地  址</a:t>
            </a:r>
            <a:endParaRPr lang="zh-CN" altLang="en-US" sz="28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886976" y="1690802"/>
            <a:ext cx="3695424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rg1 = 543</a:t>
            </a:r>
            <a:endParaRPr lang="zh-CN" altLang="en-US" sz="2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886976" y="937944"/>
            <a:ext cx="3695424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arg2 = 1057</a:t>
            </a:r>
            <a:endParaRPr lang="zh-CN" altLang="en-US" sz="2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242582" y="2964644"/>
            <a:ext cx="788549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altLang="zh-CN" sz="2400" dirty="0" err="1" smtClean="0">
                <a:solidFill>
                  <a:schemeClr val="accent2">
                    <a:lumMod val="75000"/>
                  </a:schemeClr>
                </a:solidFill>
              </a:rPr>
              <a:t>rsp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" name="直接箭头连接符 27"/>
          <p:cNvCxnSpPr>
            <a:stCxn id="27" idx="3"/>
          </p:cNvCxnSpPr>
          <p:nvPr/>
        </p:nvCxnSpPr>
        <p:spPr>
          <a:xfrm flipV="1">
            <a:off x="6031131" y="2906999"/>
            <a:ext cx="449414" cy="288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446732" y="1154114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120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446731" y="79383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124</a:t>
            </a:r>
            <a:endParaRPr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5325254" y="4563372"/>
            <a:ext cx="78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rsp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31"/>
          <p:cNvCxnSpPr>
            <a:stCxn id="31" idx="3"/>
          </p:cNvCxnSpPr>
          <p:nvPr/>
        </p:nvCxnSpPr>
        <p:spPr>
          <a:xfrm flipV="1">
            <a:off x="6113803" y="4505727"/>
            <a:ext cx="449414" cy="288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894994" y="3121511"/>
            <a:ext cx="3687406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y</a:t>
            </a:r>
            <a:endParaRPr lang="zh-CN" altLang="en-US" sz="2800" dirty="0"/>
          </a:p>
        </p:txBody>
      </p:sp>
      <p:sp>
        <p:nvSpPr>
          <p:cNvPr id="34" name="文本框 33"/>
          <p:cNvSpPr txBox="1"/>
          <p:nvPr/>
        </p:nvSpPr>
        <p:spPr>
          <a:xfrm>
            <a:off x="7894994" y="3838128"/>
            <a:ext cx="3687406" cy="52322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x</a:t>
            </a:r>
            <a:endParaRPr lang="zh-CN" altLang="en-US" sz="28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941608" y="1690802"/>
            <a:ext cx="2458528" cy="3010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446730" y="382863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0x 128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65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EF75E75-A8F4-4953-8209-E78FAC63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B6B522E-5CAD-41EA-936F-625A38E2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4" y="607177"/>
            <a:ext cx="4399990" cy="46160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43C0F46-3A4B-4446-8B98-56F954EC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73" y="1399472"/>
            <a:ext cx="7774341" cy="41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EF75E75-A8F4-4953-8209-E78FAC63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45026E8-EE8E-47EB-8348-194DE013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2" y="558920"/>
            <a:ext cx="5052634" cy="21842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2" y="2743199"/>
            <a:ext cx="4754017" cy="40019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885" y="645184"/>
            <a:ext cx="6931430" cy="51690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81024" y="1550020"/>
            <a:ext cx="1360449" cy="323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4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81" y="2943616"/>
            <a:ext cx="8078236" cy="369640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EF75E75-A8F4-4953-8209-E78FAC63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45026E8-EE8E-47EB-8348-194DE013E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2" y="558920"/>
            <a:ext cx="5052634" cy="21842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143" y="74832"/>
            <a:ext cx="3744860" cy="31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0AD6633-4F37-49F9-9F36-F0DF2E19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124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F86E06CD-28A4-49B6-AA82-AD19E017AB04}"/>
              </a:ext>
            </a:extLst>
          </p:cNvPr>
          <p:cNvSpPr txBox="1">
            <a:spLocks/>
          </p:cNvSpPr>
          <p:nvPr/>
        </p:nvSpPr>
        <p:spPr>
          <a:xfrm>
            <a:off x="402566" y="589981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sz="2400" dirty="0" smtClean="0"/>
              <a:t>3.7.5 </a:t>
            </a:r>
            <a:r>
              <a:rPr lang="zh-CN" altLang="en-US" sz="2400" dirty="0" smtClean="0"/>
              <a:t>寄存器中的局部存储空间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寄存器组是唯一被所有过程共享的资源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被</a:t>
            </a:r>
            <a:r>
              <a:rPr lang="zh-CN" altLang="en-US" sz="2400" dirty="0"/>
              <a:t>调用者保存：</a:t>
            </a:r>
            <a:r>
              <a:rPr lang="en-US" altLang="zh-CN" sz="2400" dirty="0" err="1"/>
              <a:t>rbx</a:t>
            </a:r>
            <a:r>
              <a:rPr lang="en-US" altLang="zh-CN" sz="2400" dirty="0"/>
              <a:t>/</a:t>
            </a:r>
            <a:r>
              <a:rPr lang="en-US" altLang="zh-CN" sz="2400" dirty="0" err="1"/>
              <a:t>rbp</a:t>
            </a:r>
            <a:r>
              <a:rPr lang="en-US" altLang="zh-CN" sz="2400" dirty="0"/>
              <a:t>/r12~r15</a:t>
            </a:r>
          </a:p>
          <a:p>
            <a:pPr lvl="1"/>
            <a:r>
              <a:rPr lang="zh-CN" altLang="en-US" sz="2400" dirty="0"/>
              <a:t>调用者保存</a:t>
            </a:r>
            <a:r>
              <a:rPr lang="en-US" altLang="zh-CN" sz="2400" dirty="0"/>
              <a:t>:</a:t>
            </a:r>
            <a:r>
              <a:rPr lang="zh-CN" altLang="en-US" sz="2400" dirty="0"/>
              <a:t>除</a:t>
            </a:r>
            <a:r>
              <a:rPr lang="en-US" altLang="zh-CN" sz="2400" dirty="0" err="1"/>
              <a:t>rsp</a:t>
            </a:r>
            <a:r>
              <a:rPr lang="zh-CN" altLang="en-US" sz="2400" dirty="0"/>
              <a:t>外的其他寄存器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3528BB1-88BA-427C-B701-FE12385F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9" y="2837096"/>
            <a:ext cx="3363754" cy="27356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2CBCD55-1024-46EE-ABEB-D78E8CF2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73" y="2319486"/>
            <a:ext cx="6367397" cy="45385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B16178E-57DA-440D-9C2E-167F9E141BE5}"/>
              </a:ext>
            </a:extLst>
          </p:cNvPr>
          <p:cNvSpPr/>
          <p:nvPr/>
        </p:nvSpPr>
        <p:spPr>
          <a:xfrm>
            <a:off x="5123145" y="3206663"/>
            <a:ext cx="4158641" cy="501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B16178E-57DA-440D-9C2E-167F9E141BE5}"/>
              </a:ext>
            </a:extLst>
          </p:cNvPr>
          <p:cNvSpPr/>
          <p:nvPr/>
        </p:nvSpPr>
        <p:spPr>
          <a:xfrm>
            <a:off x="5123145" y="5969306"/>
            <a:ext cx="4158641" cy="501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02465" y="982633"/>
            <a:ext cx="424582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</a:t>
            </a:r>
            <a:r>
              <a:rPr lang="zh-CN" altLang="en-US" sz="2400" dirty="0" smtClean="0"/>
              <a:t>如果没有改变某寄存器的值，不需要保存</a:t>
            </a:r>
            <a:r>
              <a:rPr lang="zh-CN" altLang="en-US" sz="2400" dirty="0"/>
              <a:t>。</a:t>
            </a:r>
            <a:r>
              <a:rPr lang="zh-CN" altLang="en-US" sz="2400" dirty="0" smtClean="0"/>
              <a:t>如此例中的</a:t>
            </a:r>
            <a:endParaRPr lang="en-US" altLang="zh-CN" sz="2400" dirty="0" smtClean="0"/>
          </a:p>
          <a:p>
            <a:r>
              <a:rPr lang="en-US" altLang="zh-CN" sz="2400" dirty="0" smtClean="0"/>
              <a:t>R12 ~ R15</a:t>
            </a:r>
            <a:endParaRPr lang="zh-CN" altLang="en-US" sz="2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221043" y="4220308"/>
            <a:ext cx="1043942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614243" y="3993662"/>
            <a:ext cx="269634" cy="3907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2790092" y="3344985"/>
            <a:ext cx="336062" cy="36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3877" y="3868615"/>
            <a:ext cx="2414954" cy="453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221043" y="4951047"/>
            <a:ext cx="10439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2655275" y="4318001"/>
            <a:ext cx="269634" cy="390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375877" y="3344985"/>
            <a:ext cx="3845166" cy="7502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958123" y="4204910"/>
            <a:ext cx="3684954" cy="153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958123" y="4231334"/>
            <a:ext cx="2369598" cy="84378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221043" y="5212863"/>
            <a:ext cx="1043942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254549" y="5732586"/>
            <a:ext cx="10439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221043" y="4446955"/>
            <a:ext cx="1043942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2749060" y="4618891"/>
            <a:ext cx="3471984" cy="3321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90092" y="4690425"/>
            <a:ext cx="3430951" cy="9271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7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12" y="2689494"/>
            <a:ext cx="7221744" cy="398896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0AD6633-4F37-49F9-9F36-F0DF2E19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125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F86E06CD-28A4-49B6-AA82-AD19E017AB04}"/>
              </a:ext>
            </a:extLst>
          </p:cNvPr>
          <p:cNvSpPr txBox="1">
            <a:spLocks/>
          </p:cNvSpPr>
          <p:nvPr/>
        </p:nvSpPr>
        <p:spPr>
          <a:xfrm>
            <a:off x="281914" y="476683"/>
            <a:ext cx="10626571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sz="2400" dirty="0" smtClean="0"/>
              <a:t>3.7.6 </a:t>
            </a:r>
            <a:r>
              <a:rPr lang="zh-CN" altLang="en-US" sz="2400" dirty="0" smtClean="0"/>
              <a:t>递归过程</a:t>
            </a:r>
            <a:endParaRPr lang="en-US" altLang="zh-CN" sz="2400" dirty="0"/>
          </a:p>
          <a:p>
            <a:pPr lvl="1"/>
            <a:r>
              <a:rPr lang="zh-CN" altLang="en-US" sz="2400" dirty="0" smtClean="0">
                <a:latin typeface="+mn-ea"/>
              </a:rPr>
              <a:t>每个过程调用在栈中都有自己的私有空间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未完</a:t>
            </a:r>
            <a:r>
              <a:rPr lang="zh-CN" altLang="en-US" sz="2400" dirty="0" smtClean="0">
                <a:latin typeface="+mn-ea"/>
              </a:rPr>
              <a:t>成调用的局部变量相互独立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en-US" altLang="zh-CN" sz="2400" dirty="0" err="1" smtClean="0">
                <a:latin typeface="+mn-ea"/>
              </a:rPr>
              <a:t>栈是过程调用</a:t>
            </a:r>
            <a:r>
              <a:rPr lang="en-US" altLang="zh-CN" sz="2400" dirty="0">
                <a:latin typeface="+mn-ea"/>
              </a:rPr>
              <a:t>/</a:t>
            </a:r>
            <a:r>
              <a:rPr lang="en-US" altLang="zh-CN" sz="2400" dirty="0" err="1" smtClean="0">
                <a:latin typeface="+mn-ea"/>
              </a:rPr>
              <a:t>返回的正确数据结构</a:t>
            </a:r>
            <a:endParaRPr lang="en-US" altLang="zh-CN" sz="2400" dirty="0" smtClean="0">
              <a:latin typeface="+mn-ea"/>
            </a:endParaRPr>
          </a:p>
          <a:p>
            <a:pPr lvl="2"/>
            <a:r>
              <a:rPr lang="en-US" altLang="zh-CN" dirty="0" err="1" smtClean="0">
                <a:latin typeface="+mn-ea"/>
              </a:rPr>
              <a:t>如果</a:t>
            </a:r>
            <a:r>
              <a:rPr lang="en-US" altLang="zh-CN" dirty="0" err="1">
                <a:latin typeface="+mn-ea"/>
              </a:rPr>
              <a:t>p调用q，则q在p</a:t>
            </a:r>
            <a:r>
              <a:rPr lang="en-US" altLang="zh-CN" dirty="0" err="1" smtClean="0">
                <a:latin typeface="+mn-ea"/>
              </a:rPr>
              <a:t>之前返回</a:t>
            </a:r>
            <a:endParaRPr lang="en-US" altLang="zh-CN" dirty="0">
              <a:latin typeface="+mn-ea"/>
            </a:endParaRPr>
          </a:p>
          <a:p>
            <a:pPr lvl="1"/>
            <a:endParaRPr lang="en-US" altLang="zh-CN" sz="24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4" y="3408048"/>
            <a:ext cx="4340128" cy="303958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B16178E-57DA-440D-9C2E-167F9E141BE5}"/>
              </a:ext>
            </a:extLst>
          </p:cNvPr>
          <p:cNvSpPr/>
          <p:nvPr/>
        </p:nvSpPr>
        <p:spPr>
          <a:xfrm>
            <a:off x="5726994" y="3521691"/>
            <a:ext cx="4158641" cy="34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9B16178E-57DA-440D-9C2E-167F9E141BE5}"/>
              </a:ext>
            </a:extLst>
          </p:cNvPr>
          <p:cNvSpPr/>
          <p:nvPr/>
        </p:nvSpPr>
        <p:spPr>
          <a:xfrm>
            <a:off x="5726994" y="5968776"/>
            <a:ext cx="4412731" cy="34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83571"/>
            <a:ext cx="10972800" cy="509308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  <a:ea typeface="+mn-ea"/>
              </a:rPr>
              <a:t>3.8 ~ 3.9 </a:t>
            </a:r>
            <a:r>
              <a:rPr lang="zh-CN" altLang="en-US" sz="3200" dirty="0">
                <a:latin typeface="+mn-ea"/>
                <a:ea typeface="+mn-ea"/>
              </a:rPr>
              <a:t>数组</a:t>
            </a:r>
            <a:r>
              <a:rPr lang="en-US" altLang="zh-CN" sz="3200" dirty="0">
                <a:latin typeface="+mn-ea"/>
                <a:ea typeface="+mn-ea"/>
              </a:rPr>
              <a:t>/</a:t>
            </a:r>
            <a:r>
              <a:rPr lang="zh-CN" altLang="en-US" sz="3200" dirty="0">
                <a:latin typeface="+mn-ea"/>
                <a:ea typeface="+mn-ea"/>
              </a:rPr>
              <a:t>结构</a:t>
            </a:r>
            <a:r>
              <a:rPr lang="en-US" altLang="zh-CN" sz="3200" dirty="0">
                <a:latin typeface="+mn-ea"/>
                <a:ea typeface="+mn-ea"/>
              </a:rPr>
              <a:t>/</a:t>
            </a:r>
            <a:r>
              <a:rPr lang="zh-CN" altLang="en-US" sz="3200" dirty="0">
                <a:latin typeface="+mn-ea"/>
                <a:ea typeface="+mn-ea"/>
              </a:rPr>
              <a:t>联合体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872892"/>
            <a:ext cx="11300460" cy="20345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3.8.1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数组</a:t>
            </a:r>
            <a:endParaRPr lang="en-US" altLang="zh-CN" sz="2400" dirty="0"/>
          </a:p>
          <a:p>
            <a:pPr lvl="1"/>
            <a:r>
              <a:rPr lang="zh-CN" altLang="en-US" sz="2400" dirty="0"/>
              <a:t>将多个标量聚集成更大数据类型的方式</a:t>
            </a:r>
            <a:endParaRPr lang="en-US" altLang="zh-CN" sz="2400" dirty="0"/>
          </a:p>
          <a:p>
            <a:pPr lvl="1"/>
            <a:r>
              <a:rPr lang="en-US" altLang="zh-CN" sz="2400" dirty="0"/>
              <a:t>C</a:t>
            </a:r>
            <a:r>
              <a:rPr lang="zh-CN" altLang="en-US" sz="2400" dirty="0"/>
              <a:t>语言数组声明，对于数据类型</a:t>
            </a:r>
            <a:r>
              <a:rPr lang="en-US" altLang="zh-CN" sz="2400" dirty="0"/>
              <a:t>T</a:t>
            </a:r>
            <a:r>
              <a:rPr lang="zh-CN" altLang="en-US" sz="2400" dirty="0"/>
              <a:t>和整型常数</a:t>
            </a:r>
            <a:r>
              <a:rPr lang="en-US" altLang="zh-CN" sz="2400" dirty="0"/>
              <a:t>N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/>
            <a:r>
              <a:rPr lang="zh-CN" altLang="en-US" dirty="0"/>
              <a:t>它占用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zh-CN" altLang="en-US" b="1" dirty="0">
                <a:solidFill>
                  <a:srgbClr val="FF0000"/>
                </a:solidFill>
              </a:rPr>
              <a:t>*</a:t>
            </a:r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dirty="0"/>
              <a:t>个字节的</a:t>
            </a:r>
            <a:r>
              <a:rPr lang="zh-CN" altLang="en-US" dirty="0">
                <a:solidFill>
                  <a:srgbClr val="FF0000"/>
                </a:solidFill>
              </a:rPr>
              <a:t>连续内存空间</a:t>
            </a:r>
            <a:r>
              <a:rPr lang="zh-CN" altLang="en-US" dirty="0"/>
              <a:t>（虚存），其中</a:t>
            </a:r>
            <a:r>
              <a:rPr lang="en-US" altLang="zh-CN" dirty="0"/>
              <a:t>L</a:t>
            </a:r>
            <a:r>
              <a:rPr lang="zh-CN" altLang="en-US" dirty="0"/>
              <a:t>是</a:t>
            </a:r>
            <a:r>
              <a:rPr lang="en-US" altLang="zh-CN" dirty="0"/>
              <a:t>T</a:t>
            </a:r>
            <a:r>
              <a:rPr lang="zh-CN" altLang="en-US" dirty="0"/>
              <a:t>类型数据所占字节数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126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13901" y="1755092"/>
            <a:ext cx="1913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Ten-Italic"/>
              </a:rPr>
              <a:t>T </a:t>
            </a:r>
            <a:r>
              <a:rPr lang="en-US" altLang="zh-CN" sz="2400" b="1" dirty="0">
                <a:solidFill>
                  <a:srgbClr val="FF0000"/>
                </a:solidFill>
                <a:latin typeface="ZztexMono-Regular"/>
              </a:rPr>
              <a:t>A[</a:t>
            </a:r>
            <a:r>
              <a:rPr lang="en-US" altLang="zh-CN" sz="2400" b="1" i="1" dirty="0">
                <a:solidFill>
                  <a:srgbClr val="FF0000"/>
                </a:solidFill>
                <a:latin typeface="TimesTen-Italic"/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  <a:latin typeface="ZztexMono-Regular"/>
              </a:rPr>
              <a:t>];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275623" y="2880524"/>
            <a:ext cx="3134191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400">
                <a:latin typeface="Courier New" panose="02070309020205020404" charset="0"/>
              </a:rPr>
              <a:t>char string[12];</a:t>
            </a:r>
          </a:p>
        </p:txBody>
      </p:sp>
      <p:grpSp>
        <p:nvGrpSpPr>
          <p:cNvPr id="13" name="Group 98"/>
          <p:cNvGrpSpPr/>
          <p:nvPr/>
        </p:nvGrpSpPr>
        <p:grpSpPr bwMode="auto">
          <a:xfrm>
            <a:off x="4303451" y="2929736"/>
            <a:ext cx="3505200" cy="731838"/>
            <a:chOff x="2514600" y="2667000"/>
            <a:chExt cx="3505200" cy="732254"/>
          </a:xfrm>
        </p:grpSpPr>
        <p:grpSp>
          <p:nvGrpSpPr>
            <p:cNvPr id="14" name="Group 7"/>
            <p:cNvGrpSpPr/>
            <p:nvPr/>
          </p:nvGrpSpPr>
          <p:grpSpPr bwMode="auto">
            <a:xfrm>
              <a:off x="2743200" y="2667000"/>
              <a:ext cx="2743200" cy="228600"/>
              <a:chOff x="1008" y="1776"/>
              <a:chExt cx="1728" cy="144"/>
            </a:xfrm>
          </p:grpSpPr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0" name="Rectangle 9"/>
              <p:cNvSpPr>
                <a:spLocks noChangeArrowheads="1"/>
              </p:cNvSpPr>
              <p:nvPr/>
            </p:nvSpPr>
            <p:spPr bwMode="auto">
              <a:xfrm>
                <a:off x="115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29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2" name="Rectangle 11"/>
              <p:cNvSpPr>
                <a:spLocks noChangeArrowheads="1"/>
              </p:cNvSpPr>
              <p:nvPr/>
            </p:nvSpPr>
            <p:spPr bwMode="auto">
              <a:xfrm>
                <a:off x="144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3" name="Rectangle 12"/>
              <p:cNvSpPr>
                <a:spLocks noChangeArrowheads="1"/>
              </p:cNvSpPr>
              <p:nvPr/>
            </p:nvSpPr>
            <p:spPr bwMode="auto">
              <a:xfrm>
                <a:off x="158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4" name="Rectangle 13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5" name="Rectangle 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6" name="Rectangle 15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7" name="Rectangle 16"/>
              <p:cNvSpPr>
                <a:spLocks noChangeArrowheads="1"/>
              </p:cNvSpPr>
              <p:nvPr/>
            </p:nvSpPr>
            <p:spPr bwMode="auto">
              <a:xfrm>
                <a:off x="216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>
                <a:off x="244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2514600" y="3062512"/>
              <a:ext cx="396875" cy="33674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029200" y="30625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+ 12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 flipV="1">
              <a:off x="27432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 flipV="1">
              <a:off x="54864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2197349" y="3715549"/>
            <a:ext cx="2212465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400">
                <a:latin typeface="Courier New" panose="02070309020205020404" charset="0"/>
              </a:rPr>
              <a:t>int val[5];</a:t>
            </a:r>
          </a:p>
        </p:txBody>
      </p:sp>
      <p:grpSp>
        <p:nvGrpSpPr>
          <p:cNvPr id="32" name="Group 97"/>
          <p:cNvGrpSpPr/>
          <p:nvPr/>
        </p:nvGrpSpPr>
        <p:grpSpPr bwMode="auto">
          <a:xfrm>
            <a:off x="4303451" y="3763174"/>
            <a:ext cx="5334000" cy="731837"/>
            <a:chOff x="2514600" y="3429000"/>
            <a:chExt cx="5334000" cy="730672"/>
          </a:xfrm>
        </p:grpSpPr>
        <p:grpSp>
          <p:nvGrpSpPr>
            <p:cNvPr id="33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46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47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48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49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50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4" name="Text Box 32"/>
            <p:cNvSpPr txBox="1">
              <a:spLocks noChangeArrowheads="1"/>
            </p:cNvSpPr>
            <p:nvPr/>
          </p:nvSpPr>
          <p:spPr bwMode="auto">
            <a:xfrm>
              <a:off x="2514600" y="3809393"/>
              <a:ext cx="396875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31829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+ 4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40973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+ 8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50292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+ 12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59436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+ 16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 Box 42"/>
            <p:cNvSpPr txBox="1">
              <a:spLocks noChangeArrowheads="1"/>
            </p:cNvSpPr>
            <p:nvPr/>
          </p:nvSpPr>
          <p:spPr bwMode="auto">
            <a:xfrm>
              <a:off x="68580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+ 20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Text Box 45"/>
          <p:cNvSpPr txBox="1">
            <a:spLocks noChangeArrowheads="1"/>
          </p:cNvSpPr>
          <p:nvPr/>
        </p:nvSpPr>
        <p:spPr bwMode="auto">
          <a:xfrm>
            <a:off x="2013004" y="4609838"/>
            <a:ext cx="2396810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400">
                <a:latin typeface="Courier New" panose="02070309020205020404" charset="0"/>
              </a:rPr>
              <a:t>double a[3];</a:t>
            </a:r>
          </a:p>
        </p:txBody>
      </p:sp>
      <p:grpSp>
        <p:nvGrpSpPr>
          <p:cNvPr id="52" name="Group 96"/>
          <p:cNvGrpSpPr/>
          <p:nvPr/>
        </p:nvGrpSpPr>
        <p:grpSpPr bwMode="auto">
          <a:xfrm>
            <a:off x="4303451" y="4678101"/>
            <a:ext cx="6399213" cy="747712"/>
            <a:chOff x="2515700" y="4343402"/>
            <a:chExt cx="6399700" cy="747713"/>
          </a:xfrm>
        </p:grpSpPr>
        <p:grpSp>
          <p:nvGrpSpPr>
            <p:cNvPr id="53" name="Group 47"/>
            <p:cNvGrpSpPr/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62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63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64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anose="020F0502020204030204" charset="0"/>
                </a:rPr>
                <a:t>x </a:t>
              </a:r>
              <a:r>
                <a:rPr lang="en-US" sz="1800" b="0">
                  <a:latin typeface="Calibri" panose="020F0502020204030204" charset="0"/>
                </a:rPr>
                <a:t>+ 24</a:t>
              </a:r>
              <a:endParaRPr lang="en-US" sz="1800" b="0" i="1">
                <a:latin typeface="Calibri" panose="020F0502020204030204" charset="0"/>
              </a:endParaRPr>
            </a:p>
          </p:txBody>
        </p:sp>
        <p:sp>
          <p:nvSpPr>
            <p:cNvPr id="56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57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+ 8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59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+ 16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61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2197349" y="5650698"/>
            <a:ext cx="2212465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400">
                <a:latin typeface="Courier New" panose="02070309020205020404" charset="0"/>
              </a:rPr>
              <a:t>char *p[3];</a:t>
            </a:r>
          </a:p>
        </p:txBody>
      </p:sp>
      <p:grpSp>
        <p:nvGrpSpPr>
          <p:cNvPr id="66" name="Group 94"/>
          <p:cNvGrpSpPr/>
          <p:nvPr/>
        </p:nvGrpSpPr>
        <p:grpSpPr bwMode="auto">
          <a:xfrm>
            <a:off x="4303451" y="5607837"/>
            <a:ext cx="6248400" cy="731838"/>
            <a:chOff x="2438400" y="6019800"/>
            <a:chExt cx="6248400" cy="732254"/>
          </a:xfrm>
        </p:grpSpPr>
        <p:grpSp>
          <p:nvGrpSpPr>
            <p:cNvPr id="67" name="Group 92"/>
            <p:cNvGrpSpPr/>
            <p:nvPr/>
          </p:nvGrpSpPr>
          <p:grpSpPr bwMode="auto">
            <a:xfrm>
              <a:off x="2667000" y="6019800"/>
              <a:ext cx="5486400" cy="228600"/>
              <a:chOff x="1652" y="4608"/>
              <a:chExt cx="3456" cy="144"/>
            </a:xfrm>
          </p:grpSpPr>
          <p:sp>
            <p:nvSpPr>
              <p:cNvPr id="76" name="Rectangle 78"/>
              <p:cNvSpPr>
                <a:spLocks noChangeArrowheads="1"/>
              </p:cNvSpPr>
              <p:nvPr/>
            </p:nvSpPr>
            <p:spPr bwMode="auto">
              <a:xfrm>
                <a:off x="1652" y="46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auto">
              <a:xfrm>
                <a:off x="2804" y="46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auto">
              <a:xfrm>
                <a:off x="3956" y="46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8" name="Text Box 86"/>
            <p:cNvSpPr txBox="1">
              <a:spLocks noChangeArrowheads="1"/>
            </p:cNvSpPr>
            <p:nvPr/>
          </p:nvSpPr>
          <p:spPr bwMode="auto">
            <a:xfrm>
              <a:off x="2438400" y="6386721"/>
              <a:ext cx="396875" cy="33674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69" name="Line 87"/>
            <p:cNvSpPr>
              <a:spLocks noChangeShapeType="1"/>
            </p:cNvSpPr>
            <p:nvPr/>
          </p:nvSpPr>
          <p:spPr bwMode="auto">
            <a:xfrm flipV="1">
              <a:off x="2667000" y="6219825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Text Box 88"/>
            <p:cNvSpPr txBox="1">
              <a:spLocks noChangeArrowheads="1"/>
            </p:cNvSpPr>
            <p:nvPr/>
          </p:nvSpPr>
          <p:spPr bwMode="auto">
            <a:xfrm>
              <a:off x="4038600" y="6401017"/>
              <a:ext cx="990600" cy="33674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+ 8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71" name="Line 89"/>
            <p:cNvSpPr>
              <a:spLocks noChangeShapeType="1"/>
            </p:cNvSpPr>
            <p:nvPr/>
          </p:nvSpPr>
          <p:spPr bwMode="auto">
            <a:xfrm flipV="1">
              <a:off x="4495800" y="62341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Text Box 90"/>
            <p:cNvSpPr txBox="1">
              <a:spLocks noChangeArrowheads="1"/>
            </p:cNvSpPr>
            <p:nvPr/>
          </p:nvSpPr>
          <p:spPr bwMode="auto">
            <a:xfrm>
              <a:off x="5867400" y="6401017"/>
              <a:ext cx="990600" cy="33674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+ 16</a:t>
              </a:r>
              <a:endParaRPr lang="en-US" sz="1600" b="0" i="1">
                <a:latin typeface="Calibri" panose="020F0502020204030204" charset="0"/>
              </a:endParaRPr>
            </a:p>
          </p:txBody>
        </p:sp>
        <p:sp>
          <p:nvSpPr>
            <p:cNvPr id="73" name="Line 91"/>
            <p:cNvSpPr>
              <a:spLocks noChangeShapeType="1"/>
            </p:cNvSpPr>
            <p:nvPr/>
          </p:nvSpPr>
          <p:spPr bwMode="auto">
            <a:xfrm flipV="1">
              <a:off x="6324600" y="62341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102"/>
            <p:cNvSpPr>
              <a:spLocks noChangeShapeType="1"/>
            </p:cNvSpPr>
            <p:nvPr/>
          </p:nvSpPr>
          <p:spPr bwMode="auto">
            <a:xfrm flipV="1">
              <a:off x="8153400" y="62484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Text Box 105"/>
            <p:cNvSpPr txBox="1">
              <a:spLocks noChangeArrowheads="1"/>
            </p:cNvSpPr>
            <p:nvPr/>
          </p:nvSpPr>
          <p:spPr bwMode="auto">
            <a:xfrm>
              <a:off x="7696200" y="64153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charset="0"/>
                </a:rPr>
                <a:t>x </a:t>
              </a:r>
              <a:r>
                <a:rPr lang="en-US" sz="1600" b="0">
                  <a:latin typeface="Calibri" panose="020F0502020204030204" charset="0"/>
                </a:rPr>
                <a:t>+ 24</a:t>
              </a:r>
              <a:endParaRPr lang="en-US" sz="1600" b="0" i="1">
                <a:latin typeface="Calibri" panose="020F050202020403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02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01059" name="Rectangle 3"/>
          <p:cNvSpPr>
            <a:spLocks noGrp="1" noChangeArrowheads="1"/>
          </p:cNvSpPr>
          <p:nvPr/>
        </p:nvSpPr>
        <p:spPr>
          <a:xfrm>
            <a:off x="633413" y="643719"/>
            <a:ext cx="8307387" cy="1794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基本原则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z="2400" i="1" dirty="0"/>
              <a:t>T</a:t>
            </a:r>
            <a:r>
              <a:rPr lang="en-US" sz="2400" b="1" dirty="0"/>
              <a:t>  </a:t>
            </a:r>
            <a:r>
              <a:rPr lang="en-US" sz="2400" b="1" dirty="0">
                <a:latin typeface="Courier New" panose="02070309020205020404" charset="0"/>
              </a:rPr>
              <a:t>A[</a:t>
            </a:r>
            <a:r>
              <a:rPr lang="en-US" sz="2400" i="1" dirty="0"/>
              <a:t>L</a:t>
            </a:r>
            <a:r>
              <a:rPr lang="en-US" sz="2400" b="1" dirty="0">
                <a:latin typeface="Courier New" panose="02070309020205020404" charset="0"/>
              </a:rPr>
              <a:t>];</a:t>
            </a:r>
            <a:endParaRPr lang="en-US" sz="2400" b="1" dirty="0"/>
          </a:p>
          <a:p>
            <a:pPr lvl="1">
              <a:buClr>
                <a:srgbClr val="0D0D0D"/>
              </a:buClr>
            </a:pPr>
            <a:r>
              <a:rPr lang="en-US" sz="2400" dirty="0" err="1"/>
              <a:t>数据</a:t>
            </a:r>
            <a:r>
              <a:rPr lang="zh-CN" altLang="en-US" sz="2400" dirty="0">
                <a:ea typeface="宋体" panose="02010600030101010101" pitchFamily="2" charset="-122"/>
              </a:rPr>
              <a:t>为</a:t>
            </a:r>
            <a:r>
              <a:rPr lang="en-US" sz="2400" dirty="0" err="1"/>
              <a:t>类型T</a:t>
            </a:r>
            <a:r>
              <a:rPr lang="zh-CN" altLang="en-US" sz="2400" dirty="0">
                <a:ea typeface="宋体" panose="02010600030101010101" pitchFamily="2" charset="-122"/>
              </a:rPr>
              <a:t>，</a:t>
            </a:r>
            <a:r>
              <a:rPr lang="en-US" sz="2400" dirty="0" err="1"/>
              <a:t>长度</a:t>
            </a:r>
            <a:r>
              <a:rPr lang="zh-CN" altLang="en-US" sz="2400" dirty="0">
                <a:ea typeface="宋体" panose="02010600030101010101" pitchFamily="2" charset="-122"/>
              </a:rPr>
              <a:t>为</a:t>
            </a:r>
            <a:r>
              <a:rPr lang="en-US" sz="2400" dirty="0"/>
              <a:t>L</a:t>
            </a:r>
            <a:r>
              <a:rPr lang="zh-CN" altLang="en-US" sz="2400" dirty="0">
                <a:ea typeface="宋体" panose="02010600030101010101" pitchFamily="2" charset="-122"/>
              </a:rPr>
              <a:t>的</a:t>
            </a:r>
            <a:r>
              <a:rPr lang="en-US" sz="2400" dirty="0" err="1"/>
              <a:t>数组</a:t>
            </a:r>
            <a:endParaRPr lang="en-US" sz="2400" dirty="0"/>
          </a:p>
          <a:p>
            <a:pPr lvl="1">
              <a:buClr>
                <a:srgbClr val="0D0D0D"/>
              </a:buClr>
            </a:pPr>
            <a:r>
              <a:rPr lang="zh-CN" altLang="en-US" sz="2400" dirty="0">
                <a:sym typeface="+mn-ea"/>
              </a:rPr>
              <a:t>占用</a:t>
            </a:r>
            <a:r>
              <a:rPr lang="en-US" sz="2400" dirty="0">
                <a:sym typeface="+mn-ea"/>
              </a:rPr>
              <a:t> </a:t>
            </a:r>
            <a:r>
              <a:rPr lang="en-US" sz="2400" i="1" dirty="0">
                <a:sym typeface="+mn-ea"/>
              </a:rPr>
              <a:t>L</a:t>
            </a:r>
            <a:r>
              <a:rPr lang="en-US" sz="2400" dirty="0">
                <a:sym typeface="+mn-ea"/>
              </a:rPr>
              <a:t> * </a:t>
            </a:r>
            <a:r>
              <a:rPr lang="en-US" sz="2400" b="1" dirty="0" err="1">
                <a:latin typeface="Courier New" panose="02070309020205020404" charset="0"/>
                <a:sym typeface="+mn-ea"/>
              </a:rPr>
              <a:t>sizeof</a:t>
            </a:r>
            <a:r>
              <a:rPr lang="en-US" sz="2400" dirty="0">
                <a:latin typeface="Courier New" panose="02070309020205020404" charset="0"/>
                <a:sym typeface="+mn-ea"/>
              </a:rPr>
              <a:t>(</a:t>
            </a:r>
            <a:r>
              <a:rPr lang="en-US" sz="2400" i="1" dirty="0">
                <a:sym typeface="+mn-ea"/>
              </a:rPr>
              <a:t>T</a:t>
            </a:r>
            <a:r>
              <a:rPr lang="en-US" sz="2400" dirty="0">
                <a:latin typeface="Courier New" panose="02070309020205020404" charset="0"/>
                <a:sym typeface="+mn-ea"/>
              </a:rPr>
              <a:t>)</a:t>
            </a:r>
            <a:r>
              <a:rPr lang="zh-CN" altLang="en-US" sz="2400" dirty="0">
                <a:sym typeface="+mn-ea"/>
              </a:rPr>
              <a:t>个字节的连续内存空间（虚存）</a:t>
            </a:r>
            <a:endParaRPr lang="en-US" sz="2400" dirty="0"/>
          </a:p>
        </p:txBody>
      </p:sp>
      <p:sp>
        <p:nvSpPr>
          <p:cNvPr id="60419" name="Text Box 31"/>
          <p:cNvSpPr txBox="1">
            <a:spLocks noChangeArrowheads="1"/>
          </p:cNvSpPr>
          <p:nvPr/>
        </p:nvSpPr>
        <p:spPr bwMode="auto">
          <a:xfrm>
            <a:off x="1988598" y="2597466"/>
            <a:ext cx="2254790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val</a:t>
            </a:r>
            <a:r>
              <a:rPr lang="en-US" sz="2400" dirty="0">
                <a:latin typeface="Courier New" panose="02070309020205020404" charset="0"/>
              </a:rPr>
              <a:t>[5];</a:t>
            </a:r>
          </a:p>
        </p:txBody>
      </p:sp>
      <p:grpSp>
        <p:nvGrpSpPr>
          <p:cNvPr id="60420" name="Group 24"/>
          <p:cNvGrpSpPr/>
          <p:nvPr/>
        </p:nvGrpSpPr>
        <p:grpSpPr bwMode="auto">
          <a:xfrm>
            <a:off x="4140200" y="2645090"/>
            <a:ext cx="5334000" cy="750888"/>
            <a:chOff x="2514600" y="3429000"/>
            <a:chExt cx="5334000" cy="771141"/>
          </a:xfrm>
        </p:grpSpPr>
        <p:grpSp>
          <p:nvGrpSpPr>
            <p:cNvPr id="60421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9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40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5</a:t>
                </a:r>
              </a:p>
            </p:txBody>
          </p:sp>
          <p:sp>
            <p:nvSpPr>
              <p:cNvPr id="41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2</a:t>
                </a:r>
              </a:p>
            </p:txBody>
          </p:sp>
          <p:sp>
            <p:nvSpPr>
              <p:cNvPr id="42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43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3</a:t>
                </a:r>
              </a:p>
            </p:txBody>
          </p:sp>
        </p:grpSp>
        <p:sp>
          <p:nvSpPr>
            <p:cNvPr id="60422" name="Text Box 32"/>
            <p:cNvSpPr txBox="1">
              <a:spLocks noChangeArrowheads="1"/>
            </p:cNvSpPr>
            <p:nvPr/>
          </p:nvSpPr>
          <p:spPr bwMode="auto">
            <a:xfrm>
              <a:off x="2514600" y="3810495"/>
              <a:ext cx="396875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i="1">
                  <a:latin typeface="Calibri" panose="020F0502020204030204" charset="0"/>
                </a:rPr>
                <a:t>x</a:t>
              </a:r>
            </a:p>
          </p:txBody>
        </p:sp>
        <p:sp>
          <p:nvSpPr>
            <p:cNvPr id="60423" name="Text Box 33"/>
            <p:cNvSpPr txBox="1">
              <a:spLocks noChangeArrowheads="1"/>
            </p:cNvSpPr>
            <p:nvPr/>
          </p:nvSpPr>
          <p:spPr bwMode="auto">
            <a:xfrm>
              <a:off x="31829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i="1">
                  <a:latin typeface="Calibri" panose="020F0502020204030204" charset="0"/>
                </a:rPr>
                <a:t>x </a:t>
              </a:r>
              <a:r>
                <a:rPr lang="en-US">
                  <a:latin typeface="Calibri" panose="020F0502020204030204" charset="0"/>
                </a:rPr>
                <a:t>+ 4</a:t>
              </a:r>
              <a:endParaRPr lang="en-US" i="1">
                <a:latin typeface="Calibri" panose="020F0502020204030204" charset="0"/>
              </a:endParaRPr>
            </a:p>
          </p:txBody>
        </p:sp>
        <p:sp>
          <p:nvSpPr>
            <p:cNvPr id="60424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5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6" name="Text Box 36"/>
            <p:cNvSpPr txBox="1">
              <a:spLocks noChangeArrowheads="1"/>
            </p:cNvSpPr>
            <p:nvPr/>
          </p:nvSpPr>
          <p:spPr bwMode="auto">
            <a:xfrm>
              <a:off x="40973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i="1">
                  <a:latin typeface="Calibri" panose="020F0502020204030204" charset="0"/>
                </a:rPr>
                <a:t>x </a:t>
              </a:r>
              <a:r>
                <a:rPr lang="en-US">
                  <a:latin typeface="Calibri" panose="020F0502020204030204" charset="0"/>
                </a:rPr>
                <a:t>+ 8</a:t>
              </a:r>
              <a:endParaRPr lang="en-US" i="1">
                <a:latin typeface="Calibri" panose="020F0502020204030204" charset="0"/>
              </a:endParaRPr>
            </a:p>
          </p:txBody>
        </p:sp>
        <p:sp>
          <p:nvSpPr>
            <p:cNvPr id="60427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8" name="Text Box 38"/>
            <p:cNvSpPr txBox="1">
              <a:spLocks noChangeArrowheads="1"/>
            </p:cNvSpPr>
            <p:nvPr/>
          </p:nvSpPr>
          <p:spPr bwMode="auto">
            <a:xfrm>
              <a:off x="50292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i="1">
                  <a:latin typeface="Calibri" panose="020F0502020204030204" charset="0"/>
                </a:rPr>
                <a:t>x </a:t>
              </a:r>
              <a:r>
                <a:rPr lang="en-US">
                  <a:latin typeface="Calibri" panose="020F0502020204030204" charset="0"/>
                </a:rPr>
                <a:t>+ 12</a:t>
              </a:r>
              <a:endParaRPr lang="en-US" i="1">
                <a:latin typeface="Calibri" panose="020F0502020204030204" charset="0"/>
              </a:endParaRPr>
            </a:p>
          </p:txBody>
        </p:sp>
        <p:sp>
          <p:nvSpPr>
            <p:cNvPr id="60429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0" name="Text Box 40"/>
            <p:cNvSpPr txBox="1">
              <a:spLocks noChangeArrowheads="1"/>
            </p:cNvSpPr>
            <p:nvPr/>
          </p:nvSpPr>
          <p:spPr bwMode="auto">
            <a:xfrm>
              <a:off x="59436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i="1">
                  <a:latin typeface="Calibri" panose="020F0502020204030204" charset="0"/>
                </a:rPr>
                <a:t>x </a:t>
              </a:r>
              <a:r>
                <a:rPr lang="en-US">
                  <a:latin typeface="Calibri" panose="020F0502020204030204" charset="0"/>
                </a:rPr>
                <a:t>+ 16</a:t>
              </a:r>
              <a:endParaRPr lang="en-US" i="1">
                <a:latin typeface="Calibri" panose="020F0502020204030204" charset="0"/>
              </a:endParaRPr>
            </a:p>
          </p:txBody>
        </p:sp>
        <p:sp>
          <p:nvSpPr>
            <p:cNvPr id="60431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2" name="Text Box 42"/>
            <p:cNvSpPr txBox="1">
              <a:spLocks noChangeArrowheads="1"/>
            </p:cNvSpPr>
            <p:nvPr/>
          </p:nvSpPr>
          <p:spPr bwMode="auto">
            <a:xfrm>
              <a:off x="68580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i="1">
                  <a:latin typeface="Calibri" panose="020F0502020204030204" charset="0"/>
                </a:rPr>
                <a:t>x </a:t>
              </a:r>
              <a:r>
                <a:rPr lang="en-US">
                  <a:latin typeface="Calibri" panose="020F0502020204030204" charset="0"/>
                </a:rPr>
                <a:t>+ 20</a:t>
              </a:r>
              <a:endParaRPr lang="en-US" i="1">
                <a:latin typeface="Calibri" panose="020F0502020204030204" charset="0"/>
              </a:endParaRPr>
            </a:p>
          </p:txBody>
        </p:sp>
        <p:sp>
          <p:nvSpPr>
            <p:cNvPr id="60433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18" name="Rectangle 3"/>
          <p:cNvSpPr>
            <a:spLocks noGrp="1" noChangeArrowheads="1"/>
          </p:cNvSpPr>
          <p:nvPr/>
        </p:nvSpPr>
        <p:spPr>
          <a:xfrm>
            <a:off x="1313180" y="3157973"/>
            <a:ext cx="4958080" cy="3227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895350">
              <a:buNone/>
              <a:tabLst>
                <a:tab pos="1943100" algn="l"/>
                <a:tab pos="3660775" algn="l"/>
              </a:tabLst>
            </a:pPr>
            <a:endParaRPr lang="en-US" dirty="0"/>
          </a:p>
          <a:p>
            <a:pPr marL="224155" indent="-224155" defTabSz="895350">
              <a:buClr>
                <a:srgbClr val="0D0D0D"/>
              </a:buClr>
              <a:tabLst>
                <a:tab pos="1943100" algn="l"/>
                <a:tab pos="3660775" algn="l"/>
              </a:tabLst>
            </a:pPr>
            <a:r>
              <a:rPr lang="zh-CN" altLang="en-US" dirty="0">
                <a:ea typeface="宋体" panose="02010600030101010101" pitchFamily="2" charset="-122"/>
              </a:rPr>
              <a:t>引用</a:t>
            </a:r>
            <a:r>
              <a:rPr lang="en-US" dirty="0"/>
              <a:t>	</a:t>
            </a:r>
            <a:r>
              <a:rPr lang="zh-CN" altLang="en-US" dirty="0">
                <a:ea typeface="宋体" panose="02010600030101010101" pitchFamily="2" charset="-122"/>
              </a:rPr>
              <a:t>类型</a:t>
            </a:r>
            <a:r>
              <a:rPr lang="en-US" dirty="0"/>
              <a:t>	</a:t>
            </a:r>
            <a:r>
              <a:rPr lang="zh-CN" altLang="en-US" dirty="0">
                <a:ea typeface="宋体" panose="02010600030101010101" pitchFamily="2" charset="-122"/>
              </a:rPr>
              <a:t>值</a:t>
            </a:r>
          </a:p>
          <a:p>
            <a:pPr marL="560705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[4]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	</a:t>
            </a:r>
            <a:r>
              <a:rPr lang="en-US" sz="1800" dirty="0"/>
              <a:t>3</a:t>
            </a:r>
          </a:p>
          <a:p>
            <a:pPr marL="560705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 *	</a:t>
            </a:r>
            <a:r>
              <a:rPr lang="en-US" sz="1800" i="1" dirty="0"/>
              <a:t>x</a:t>
            </a:r>
            <a:endParaRPr lang="en-US" sz="1800" dirty="0"/>
          </a:p>
          <a:p>
            <a:pPr marL="560705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anose="02070309020205020404" charset="0"/>
              </a:rPr>
              <a:t>val+1</a:t>
            </a:r>
            <a:r>
              <a:rPr lang="en-US" sz="1800" b="1" dirty="0"/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 *	</a:t>
            </a:r>
            <a:r>
              <a:rPr lang="en-US" sz="1800" i="1" dirty="0">
                <a:solidFill>
                  <a:srgbClr val="FF0000"/>
                </a:solidFill>
              </a:rPr>
              <a:t>x</a:t>
            </a:r>
            <a:r>
              <a:rPr lang="en-US" sz="1800" dirty="0">
                <a:solidFill>
                  <a:srgbClr val="FF0000"/>
                </a:solidFill>
              </a:rPr>
              <a:t> + </a:t>
            </a:r>
            <a:r>
              <a:rPr lang="en-US" sz="1800" dirty="0" smtClean="0">
                <a:solidFill>
                  <a:srgbClr val="FF0000"/>
                </a:solidFill>
              </a:rPr>
              <a:t>4×1</a:t>
            </a:r>
            <a:endParaRPr lang="en-US" sz="1800" dirty="0">
              <a:solidFill>
                <a:srgbClr val="FF0000"/>
              </a:solidFill>
            </a:endParaRPr>
          </a:p>
          <a:p>
            <a:pPr marL="560705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anose="02070309020205020404" charset="0"/>
              </a:rPr>
              <a:t>&amp;</a:t>
            </a: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[2]</a:t>
            </a:r>
            <a:r>
              <a:rPr lang="en-US" sz="1800" b="1" dirty="0"/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 *	</a:t>
            </a:r>
            <a:r>
              <a:rPr lang="en-US" sz="1800" i="1" dirty="0"/>
              <a:t>x</a:t>
            </a:r>
            <a:r>
              <a:rPr lang="en-US" sz="1800" dirty="0"/>
              <a:t> + 8</a:t>
            </a:r>
          </a:p>
          <a:p>
            <a:pPr marL="560705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[5]</a:t>
            </a:r>
            <a:r>
              <a:rPr lang="en-US" sz="1800" b="1" dirty="0"/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	</a:t>
            </a:r>
            <a:r>
              <a:rPr lang="en-US" sz="1800" dirty="0"/>
              <a:t>??</a:t>
            </a:r>
          </a:p>
          <a:p>
            <a:pPr marL="560705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anose="02070309020205020404" charset="0"/>
              </a:rPr>
              <a:t>*(val+1)</a:t>
            </a:r>
            <a:r>
              <a:rPr lang="en-US" sz="1800" b="1" dirty="0"/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	</a:t>
            </a:r>
            <a:r>
              <a:rPr lang="en-US" sz="1800" dirty="0"/>
              <a:t>5</a:t>
            </a:r>
          </a:p>
          <a:p>
            <a:pPr marL="560705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anose="02070309020205020404" charset="0"/>
              </a:rPr>
              <a:t>val</a:t>
            </a:r>
            <a:r>
              <a:rPr lang="en-US" sz="1800" b="1" dirty="0">
                <a:latin typeface="Courier New" panose="02070309020205020404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charset="0"/>
              </a:rPr>
              <a:t>+ </a:t>
            </a:r>
            <a:r>
              <a:rPr lang="en-US" sz="1800" b="1" i="1" dirty="0" err="1">
                <a:solidFill>
                  <a:srgbClr val="FF0000"/>
                </a:solidFill>
              </a:rPr>
              <a:t>i</a:t>
            </a:r>
            <a:r>
              <a:rPr lang="en-US" sz="1800" b="1" dirty="0"/>
              <a:t>	</a:t>
            </a:r>
            <a:r>
              <a:rPr lang="en-US" sz="1800" b="1" dirty="0" err="1">
                <a:latin typeface="Courier New" panose="02070309020205020404" charset="0"/>
              </a:rPr>
              <a:t>int</a:t>
            </a:r>
            <a:r>
              <a:rPr lang="en-US" sz="1800" b="1" dirty="0">
                <a:latin typeface="Courier New" panose="02070309020205020404" charset="0"/>
              </a:rPr>
              <a:t> *	</a:t>
            </a:r>
            <a:r>
              <a:rPr lang="en-US" sz="1800" b="1" i="1" dirty="0">
                <a:solidFill>
                  <a:srgbClr val="FF0000"/>
                </a:solidFill>
              </a:rPr>
              <a:t>x </a:t>
            </a:r>
            <a:r>
              <a:rPr lang="en-US" sz="1800" b="1" dirty="0">
                <a:solidFill>
                  <a:srgbClr val="FF0000"/>
                </a:solidFill>
              </a:rPr>
              <a:t>+ </a:t>
            </a:r>
            <a:r>
              <a:rPr lang="en-US" sz="1800" b="1" dirty="0" smtClean="0">
                <a:solidFill>
                  <a:srgbClr val="FF0000"/>
                </a:solidFill>
              </a:rPr>
              <a:t>4</a:t>
            </a:r>
            <a:r>
              <a:rPr lang="en-US" altLang="zh-CN" sz="1800" dirty="0">
                <a:solidFill>
                  <a:srgbClr val="FF0000"/>
                </a:solidFill>
              </a:rPr>
              <a:t>×</a:t>
            </a:r>
            <a:r>
              <a:rPr lang="en-US" sz="1800" b="1" i="1" dirty="0" smtClean="0">
                <a:solidFill>
                  <a:srgbClr val="FF0000"/>
                </a:solidFill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</a:rPr>
              <a:t>i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1260" y="3681463"/>
            <a:ext cx="488700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i</a:t>
            </a:r>
            <a:r>
              <a:rPr lang="en-US" altLang="zh-CN" sz="2400" dirty="0" err="1" smtClean="0"/>
              <a:t>nt</a:t>
            </a:r>
            <a:r>
              <a:rPr lang="en-US" altLang="zh-CN" sz="2400" dirty="0" smtClean="0"/>
              <a:t> E[4];</a:t>
            </a:r>
          </a:p>
          <a:p>
            <a:r>
              <a:rPr lang="en-US" altLang="zh-CN" sz="2400" dirty="0" smtClean="0"/>
              <a:t>E</a:t>
            </a:r>
            <a:r>
              <a:rPr lang="zh-CN" altLang="en-US" sz="2400" dirty="0" smtClean="0"/>
              <a:t>的首地址：</a:t>
            </a:r>
            <a:r>
              <a:rPr lang="en-US" altLang="zh-CN" sz="2400" dirty="0" smtClean="0"/>
              <a:t>%</a:t>
            </a:r>
            <a:r>
              <a:rPr lang="en-US" altLang="zh-CN" sz="2400" dirty="0" err="1" smtClean="0"/>
              <a:t>rdx</a:t>
            </a:r>
            <a:r>
              <a:rPr lang="zh-CN" altLang="en-US" sz="2400" dirty="0" smtClean="0"/>
              <a:t>，</a:t>
            </a:r>
            <a:endParaRPr lang="en-US" altLang="zh-CN" sz="2400" dirty="0"/>
          </a:p>
          <a:p>
            <a:r>
              <a:rPr lang="en-US" altLang="zh-CN" sz="2400" dirty="0" err="1" smtClean="0"/>
              <a:t>i</a:t>
            </a:r>
            <a:r>
              <a:rPr lang="zh-CN" altLang="en-US" sz="2400" dirty="0" smtClean="0"/>
              <a:t>：                   </a:t>
            </a:r>
            <a:r>
              <a:rPr lang="en-US" altLang="zh-CN" sz="2400" dirty="0" smtClean="0"/>
              <a:t>%</a:t>
            </a:r>
            <a:r>
              <a:rPr lang="en-US" altLang="zh-CN" sz="2400" dirty="0" err="1" smtClean="0"/>
              <a:t>rcx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请用汇编指令</a:t>
            </a:r>
            <a:r>
              <a:rPr lang="zh-CN" altLang="en-US" sz="2400" dirty="0"/>
              <a:t>读取</a:t>
            </a:r>
            <a:r>
              <a:rPr lang="en-US" altLang="zh-CN" sz="2400" dirty="0" smtClean="0"/>
              <a:t>E[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的值</a:t>
            </a:r>
            <a:endParaRPr lang="en-US" altLang="zh-CN" sz="2400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6271260" y="5566979"/>
            <a:ext cx="488700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movl</a:t>
            </a:r>
            <a:r>
              <a:rPr lang="en-US" altLang="zh-CN" sz="2400" dirty="0" smtClean="0"/>
              <a:t> (%</a:t>
            </a:r>
            <a:r>
              <a:rPr lang="en-US" altLang="zh-CN" sz="2400" dirty="0" err="1" smtClean="0"/>
              <a:t>rdx</a:t>
            </a:r>
            <a:r>
              <a:rPr lang="en-US" altLang="zh-CN" sz="2400" dirty="0" smtClean="0"/>
              <a:t>, %</a:t>
            </a:r>
            <a:r>
              <a:rPr lang="en-US" altLang="zh-CN" sz="2400" dirty="0" err="1" smtClean="0"/>
              <a:t>rcx</a:t>
            </a:r>
            <a:r>
              <a:rPr lang="en-US" altLang="zh-CN" sz="2400" dirty="0" smtClean="0"/>
              <a:t>, 4), %</a:t>
            </a:r>
            <a:r>
              <a:rPr lang="en-US" altLang="zh-CN" sz="2400" dirty="0" err="1"/>
              <a:t>e</a:t>
            </a:r>
            <a:r>
              <a:rPr lang="en-US" altLang="zh-CN" sz="2400" dirty="0" err="1" smtClean="0"/>
              <a:t>ax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89053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19698"/>
              </p:ext>
            </p:extLst>
          </p:nvPr>
        </p:nvGraphicFramePr>
        <p:xfrm>
          <a:off x="363984" y="1280549"/>
          <a:ext cx="11256886" cy="3657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582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2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85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80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5525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表达式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值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汇编代码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>
                        <a:alpha val="3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52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int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*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"/>
                          <a:cs typeface="Times"/>
                        </a:rPr>
                        <a:t>X</a:t>
                      </a:r>
                      <a:r>
                        <a:rPr lang="en-US" sz="2400" baseline="-25000" dirty="0" smtClean="0">
                          <a:latin typeface="Times"/>
                          <a:cs typeface="Times"/>
                        </a:rPr>
                        <a:t>E</a:t>
                      </a:r>
                      <a:endParaRPr lang="en-US" sz="2400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movq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rdx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,%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rax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52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"/>
                          <a:cs typeface="Courier"/>
                        </a:rPr>
                        <a:t>E[0]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int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"/>
                          <a:cs typeface="Times"/>
                        </a:rPr>
                        <a:t>M[ X</a:t>
                      </a:r>
                      <a:r>
                        <a:rPr lang="en-US" sz="2400" baseline="-25000" dirty="0" smtClean="0">
                          <a:latin typeface="Times"/>
                          <a:cs typeface="Times"/>
                        </a:rPr>
                        <a:t>E </a:t>
                      </a:r>
                      <a:r>
                        <a:rPr lang="en-US" sz="2400" baseline="0" dirty="0" smtClean="0">
                          <a:latin typeface="Times"/>
                          <a:cs typeface="Times"/>
                        </a:rPr>
                        <a:t>]</a:t>
                      </a:r>
                      <a:endParaRPr lang="en-US" sz="2400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movl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(%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rdx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),%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eax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2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"/>
                          <a:cs typeface="Courier"/>
                        </a:rPr>
                        <a:t>E[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i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]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int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"/>
                          <a:cs typeface="Times"/>
                        </a:rPr>
                        <a:t>M[ X</a:t>
                      </a:r>
                      <a:r>
                        <a:rPr lang="en-US" sz="2400" baseline="-25000" dirty="0" smtClean="0">
                          <a:latin typeface="Times"/>
                          <a:cs typeface="Times"/>
                        </a:rPr>
                        <a:t>E</a:t>
                      </a:r>
                      <a:r>
                        <a:rPr lang="en-US" sz="2400" baseline="0" dirty="0" smtClean="0">
                          <a:latin typeface="Times"/>
                          <a:cs typeface="Times"/>
                        </a:rPr>
                        <a:t>+4 </a:t>
                      </a:r>
                      <a:r>
                        <a:rPr lang="en-US" sz="2400" baseline="0" dirty="0" err="1" smtClean="0">
                          <a:latin typeface="Times"/>
                          <a:cs typeface="Times"/>
                        </a:rPr>
                        <a:t>i</a:t>
                      </a:r>
                      <a:r>
                        <a:rPr lang="en-US" sz="2400" baseline="0" dirty="0" smtClean="0">
                          <a:latin typeface="Times"/>
                          <a:cs typeface="Times"/>
                        </a:rPr>
                        <a:t> ]</a:t>
                      </a:r>
                      <a:endParaRPr lang="en-US" sz="2400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movl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(%rdx,%rcx,4),%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eax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52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"/>
                          <a:cs typeface="Courier"/>
                        </a:rPr>
                        <a:t>&amp;E[2]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int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*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"/>
                          <a:cs typeface="Times"/>
                        </a:rPr>
                        <a:t>X</a:t>
                      </a:r>
                      <a:r>
                        <a:rPr lang="en-US" sz="2400" baseline="-25000" dirty="0" smtClean="0">
                          <a:latin typeface="Times"/>
                          <a:cs typeface="Times"/>
                        </a:rPr>
                        <a:t>E</a:t>
                      </a:r>
                      <a:r>
                        <a:rPr lang="en-US" sz="2400" baseline="0" dirty="0" smtClean="0">
                          <a:latin typeface="Times"/>
                          <a:cs typeface="Times"/>
                        </a:rPr>
                        <a:t> + 8</a:t>
                      </a:r>
                      <a:endParaRPr lang="en-US" sz="2400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leaq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8(%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rdx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),%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rax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52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"/>
                          <a:cs typeface="Courier"/>
                        </a:rPr>
                        <a:t>E+i-1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int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*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"/>
                          <a:cs typeface="Times"/>
                        </a:rPr>
                        <a:t>X</a:t>
                      </a:r>
                      <a:r>
                        <a:rPr lang="en-US" sz="2400" baseline="-25000" dirty="0" smtClean="0">
                          <a:latin typeface="Times"/>
                          <a:cs typeface="Times"/>
                        </a:rPr>
                        <a:t>E</a:t>
                      </a:r>
                      <a:r>
                        <a:rPr lang="en-US" sz="2400" baseline="0" dirty="0" smtClean="0">
                          <a:latin typeface="Times"/>
                          <a:cs typeface="Times"/>
                        </a:rPr>
                        <a:t> + 4 </a:t>
                      </a:r>
                      <a:r>
                        <a:rPr lang="en-US" sz="2400" baseline="0" dirty="0" err="1" smtClean="0">
                          <a:latin typeface="Times"/>
                          <a:cs typeface="Times"/>
                        </a:rPr>
                        <a:t>i</a:t>
                      </a:r>
                      <a:r>
                        <a:rPr lang="en-US" sz="2400" baseline="0" dirty="0" smtClean="0">
                          <a:latin typeface="Times"/>
                          <a:cs typeface="Times"/>
                        </a:rPr>
                        <a:t> – 4</a:t>
                      </a:r>
                      <a:endParaRPr lang="en-US" sz="2400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leaq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-4(%rdx,%rcx,4),%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rax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52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"/>
                          <a:cs typeface="Courier"/>
                        </a:rPr>
                        <a:t>*(E+i-3)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int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"/>
                          <a:cs typeface="Times"/>
                        </a:rPr>
                        <a:t>M[ X</a:t>
                      </a:r>
                      <a:r>
                        <a:rPr lang="en-US" sz="2400" baseline="-25000" dirty="0" smtClean="0">
                          <a:latin typeface="Times"/>
                          <a:cs typeface="Times"/>
                        </a:rPr>
                        <a:t>E</a:t>
                      </a:r>
                      <a:r>
                        <a:rPr lang="en-US" sz="2400" baseline="0" dirty="0" smtClean="0">
                          <a:latin typeface="Times"/>
                          <a:cs typeface="Times"/>
                        </a:rPr>
                        <a:t>+ 4 </a:t>
                      </a:r>
                      <a:r>
                        <a:rPr lang="en-US" sz="2400" baseline="0" dirty="0" err="1" smtClean="0">
                          <a:latin typeface="Times"/>
                          <a:cs typeface="Times"/>
                        </a:rPr>
                        <a:t>i</a:t>
                      </a:r>
                      <a:r>
                        <a:rPr lang="en-US" sz="2400" baseline="0" dirty="0" smtClean="0">
                          <a:latin typeface="Times"/>
                          <a:cs typeface="Times"/>
                        </a:rPr>
                        <a:t> – 12 ]</a:t>
                      </a:r>
                      <a:endParaRPr lang="en-US" sz="2400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"/>
                          <a:cs typeface="Courier"/>
                        </a:rPr>
                        <a:t>movl -12(%rdx,%rcx,4),%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eax</a:t>
                      </a:r>
                      <a:r>
                        <a:rPr lang="en-US" sz="2400" baseline="0" dirty="0" smtClean="0">
                          <a:latin typeface="Courier"/>
                          <a:cs typeface="Courier"/>
                        </a:rPr>
                        <a:t> 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525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"/>
                          <a:cs typeface="Courier"/>
                        </a:rPr>
                        <a:t>&amp;E[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i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]-E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"/>
                          <a:cs typeface="Courier"/>
                        </a:rPr>
                        <a:t>long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"/>
                          <a:cs typeface="Times"/>
                        </a:rPr>
                        <a:t>i</a:t>
                      </a:r>
                      <a:endParaRPr lang="en-US" sz="2400" dirty="0">
                        <a:latin typeface="Times"/>
                        <a:cs typeface="Time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movq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 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rcx</a:t>
                      </a:r>
                      <a:r>
                        <a:rPr lang="en-US" sz="2400" dirty="0" smtClean="0">
                          <a:latin typeface="Courier"/>
                          <a:cs typeface="Courier"/>
                        </a:rPr>
                        <a:t>,%</a:t>
                      </a:r>
                      <a:r>
                        <a:rPr lang="en-US" sz="2400" dirty="0" err="1" smtClean="0">
                          <a:latin typeface="Courier"/>
                          <a:cs typeface="Courier"/>
                        </a:rPr>
                        <a:t>rax</a:t>
                      </a:r>
                      <a:endParaRPr lang="en-US" sz="2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TextBox 2"/>
          <p:cNvSpPr txBox="1"/>
          <p:nvPr/>
        </p:nvSpPr>
        <p:spPr>
          <a:xfrm>
            <a:off x="334280" y="5108749"/>
            <a:ext cx="3658476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"/>
                <a:cs typeface="Times"/>
              </a:rPr>
              <a:t>X</a:t>
            </a:r>
            <a:r>
              <a:rPr lang="en-US" sz="2400" baseline="-25000" dirty="0">
                <a:latin typeface="Times"/>
                <a:cs typeface="Times"/>
              </a:rPr>
              <a:t>E</a:t>
            </a:r>
            <a:r>
              <a:rPr lang="en-US" sz="2400" dirty="0">
                <a:latin typeface="Times"/>
                <a:cs typeface="Times"/>
              </a:rPr>
              <a:t> 	 </a:t>
            </a:r>
            <a:r>
              <a:rPr lang="zh-CN" altLang="en-US" sz="2400" dirty="0">
                <a:latin typeface="Times"/>
                <a:cs typeface="Times"/>
              </a:rPr>
              <a:t>地址</a:t>
            </a:r>
            <a:r>
              <a:rPr lang="en-US" sz="2400" dirty="0">
                <a:latin typeface="Times"/>
                <a:cs typeface="Times"/>
              </a:rPr>
              <a:t> </a:t>
            </a:r>
          </a:p>
          <a:p>
            <a:r>
              <a:rPr lang="en-US" sz="2400" dirty="0">
                <a:latin typeface="Times"/>
                <a:cs typeface="Times"/>
              </a:rPr>
              <a:t>M [ ]	 </a:t>
            </a:r>
            <a:r>
              <a:rPr lang="zh-CN" altLang="en-US" sz="2400" dirty="0">
                <a:latin typeface="Times"/>
                <a:cs typeface="Times"/>
              </a:rPr>
              <a:t>地址中存的值</a:t>
            </a:r>
          </a:p>
          <a:p>
            <a:endParaRPr lang="en-US" sz="2400" dirty="0">
              <a:latin typeface="Times"/>
              <a:cs typeface="Times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"/>
                <a:cs typeface="Times"/>
              </a:rPr>
              <a:t>A[</a:t>
            </a:r>
            <a:r>
              <a:rPr lang="en-US" sz="2400" dirty="0" err="1">
                <a:solidFill>
                  <a:srgbClr val="FF0000"/>
                </a:solidFill>
                <a:latin typeface="Times"/>
                <a:cs typeface="Times"/>
              </a:rPr>
              <a:t>i</a:t>
            </a:r>
            <a:r>
              <a:rPr lang="en-US" sz="2400" dirty="0">
                <a:solidFill>
                  <a:srgbClr val="FF0000"/>
                </a:solidFill>
                <a:latin typeface="Times"/>
                <a:cs typeface="Times"/>
              </a:rPr>
              <a:t>] =&gt; *(</a:t>
            </a:r>
            <a:r>
              <a:rPr lang="en-US" sz="2400" dirty="0" err="1">
                <a:solidFill>
                  <a:srgbClr val="FF0000"/>
                </a:solidFill>
                <a:latin typeface="Times"/>
                <a:cs typeface="Times"/>
              </a:rPr>
              <a:t>A+i</a:t>
            </a:r>
            <a:r>
              <a:rPr lang="en-US" sz="2400" dirty="0">
                <a:solidFill>
                  <a:srgbClr val="FF0000"/>
                </a:solidFill>
                <a:latin typeface="Times"/>
                <a:cs typeface="Times"/>
              </a:rPr>
              <a:t>)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334280" y="588807"/>
            <a:ext cx="11300460" cy="6185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 smtClean="0"/>
              <a:t>3.8.2</a:t>
            </a:r>
            <a:r>
              <a:rPr lang="zh-CN" altLang="en-US" sz="2400" dirty="0" smtClean="0"/>
              <a:t> 指针运算</a:t>
            </a:r>
            <a:endParaRPr lang="en-US" altLang="zh-CN" sz="2400" dirty="0" smtClean="0"/>
          </a:p>
        </p:txBody>
      </p:sp>
      <p:sp>
        <p:nvSpPr>
          <p:cNvPr id="8" name="TextBox 2"/>
          <p:cNvSpPr txBox="1"/>
          <p:nvPr/>
        </p:nvSpPr>
        <p:spPr>
          <a:xfrm>
            <a:off x="5460695" y="5124580"/>
            <a:ext cx="346952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"/>
                <a:cs typeface="Times"/>
              </a:rPr>
              <a:t>X</a:t>
            </a:r>
            <a:r>
              <a:rPr lang="en-US" sz="2400" baseline="-25000" dirty="0">
                <a:latin typeface="Times"/>
                <a:cs typeface="Times"/>
              </a:rPr>
              <a:t>E</a:t>
            </a:r>
            <a:r>
              <a:rPr lang="en-US" sz="2400" dirty="0">
                <a:latin typeface="Times"/>
                <a:cs typeface="Times"/>
              </a:rPr>
              <a:t> 	 </a:t>
            </a:r>
            <a:r>
              <a:rPr lang="en-US" altLang="zh-CN" sz="2400" dirty="0" smtClean="0">
                <a:latin typeface="Times"/>
                <a:cs typeface="Times"/>
              </a:rPr>
              <a:t>%</a:t>
            </a:r>
            <a:r>
              <a:rPr lang="en-US" altLang="zh-CN" sz="2400" dirty="0" err="1" smtClean="0">
                <a:latin typeface="Times"/>
                <a:cs typeface="Times"/>
              </a:rPr>
              <a:t>rdx</a:t>
            </a:r>
            <a:r>
              <a:rPr lang="en-US" sz="2400" dirty="0" smtClean="0">
                <a:latin typeface="Times"/>
                <a:cs typeface="Times"/>
              </a:rPr>
              <a:t> </a:t>
            </a:r>
            <a:endParaRPr lang="en-US" sz="2400" dirty="0">
              <a:latin typeface="Times"/>
              <a:cs typeface="Times"/>
            </a:endParaRPr>
          </a:p>
          <a:p>
            <a:r>
              <a:rPr lang="en-US" sz="2400" dirty="0" err="1" smtClean="0">
                <a:latin typeface="Times"/>
                <a:cs typeface="Times"/>
              </a:rPr>
              <a:t>i</a:t>
            </a:r>
            <a:r>
              <a:rPr lang="en-US" sz="2400" dirty="0">
                <a:latin typeface="Times"/>
                <a:cs typeface="Times"/>
              </a:rPr>
              <a:t>	 </a:t>
            </a:r>
            <a:r>
              <a:rPr lang="en-US" altLang="zh-CN" sz="2400" dirty="0" smtClean="0">
                <a:latin typeface="Times"/>
                <a:cs typeface="Times"/>
              </a:rPr>
              <a:t>%</a:t>
            </a:r>
            <a:r>
              <a:rPr lang="en-US" altLang="zh-CN" sz="2400" dirty="0" err="1" smtClean="0">
                <a:latin typeface="Times"/>
                <a:cs typeface="Times"/>
              </a:rPr>
              <a:t>rcx</a:t>
            </a:r>
            <a:endParaRPr lang="zh-CN" altLang="en-US" sz="2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6646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71" y="1544114"/>
            <a:ext cx="8972646" cy="3986674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565212" y="729752"/>
            <a:ext cx="2468880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填写例子</a:t>
            </a:r>
            <a:endParaRPr lang="en-US" altLang="zh-CN" sz="2800" dirty="0"/>
          </a:p>
        </p:txBody>
      </p:sp>
      <p:sp>
        <p:nvSpPr>
          <p:cNvPr id="6" name="矩形 5"/>
          <p:cNvSpPr/>
          <p:nvPr/>
        </p:nvSpPr>
        <p:spPr>
          <a:xfrm>
            <a:off x="4550938" y="2775971"/>
            <a:ext cx="5101735" cy="2704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6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2703" y="594129"/>
            <a:ext cx="11187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立即数：以</a:t>
            </a:r>
            <a:r>
              <a:rPr lang="en-US" altLang="zh-CN" sz="2400" b="1" dirty="0">
                <a:solidFill>
                  <a:srgbClr val="FF0000"/>
                </a:solidFill>
              </a:rPr>
              <a:t>$</a:t>
            </a:r>
            <a:r>
              <a:rPr lang="zh-CN" altLang="en-US" sz="2400" dirty="0" smtClean="0"/>
              <a:t>开头， 如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$-577, $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0x1F</a:t>
            </a:r>
            <a:r>
              <a:rPr lang="zh-CN" altLang="en-US" sz="2400" dirty="0"/>
              <a:t>；</a:t>
            </a:r>
            <a:r>
              <a:rPr lang="zh-CN" altLang="en-US" sz="2400" dirty="0" smtClean="0"/>
              <a:t>寄存器</a:t>
            </a:r>
            <a:r>
              <a:rPr lang="zh-CN" altLang="en-US" sz="2400" dirty="0"/>
              <a:t>：以</a:t>
            </a:r>
            <a:r>
              <a:rPr lang="en-US" altLang="zh-CN" sz="2400" b="1" dirty="0">
                <a:solidFill>
                  <a:srgbClr val="FF0000"/>
                </a:solidFill>
              </a:rPr>
              <a:t>%</a:t>
            </a:r>
            <a:r>
              <a:rPr lang="zh-CN" altLang="en-US" sz="2400" dirty="0" smtClean="0"/>
              <a:t>开头；内存引用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以</a:t>
            </a:r>
            <a:r>
              <a:rPr lang="en-US" altLang="zh-CN" sz="2400" b="1" dirty="0">
                <a:solidFill>
                  <a:srgbClr val="FF0000"/>
                </a:solidFill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sz="2400" dirty="0"/>
              <a:t>括</a:t>
            </a:r>
            <a:r>
              <a:rPr lang="zh-CN" altLang="en-US" sz="2400" dirty="0" smtClean="0"/>
              <a:t>起来</a:t>
            </a:r>
            <a:endParaRPr lang="en-US" altLang="zh-CN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72533" y="1269999"/>
          <a:ext cx="1155700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16"/>
                <a:gridCol w="2379985"/>
                <a:gridCol w="1727200"/>
                <a:gridCol w="2582333"/>
                <a:gridCol w="4402666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操作数值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立即数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Imm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 smtClean="0"/>
                        <a:t>Imm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指令直接给出操作数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寄存器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a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R[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a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指定寄存器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a</a:t>
                      </a:r>
                      <a:r>
                        <a:rPr lang="zh-CN" altLang="en-US" dirty="0" smtClean="0"/>
                        <a:t>的内容为操作数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 rowSpan="9">
                  <a:txBody>
                    <a:bodyPr/>
                    <a:lstStyle/>
                    <a:p>
                      <a:r>
                        <a:rPr lang="zh-CN" altLang="en-US" dirty="0" smtClean="0"/>
                        <a:t>内存引用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绝对寻址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M[</a:t>
                      </a:r>
                      <a:r>
                        <a:rPr lang="en-US" altLang="zh-CN" dirty="0" err="1" smtClean="0"/>
                        <a:t>Imm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从内存地址</a:t>
                      </a:r>
                      <a:r>
                        <a:rPr lang="en-US" altLang="zh-CN" dirty="0" err="1" smtClean="0"/>
                        <a:t>Imm</a:t>
                      </a:r>
                      <a:r>
                        <a:rPr lang="zh-CN" altLang="en-US" dirty="0" smtClean="0"/>
                        <a:t>开始的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b,w,l,q</a:t>
                      </a:r>
                      <a:r>
                        <a:rPr lang="en-US" altLang="zh-CN" dirty="0" smtClean="0"/>
                        <a:t>)</a:t>
                      </a:r>
                      <a:r>
                        <a:rPr lang="zh-CN" altLang="en-US" dirty="0" smtClean="0"/>
                        <a:t>字节值为操作数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间接寻址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a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M[R[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a</a:t>
                      </a:r>
                      <a:r>
                        <a:rPr lang="en-US" altLang="zh-CN" dirty="0" smtClean="0"/>
                        <a:t>]]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内存地址为寄存器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a</a:t>
                      </a:r>
                      <a:r>
                        <a:rPr lang="zh-CN" altLang="en-US" dirty="0" smtClean="0"/>
                        <a:t>的内容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（基址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偏移量）寻址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 smtClean="0"/>
                        <a:t>Imm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zh-CN" altLang="en-US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M[</a:t>
                      </a:r>
                      <a:r>
                        <a:rPr lang="en-US" altLang="zh-CN" dirty="0" err="1" smtClean="0"/>
                        <a:t>Imm+R</a:t>
                      </a:r>
                      <a:r>
                        <a:rPr lang="en-US" altLang="zh-CN" dirty="0" smtClean="0"/>
                        <a:t>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en-US" altLang="zh-CN" dirty="0" smtClean="0"/>
                        <a:t>]]</a:t>
                      </a:r>
                      <a:endParaRPr lang="zh-CN" altLang="en-US" dirty="0" smtClean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altLang="zh-CN" dirty="0" err="1" smtClean="0"/>
                        <a:t>Imm</a:t>
                      </a:r>
                      <a:r>
                        <a:rPr lang="en-US" altLang="zh-CN" dirty="0" smtClean="0"/>
                        <a:t>:  </a:t>
                      </a:r>
                      <a:r>
                        <a:rPr lang="zh-CN" altLang="en-US" dirty="0" smtClean="0"/>
                        <a:t>指令中给定地址段的位移量</a:t>
                      </a:r>
                      <a:endParaRPr lang="en-US" altLang="zh-CN" dirty="0" smtClean="0"/>
                    </a:p>
                    <a:p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zh-CN" altLang="en-US" dirty="0" smtClean="0"/>
                        <a:t>：    基址寄存器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zh-CN" altLang="en-US" dirty="0" smtClean="0"/>
                        <a:t>：     变址寄存器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S:         </a:t>
                      </a:r>
                      <a:r>
                        <a:rPr lang="zh-CN" altLang="en-US" dirty="0" smtClean="0"/>
                        <a:t>比例因子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比例系数，值可以是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、</a:t>
                      </a:r>
                      <a:endParaRPr lang="en-US" altLang="zh-C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            4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8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变址寻址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zh-CN" altLang="en-US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M[R[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en-US" altLang="zh-CN" dirty="0" smtClean="0"/>
                        <a:t>]+R[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dirty="0" smtClean="0"/>
                        <a:t>]]</a:t>
                      </a:r>
                      <a:endParaRPr lang="zh-CN" altLang="en-US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变址寻址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 smtClean="0"/>
                        <a:t>Imm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zh-CN" altLang="en-US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M[</a:t>
                      </a:r>
                      <a:r>
                        <a:rPr lang="en-US" altLang="zh-CN" dirty="0" err="1" smtClean="0"/>
                        <a:t>Imm+R</a:t>
                      </a:r>
                      <a:r>
                        <a:rPr lang="en-US" altLang="zh-CN" dirty="0" smtClean="0"/>
                        <a:t>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en-US" altLang="zh-CN" dirty="0" smtClean="0"/>
                        <a:t>]+R[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dirty="0" smtClean="0"/>
                        <a:t>]]</a:t>
                      </a:r>
                      <a:endParaRPr lang="zh-CN" altLang="en-US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比例变址寻址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dirty="0" smtClean="0"/>
                        <a:t> s</a:t>
                      </a:r>
                      <a:r>
                        <a:rPr lang="zh-CN" altLang="en-US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M[R[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dirty="0" smtClean="0"/>
                        <a:t>]*s]</a:t>
                      </a:r>
                      <a:endParaRPr lang="zh-CN" altLang="en-US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比例变址寻址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 smtClean="0"/>
                        <a:t>Imm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dirty="0" smtClean="0"/>
                        <a:t> s</a:t>
                      </a:r>
                      <a:r>
                        <a:rPr lang="zh-CN" altLang="en-US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M[</a:t>
                      </a:r>
                      <a:r>
                        <a:rPr lang="en-US" altLang="zh-CN" dirty="0" err="1" smtClean="0"/>
                        <a:t>Imm+R</a:t>
                      </a:r>
                      <a:r>
                        <a:rPr lang="en-US" altLang="zh-CN" dirty="0" smtClean="0"/>
                        <a:t>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dirty="0" smtClean="0"/>
                        <a:t>]*s]</a:t>
                      </a:r>
                      <a:endParaRPr lang="zh-CN" altLang="en-US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比例变址寻址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dirty="0" smtClean="0"/>
                        <a:t> s)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M[R[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en-US" altLang="zh-CN" dirty="0" smtClean="0"/>
                        <a:t>]+R[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dirty="0" smtClean="0"/>
                        <a:t>]*s]</a:t>
                      </a:r>
                      <a:endParaRPr lang="zh-CN" altLang="en-US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比例变址寻址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 smtClean="0"/>
                        <a:t>Imm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dirty="0" smtClean="0"/>
                        <a:t> s)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M[</a:t>
                      </a:r>
                      <a:r>
                        <a:rPr lang="en-US" altLang="zh-CN" dirty="0" err="1" smtClean="0"/>
                        <a:t>Imm+R</a:t>
                      </a:r>
                      <a:r>
                        <a:rPr lang="en-US" altLang="zh-CN" dirty="0" smtClean="0"/>
                        <a:t>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b</a:t>
                      </a:r>
                      <a:r>
                        <a:rPr lang="en-US" altLang="zh-CN" dirty="0" smtClean="0"/>
                        <a:t>]+R[</a:t>
                      </a:r>
                      <a:r>
                        <a:rPr lang="en-US" altLang="zh-CN" dirty="0" err="1" smtClean="0"/>
                        <a:t>r</a:t>
                      </a:r>
                      <a:r>
                        <a:rPr lang="en-US" altLang="zh-CN" baseline="-25000" dirty="0" err="1" smtClean="0"/>
                        <a:t>i</a:t>
                      </a:r>
                      <a:r>
                        <a:rPr lang="en-US" altLang="zh-CN" dirty="0" smtClean="0"/>
                        <a:t>]*s]</a:t>
                      </a:r>
                      <a:endParaRPr lang="zh-CN" altLang="en-US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662866" y="693063"/>
            <a:ext cx="2468880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填写例子</a:t>
            </a:r>
            <a:endParaRPr lang="en-US" altLang="zh-CN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71" y="1544114"/>
            <a:ext cx="8972646" cy="39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609600" y="577295"/>
            <a:ext cx="2827020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数组例子</a:t>
            </a:r>
            <a:endParaRPr lang="en-US" altLang="zh-CN" sz="2800" dirty="0"/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3835400" y="600647"/>
            <a:ext cx="7685086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#define ZLEN 5</a:t>
            </a: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typedef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[ZLEN];</a:t>
            </a:r>
          </a:p>
          <a:p>
            <a:pPr eaLnBrk="0" hangingPunct="0"/>
            <a:endParaRPr lang="en-US" sz="2400" dirty="0">
              <a:latin typeface="Courier New" panose="02070309020205020404" charset="0"/>
            </a:endParaRP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cmu</a:t>
            </a:r>
            <a:r>
              <a:rPr lang="en-US" sz="2400" dirty="0">
                <a:latin typeface="Courier New" panose="02070309020205020404" charset="0"/>
              </a:rPr>
              <a:t> = { 1, 5, 2, 1, 3 };</a:t>
            </a: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mit</a:t>
            </a:r>
            <a:r>
              <a:rPr lang="en-US" sz="2400" dirty="0">
                <a:latin typeface="Courier New" panose="02070309020205020404" charset="0"/>
              </a:rPr>
              <a:t> = { 0, 2, 1, 3, 9 };</a:t>
            </a: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ucb</a:t>
            </a:r>
            <a:r>
              <a:rPr lang="en-US" sz="2400" dirty="0">
                <a:latin typeface="Courier New" panose="02070309020205020404" charset="0"/>
              </a:rPr>
              <a:t> = { 9, 4, 7, 2, 0 };</a:t>
            </a: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1038687" y="3097213"/>
            <a:ext cx="2796713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cmu</a:t>
            </a:r>
            <a:r>
              <a:rPr lang="en-US" sz="2400" dirty="0">
                <a:latin typeface="Courier New" panose="02070309020205020404" charset="0"/>
              </a:rPr>
              <a:t>;</a:t>
            </a:r>
          </a:p>
        </p:txBody>
      </p:sp>
      <p:grpSp>
        <p:nvGrpSpPr>
          <p:cNvPr id="70" name="Group 24"/>
          <p:cNvGrpSpPr/>
          <p:nvPr/>
        </p:nvGrpSpPr>
        <p:grpSpPr bwMode="auto">
          <a:xfrm>
            <a:off x="3783013" y="3144839"/>
            <a:ext cx="5435600" cy="750887"/>
            <a:chOff x="2412765" y="3429000"/>
            <a:chExt cx="5435835" cy="771209"/>
          </a:xfrm>
        </p:grpSpPr>
        <p:grpSp>
          <p:nvGrpSpPr>
            <p:cNvPr id="62510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8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5</a:t>
                </a:r>
              </a:p>
            </p:txBody>
          </p:sp>
          <p:sp>
            <p:nvSpPr>
              <p:cNvPr id="8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2</a:t>
                </a:r>
              </a:p>
            </p:txBody>
          </p:sp>
          <p:sp>
            <p:nvSpPr>
              <p:cNvPr id="8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8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3</a:t>
                </a:r>
              </a:p>
            </p:txBody>
          </p:sp>
        </p:grpSp>
        <p:sp>
          <p:nvSpPr>
            <p:cNvPr id="6251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16</a:t>
              </a:r>
            </a:p>
          </p:txBody>
        </p:sp>
        <p:sp>
          <p:nvSpPr>
            <p:cNvPr id="6251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20</a:t>
              </a:r>
            </a:p>
          </p:txBody>
        </p:sp>
        <p:sp>
          <p:nvSpPr>
            <p:cNvPr id="6251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1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1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24</a:t>
              </a:r>
            </a:p>
          </p:txBody>
        </p:sp>
        <p:sp>
          <p:nvSpPr>
            <p:cNvPr id="6251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1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28</a:t>
              </a:r>
            </a:p>
          </p:txBody>
        </p:sp>
        <p:sp>
          <p:nvSpPr>
            <p:cNvPr id="6251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1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32</a:t>
              </a:r>
            </a:p>
          </p:txBody>
        </p:sp>
        <p:sp>
          <p:nvSpPr>
            <p:cNvPr id="6252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2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6252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" name="Text Box 31"/>
          <p:cNvSpPr txBox="1">
            <a:spLocks noChangeArrowheads="1"/>
          </p:cNvSpPr>
          <p:nvPr/>
        </p:nvSpPr>
        <p:spPr bwMode="auto">
          <a:xfrm>
            <a:off x="1040674" y="3898901"/>
            <a:ext cx="2794726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en-US" sz="2400">
                <a:latin typeface="Courier New" panose="02070309020205020404" charset="0"/>
              </a:rPr>
              <a:t>zip_dig mit;</a:t>
            </a:r>
          </a:p>
        </p:txBody>
      </p:sp>
      <p:grpSp>
        <p:nvGrpSpPr>
          <p:cNvPr id="90" name="Group 24"/>
          <p:cNvGrpSpPr/>
          <p:nvPr/>
        </p:nvGrpSpPr>
        <p:grpSpPr bwMode="auto">
          <a:xfrm>
            <a:off x="3784600" y="3946525"/>
            <a:ext cx="5435600" cy="750888"/>
            <a:chOff x="2412765" y="3429000"/>
            <a:chExt cx="5435835" cy="771209"/>
          </a:xfrm>
        </p:grpSpPr>
        <p:grpSp>
          <p:nvGrpSpPr>
            <p:cNvPr id="62492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0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0</a:t>
                </a:r>
              </a:p>
            </p:txBody>
          </p:sp>
          <p:sp>
            <p:nvSpPr>
              <p:cNvPr id="10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2</a:t>
                </a:r>
              </a:p>
            </p:txBody>
          </p:sp>
          <p:sp>
            <p:nvSpPr>
              <p:cNvPr id="10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10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3</a:t>
                </a:r>
              </a:p>
            </p:txBody>
          </p:sp>
          <p:sp>
            <p:nvSpPr>
              <p:cNvPr id="10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9</a:t>
                </a:r>
              </a:p>
            </p:txBody>
          </p:sp>
        </p:grpSp>
        <p:sp>
          <p:nvSpPr>
            <p:cNvPr id="62493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62494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40</a:t>
              </a:r>
            </a:p>
          </p:txBody>
        </p:sp>
        <p:sp>
          <p:nvSpPr>
            <p:cNvPr id="62495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6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7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44</a:t>
              </a:r>
            </a:p>
          </p:txBody>
        </p:sp>
        <p:sp>
          <p:nvSpPr>
            <p:cNvPr id="62498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9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48</a:t>
              </a:r>
            </a:p>
          </p:txBody>
        </p:sp>
        <p:sp>
          <p:nvSpPr>
            <p:cNvPr id="62500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01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52</a:t>
              </a:r>
            </a:p>
          </p:txBody>
        </p:sp>
        <p:sp>
          <p:nvSpPr>
            <p:cNvPr id="62502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03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56</a:t>
              </a:r>
            </a:p>
          </p:txBody>
        </p:sp>
        <p:sp>
          <p:nvSpPr>
            <p:cNvPr id="62504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Text Box 31"/>
          <p:cNvSpPr txBox="1">
            <a:spLocks noChangeArrowheads="1"/>
          </p:cNvSpPr>
          <p:nvPr/>
        </p:nvSpPr>
        <p:spPr bwMode="auto">
          <a:xfrm>
            <a:off x="1038687" y="4737101"/>
            <a:ext cx="2796713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ucb</a:t>
            </a:r>
            <a:r>
              <a:rPr lang="en-US" sz="2400" dirty="0">
                <a:latin typeface="Courier New" panose="02070309020205020404" charset="0"/>
              </a:rPr>
              <a:t>;</a:t>
            </a:r>
          </a:p>
        </p:txBody>
      </p:sp>
      <p:grpSp>
        <p:nvGrpSpPr>
          <p:cNvPr id="110" name="Group 24"/>
          <p:cNvGrpSpPr/>
          <p:nvPr/>
        </p:nvGrpSpPr>
        <p:grpSpPr bwMode="auto">
          <a:xfrm>
            <a:off x="3783013" y="4848225"/>
            <a:ext cx="5435600" cy="750888"/>
            <a:chOff x="2412765" y="3429000"/>
            <a:chExt cx="5435835" cy="771209"/>
          </a:xfrm>
        </p:grpSpPr>
        <p:grpSp>
          <p:nvGrpSpPr>
            <p:cNvPr id="62474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2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9</a:t>
                </a:r>
              </a:p>
            </p:txBody>
          </p:sp>
          <p:sp>
            <p:nvSpPr>
              <p:cNvPr id="12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4</a:t>
                </a:r>
              </a:p>
            </p:txBody>
          </p:sp>
          <p:sp>
            <p:nvSpPr>
              <p:cNvPr id="12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7</a:t>
                </a:r>
              </a:p>
            </p:txBody>
          </p:sp>
          <p:sp>
            <p:nvSpPr>
              <p:cNvPr id="12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2</a:t>
                </a:r>
              </a:p>
            </p:txBody>
          </p:sp>
          <p:sp>
            <p:nvSpPr>
              <p:cNvPr id="12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0</a:t>
                </a:r>
              </a:p>
            </p:txBody>
          </p:sp>
        </p:grpSp>
        <p:sp>
          <p:nvSpPr>
            <p:cNvPr id="62475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56</a:t>
              </a:r>
            </a:p>
          </p:txBody>
        </p:sp>
        <p:sp>
          <p:nvSpPr>
            <p:cNvPr id="62476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60</a:t>
              </a:r>
            </a:p>
          </p:txBody>
        </p:sp>
        <p:sp>
          <p:nvSpPr>
            <p:cNvPr id="62477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8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9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64</a:t>
              </a:r>
            </a:p>
          </p:txBody>
        </p:sp>
        <p:sp>
          <p:nvSpPr>
            <p:cNvPr id="62480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68</a:t>
              </a:r>
            </a:p>
          </p:txBody>
        </p:sp>
        <p:sp>
          <p:nvSpPr>
            <p:cNvPr id="62482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3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72</a:t>
              </a:r>
            </a:p>
          </p:txBody>
        </p:sp>
        <p:sp>
          <p:nvSpPr>
            <p:cNvPr id="62484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5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76</a:t>
              </a:r>
            </a:p>
          </p:txBody>
        </p:sp>
        <p:sp>
          <p:nvSpPr>
            <p:cNvPr id="62486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3107" name="Rectangle 3"/>
          <p:cNvSpPr>
            <a:spLocks noGrp="1" noChangeArrowheads="1"/>
          </p:cNvSpPr>
          <p:nvPr/>
        </p:nvSpPr>
        <p:spPr>
          <a:xfrm>
            <a:off x="1883410" y="5675631"/>
            <a:ext cx="8382000" cy="9696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表述</a:t>
            </a:r>
            <a:r>
              <a:rPr lang="en-US" dirty="0"/>
              <a:t> “</a:t>
            </a:r>
            <a:r>
              <a:rPr lang="en-US" dirty="0" err="1">
                <a:latin typeface="Courier New" panose="02070309020205020404" charset="0"/>
              </a:rPr>
              <a:t>zip_dig</a:t>
            </a:r>
            <a:r>
              <a:rPr lang="en-US" dirty="0">
                <a:latin typeface="Courier New" panose="02070309020205020404" charset="0"/>
              </a:rPr>
              <a:t> </a:t>
            </a:r>
            <a:r>
              <a:rPr lang="en-US" dirty="0" err="1">
                <a:latin typeface="Courier New" panose="02070309020205020404" charset="0"/>
              </a:rPr>
              <a:t>cmu</a:t>
            </a:r>
            <a:r>
              <a:rPr lang="en-US" dirty="0"/>
              <a:t>” </a:t>
            </a:r>
            <a:r>
              <a:rPr lang="en-US" dirty="0" err="1"/>
              <a:t>等同于</a:t>
            </a:r>
            <a:r>
              <a:rPr lang="en-US" dirty="0"/>
              <a:t> “</a:t>
            </a:r>
            <a:r>
              <a:rPr lang="en-US" dirty="0" err="1">
                <a:latin typeface="Courier New" panose="02070309020205020404" charset="0"/>
              </a:rPr>
              <a:t>int</a:t>
            </a:r>
            <a:r>
              <a:rPr lang="en-US" dirty="0">
                <a:latin typeface="Courier New" panose="02070309020205020404" charset="0"/>
              </a:rPr>
              <a:t> </a:t>
            </a:r>
            <a:r>
              <a:rPr lang="en-US" dirty="0" err="1">
                <a:latin typeface="Courier New" panose="02070309020205020404" charset="0"/>
              </a:rPr>
              <a:t>cmu</a:t>
            </a:r>
            <a:r>
              <a:rPr lang="en-US" dirty="0">
                <a:latin typeface="Courier New" panose="02070309020205020404" charset="0"/>
              </a:rPr>
              <a:t>[5]</a:t>
            </a:r>
            <a:r>
              <a:rPr lang="en-US" dirty="0"/>
              <a:t>”</a:t>
            </a:r>
          </a:p>
          <a:p>
            <a:pPr>
              <a:buClr>
                <a:srgbClr val="0D0D0D"/>
              </a:buClr>
            </a:pPr>
            <a:r>
              <a:rPr lang="en-US" dirty="0"/>
              <a:t>示例数组在连续的20字节块中分配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19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787082" y="587375"/>
            <a:ext cx="3589655" cy="605155"/>
          </a:xfrm>
          <a:prstGeom prst="chevron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数组访问的例子</a:t>
            </a:r>
          </a:p>
        </p:txBody>
      </p:sp>
      <p:sp>
        <p:nvSpPr>
          <p:cNvPr id="64518" name="Text Box 31"/>
          <p:cNvSpPr txBox="1">
            <a:spLocks noChangeArrowheads="1"/>
          </p:cNvSpPr>
          <p:nvPr/>
        </p:nvSpPr>
        <p:spPr bwMode="auto">
          <a:xfrm>
            <a:off x="787082" y="1408113"/>
            <a:ext cx="2972118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cmu</a:t>
            </a:r>
            <a:r>
              <a:rPr lang="en-US" sz="2400" dirty="0">
                <a:latin typeface="Courier New" panose="02070309020205020404" charset="0"/>
              </a:rPr>
              <a:t>;</a:t>
            </a:r>
          </a:p>
        </p:txBody>
      </p:sp>
      <p:grpSp>
        <p:nvGrpSpPr>
          <p:cNvPr id="64519" name="Group 24"/>
          <p:cNvGrpSpPr/>
          <p:nvPr/>
        </p:nvGrpSpPr>
        <p:grpSpPr bwMode="auto">
          <a:xfrm>
            <a:off x="3708400" y="1455739"/>
            <a:ext cx="5435600" cy="750887"/>
            <a:chOff x="2412765" y="3429000"/>
            <a:chExt cx="5435835" cy="771209"/>
          </a:xfrm>
        </p:grpSpPr>
        <p:grpSp>
          <p:nvGrpSpPr>
            <p:cNvPr id="64520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23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24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5</a:t>
                </a:r>
              </a:p>
            </p:txBody>
          </p:sp>
          <p:sp>
            <p:nvSpPr>
              <p:cNvPr id="25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2</a:t>
                </a:r>
              </a:p>
            </p:txBody>
          </p:sp>
          <p:sp>
            <p:nvSpPr>
              <p:cNvPr id="26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3</a:t>
                </a:r>
              </a:p>
            </p:txBody>
          </p:sp>
        </p:grpSp>
        <p:sp>
          <p:nvSpPr>
            <p:cNvPr id="6452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16</a:t>
              </a:r>
            </a:p>
          </p:txBody>
        </p:sp>
        <p:sp>
          <p:nvSpPr>
            <p:cNvPr id="6452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20</a:t>
              </a:r>
            </a:p>
          </p:txBody>
        </p:sp>
        <p:sp>
          <p:nvSpPr>
            <p:cNvPr id="6452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24</a:t>
              </a:r>
            </a:p>
          </p:txBody>
        </p:sp>
        <p:sp>
          <p:nvSpPr>
            <p:cNvPr id="6452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28</a:t>
              </a:r>
            </a:p>
          </p:txBody>
        </p:sp>
        <p:sp>
          <p:nvSpPr>
            <p:cNvPr id="6452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32</a:t>
              </a:r>
            </a:p>
          </p:txBody>
        </p:sp>
        <p:sp>
          <p:nvSpPr>
            <p:cNvPr id="6453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6453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1083075" y="2643844"/>
            <a:ext cx="5095783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get_digit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(</a:t>
            </a:r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z,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dig)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return z[dig];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1847318" y="5010041"/>
            <a:ext cx="7243239" cy="11977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sz="2400" dirty="0">
                <a:latin typeface="Courier New" panose="02070309020205020404" charset="0"/>
              </a:rPr>
              <a:t>  # %</a:t>
            </a:r>
            <a:r>
              <a:rPr lang="en-US" sz="2400" dirty="0" err="1">
                <a:latin typeface="Courier New" panose="02070309020205020404" charset="0"/>
              </a:rPr>
              <a:t>rdi</a:t>
            </a:r>
            <a:r>
              <a:rPr lang="en-US" sz="2400" dirty="0">
                <a:latin typeface="Courier New" panose="02070309020205020404" charset="0"/>
              </a:rPr>
              <a:t> = z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sz="2400" dirty="0">
                <a:latin typeface="Courier New" panose="02070309020205020404" charset="0"/>
              </a:rPr>
              <a:t>  # %</a:t>
            </a:r>
            <a:r>
              <a:rPr lang="en-US" sz="2400" dirty="0" err="1">
                <a:latin typeface="Courier New" panose="02070309020205020404" charset="0"/>
              </a:rPr>
              <a:t>esi</a:t>
            </a:r>
            <a:r>
              <a:rPr lang="en-US" sz="2400" dirty="0">
                <a:latin typeface="Courier New" panose="02070309020205020404" charset="0"/>
              </a:rPr>
              <a:t> = dig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latin typeface="Courier New" panose="02070309020205020404" charset="0"/>
              </a:rPr>
              <a:t>movl</a:t>
            </a:r>
            <a:r>
              <a:rPr lang="en-US" sz="2400" dirty="0">
                <a:latin typeface="Courier New" panose="02070309020205020404" charset="0"/>
              </a:rPr>
              <a:t> (%rdi,%esi,4),%</a:t>
            </a:r>
            <a:r>
              <a:rPr lang="en-US" sz="2400" dirty="0" err="1">
                <a:latin typeface="Courier New" panose="02070309020205020404" charset="0"/>
              </a:rPr>
              <a:t>eax</a:t>
            </a:r>
            <a:r>
              <a:rPr lang="en-US" sz="2400" dirty="0">
                <a:latin typeface="Courier New" panose="02070309020205020404" charset="0"/>
              </a:rPr>
              <a:t>  # z[dig]</a:t>
            </a:r>
          </a:p>
        </p:txBody>
      </p:sp>
      <p:sp>
        <p:nvSpPr>
          <p:cNvPr id="4" name="Content Placeholder 3"/>
          <p:cNvSpPr>
            <a:spLocks noGrp="1"/>
          </p:cNvSpPr>
          <p:nvPr/>
        </p:nvSpPr>
        <p:spPr>
          <a:xfrm>
            <a:off x="6298529" y="2454054"/>
            <a:ext cx="5286830" cy="2268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8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01955" indent="-246380">
              <a:spcBef>
                <a:spcPct val="25000"/>
              </a:spcBef>
              <a:buClr>
                <a:srgbClr val="FF99CC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寄存器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rdi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包含数组的起始地址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01955" indent="-246380">
              <a:spcBef>
                <a:spcPct val="25000"/>
              </a:spcBef>
              <a:buClr>
                <a:srgbClr val="FF99CC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寄存器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dirty="0" smtClean="0"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en-US" sz="2400" dirty="0" err="1" smtClean="0">
                <a:latin typeface="微软雅黑" panose="020B0503020204020204" charset="-122"/>
                <a:ea typeface="微软雅黑" panose="020B0503020204020204" charset="-122"/>
              </a:rPr>
              <a:t>esi</a:t>
            </a:r>
            <a:r>
              <a:rPr lang="en-US" sz="24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包含数组索引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01955" indent="-246380">
              <a:spcBef>
                <a:spcPct val="25000"/>
              </a:spcBef>
              <a:buClr>
                <a:srgbClr val="FF99CC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所需的数字在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b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sz="2400" dirty="0" smtClean="0">
                <a:latin typeface="微软雅黑" panose="020B0503020204020204" charset="-122"/>
                <a:ea typeface="微软雅黑" panose="020B0503020204020204" charset="-122"/>
              </a:rPr>
              <a:t>*%</a:t>
            </a:r>
            <a:r>
              <a:rPr lang="en-US" sz="2400" dirty="0" err="1" smtClean="0">
                <a:latin typeface="微软雅黑" panose="020B0503020204020204" charset="-122"/>
                <a:ea typeface="微软雅黑" panose="020B0503020204020204" charset="-122"/>
              </a:rPr>
              <a:t>esi</a:t>
            </a:r>
            <a:r>
              <a:rPr lang="en-US" sz="24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+ %</a:t>
            </a: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rdi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01955" indent="-246380">
              <a:spcBef>
                <a:spcPct val="25000"/>
              </a:spcBef>
              <a:buClr>
                <a:srgbClr val="FF99CC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使用内存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(%rdi</a:t>
            </a:r>
            <a:r>
              <a:rPr lang="en-US" sz="2400" dirty="0" smtClean="0">
                <a:latin typeface="微软雅黑" panose="020B0503020204020204" charset="-122"/>
                <a:ea typeface="微软雅黑" panose="020B0503020204020204" charset="-122"/>
              </a:rPr>
              <a:t>,%esi,4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44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76803" name="Rectangle 4"/>
          <p:cNvSpPr>
            <a:spLocks noChangeArrowheads="1"/>
          </p:cNvSpPr>
          <p:nvPr/>
        </p:nvSpPr>
        <p:spPr bwMode="auto">
          <a:xfrm>
            <a:off x="4776787" y="665333"/>
            <a:ext cx="4924425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#define PCOUNT 4</a:t>
            </a: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pgh</a:t>
            </a:r>
            <a:r>
              <a:rPr lang="en-US" sz="2400" dirty="0">
                <a:latin typeface="Courier New" panose="02070309020205020404" charset="0"/>
              </a:rPr>
              <a:t>[PCOUNT] = 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{{1, 5, 2, 0, 6},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 {1, 5, 2, 1, 3 },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 {1, 5, 2, 1, 7 },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 {1, 5, 2, 2, 1 }};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5926" y="1055689"/>
            <a:ext cx="411006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400" dirty="0">
                <a:sym typeface="+mn-ea"/>
              </a:rPr>
              <a:t>以数组为元素再构成数组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/>
        </p:nvSpPr>
        <p:spPr>
          <a:xfrm>
            <a:off x="2019300" y="4814186"/>
            <a:ext cx="8001000" cy="1905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zip_dig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pgh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[4]”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等同于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“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pgh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[4][5]”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变量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b="1" dirty="0" err="1">
                <a:latin typeface="微软雅黑" panose="020B0503020204020204" charset="-122"/>
                <a:ea typeface="微软雅黑" panose="020B0503020204020204" charset="-122"/>
              </a:rPr>
              <a:t>pgh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: 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个元素的数组，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连续分配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每个元素是5个int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型数据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一维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数组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连续分配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行优先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” 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保证所有元素的排序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804" name="Text Box 6"/>
          <p:cNvSpPr txBox="1">
            <a:spLocks noChangeArrowheads="1"/>
          </p:cNvSpPr>
          <p:nvPr/>
        </p:nvSpPr>
        <p:spPr bwMode="auto">
          <a:xfrm>
            <a:off x="168676" y="3400303"/>
            <a:ext cx="2964401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err="1" smtClean="0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 smtClean="0">
                <a:latin typeface="Courier New" panose="02070309020205020404" charset="0"/>
              </a:rPr>
              <a:t>pgh</a:t>
            </a:r>
            <a:r>
              <a:rPr lang="en-US" sz="2400" dirty="0" smtClean="0">
                <a:latin typeface="Courier New" panose="02070309020205020404" charset="0"/>
              </a:rPr>
              <a:t>[4</a:t>
            </a:r>
            <a:r>
              <a:rPr lang="en-US" sz="2400" dirty="0">
                <a:latin typeface="Courier New" panose="02070309020205020404" charset="0"/>
              </a:rPr>
              <a:t>];</a:t>
            </a:r>
          </a:p>
        </p:txBody>
      </p:sp>
      <p:sp>
        <p:nvSpPr>
          <p:cNvPr id="308232" name="Line 8"/>
          <p:cNvSpPr>
            <a:spLocks noChangeShapeType="1"/>
          </p:cNvSpPr>
          <p:nvPr/>
        </p:nvSpPr>
        <p:spPr bwMode="auto">
          <a:xfrm flipV="1">
            <a:off x="3429000" y="40281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08233" name="Text Box 9"/>
          <p:cNvSpPr txBox="1">
            <a:spLocks noChangeArrowheads="1"/>
          </p:cNvSpPr>
          <p:nvPr/>
        </p:nvSpPr>
        <p:spPr bwMode="auto">
          <a:xfrm>
            <a:off x="3200400" y="4231300"/>
            <a:ext cx="553357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76</a:t>
            </a:r>
          </a:p>
        </p:txBody>
      </p:sp>
      <p:sp>
        <p:nvSpPr>
          <p:cNvPr id="308234" name="Line 10"/>
          <p:cNvSpPr>
            <a:spLocks noChangeShapeType="1"/>
          </p:cNvSpPr>
          <p:nvPr/>
        </p:nvSpPr>
        <p:spPr bwMode="auto">
          <a:xfrm flipV="1">
            <a:off x="4953000" y="40281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4724400" y="4231300"/>
            <a:ext cx="553357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96</a:t>
            </a:r>
          </a:p>
        </p:txBody>
      </p:sp>
      <p:sp>
        <p:nvSpPr>
          <p:cNvPr id="308236" name="Line 12"/>
          <p:cNvSpPr>
            <a:spLocks noChangeShapeType="1"/>
          </p:cNvSpPr>
          <p:nvPr/>
        </p:nvSpPr>
        <p:spPr bwMode="auto">
          <a:xfrm flipV="1">
            <a:off x="6477000" y="40281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6180138" y="4231300"/>
            <a:ext cx="737702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116</a:t>
            </a:r>
          </a:p>
        </p:txBody>
      </p:sp>
      <p:sp>
        <p:nvSpPr>
          <p:cNvPr id="308238" name="Line 14"/>
          <p:cNvSpPr>
            <a:spLocks noChangeShapeType="1"/>
          </p:cNvSpPr>
          <p:nvPr/>
        </p:nvSpPr>
        <p:spPr bwMode="auto">
          <a:xfrm flipV="1">
            <a:off x="8001000" y="40281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7704138" y="4231300"/>
            <a:ext cx="737702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136</a:t>
            </a:r>
          </a:p>
        </p:txBody>
      </p:sp>
      <p:sp>
        <p:nvSpPr>
          <p:cNvPr id="308240" name="Line 16"/>
          <p:cNvSpPr>
            <a:spLocks noChangeShapeType="1"/>
          </p:cNvSpPr>
          <p:nvPr/>
        </p:nvSpPr>
        <p:spPr bwMode="auto">
          <a:xfrm flipV="1">
            <a:off x="9525000" y="40281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08241" name="Text Box 17"/>
          <p:cNvSpPr txBox="1">
            <a:spLocks noChangeArrowheads="1"/>
          </p:cNvSpPr>
          <p:nvPr/>
        </p:nvSpPr>
        <p:spPr bwMode="auto">
          <a:xfrm>
            <a:off x="9228138" y="4231300"/>
            <a:ext cx="737702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156</a:t>
            </a:r>
          </a:p>
        </p:txBody>
      </p:sp>
      <p:grpSp>
        <p:nvGrpSpPr>
          <p:cNvPr id="6" name="Group 19"/>
          <p:cNvGrpSpPr/>
          <p:nvPr/>
        </p:nvGrpSpPr>
        <p:grpSpPr bwMode="auto">
          <a:xfrm>
            <a:off x="3429000" y="3266100"/>
            <a:ext cx="1524000" cy="762000"/>
            <a:chOff x="816" y="2640"/>
            <a:chExt cx="960" cy="480"/>
          </a:xfrm>
        </p:grpSpPr>
        <p:sp>
          <p:nvSpPr>
            <p:cNvPr id="76838" name="Rectangle 20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76839" name="Rectangle 21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5</a:t>
              </a:r>
            </a:p>
          </p:txBody>
        </p:sp>
        <p:sp>
          <p:nvSpPr>
            <p:cNvPr id="76840" name="Rectangle 22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2</a:t>
              </a:r>
            </a:p>
          </p:txBody>
        </p:sp>
        <p:sp>
          <p:nvSpPr>
            <p:cNvPr id="76841" name="Rectangle 23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0</a:t>
              </a:r>
            </a:p>
          </p:txBody>
        </p:sp>
        <p:sp>
          <p:nvSpPr>
            <p:cNvPr id="76842" name="Rectangle 24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6</a:t>
              </a:r>
            </a:p>
          </p:txBody>
        </p:sp>
      </p:grpSp>
      <p:grpSp>
        <p:nvGrpSpPr>
          <p:cNvPr id="7" name="Group 25"/>
          <p:cNvGrpSpPr/>
          <p:nvPr/>
        </p:nvGrpSpPr>
        <p:grpSpPr bwMode="auto">
          <a:xfrm>
            <a:off x="4953000" y="3266100"/>
            <a:ext cx="1524000" cy="762000"/>
            <a:chOff x="816" y="2640"/>
            <a:chExt cx="960" cy="480"/>
          </a:xfrm>
        </p:grpSpPr>
        <p:sp>
          <p:nvSpPr>
            <p:cNvPr id="76833" name="Rectangle 26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76834" name="Rectangle 27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5</a:t>
              </a:r>
            </a:p>
          </p:txBody>
        </p:sp>
        <p:sp>
          <p:nvSpPr>
            <p:cNvPr id="76835" name="Rectangle 28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2</a:t>
              </a:r>
            </a:p>
          </p:txBody>
        </p:sp>
        <p:sp>
          <p:nvSpPr>
            <p:cNvPr id="76836" name="Rectangle 29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76837" name="Rectangle 30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3</a:t>
              </a:r>
            </a:p>
          </p:txBody>
        </p:sp>
      </p:grpSp>
      <p:grpSp>
        <p:nvGrpSpPr>
          <p:cNvPr id="8" name="Group 31"/>
          <p:cNvGrpSpPr/>
          <p:nvPr/>
        </p:nvGrpSpPr>
        <p:grpSpPr bwMode="auto">
          <a:xfrm>
            <a:off x="6477000" y="3266100"/>
            <a:ext cx="1524000" cy="762000"/>
            <a:chOff x="816" y="2640"/>
            <a:chExt cx="960" cy="480"/>
          </a:xfrm>
        </p:grpSpPr>
        <p:sp>
          <p:nvSpPr>
            <p:cNvPr id="308256" name="Rectangle 32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4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308257" name="Rectangle 33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400">
                  <a:latin typeface="Courier New" panose="02070309020205020404" charset="0"/>
                </a:rPr>
                <a:t>5</a:t>
              </a:r>
            </a:p>
          </p:txBody>
        </p:sp>
        <p:sp>
          <p:nvSpPr>
            <p:cNvPr id="308258" name="Rectangle 34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400">
                  <a:latin typeface="Courier New" panose="02070309020205020404" charset="0"/>
                </a:rPr>
                <a:t>2</a:t>
              </a:r>
            </a:p>
          </p:txBody>
        </p:sp>
        <p:sp>
          <p:nvSpPr>
            <p:cNvPr id="308259" name="Rectangle 35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4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308260" name="Rectangle 36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400">
                  <a:latin typeface="Courier New" panose="02070309020205020404" charset="0"/>
                </a:rPr>
                <a:t>7</a:t>
              </a:r>
            </a:p>
          </p:txBody>
        </p:sp>
      </p:grpSp>
      <p:grpSp>
        <p:nvGrpSpPr>
          <p:cNvPr id="9" name="Group 37"/>
          <p:cNvGrpSpPr/>
          <p:nvPr/>
        </p:nvGrpSpPr>
        <p:grpSpPr bwMode="auto">
          <a:xfrm>
            <a:off x="8001000" y="3261338"/>
            <a:ext cx="1524000" cy="766763"/>
            <a:chOff x="816" y="2637"/>
            <a:chExt cx="960" cy="483"/>
          </a:xfrm>
        </p:grpSpPr>
        <p:sp>
          <p:nvSpPr>
            <p:cNvPr id="76823" name="Rectangle 38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1</a:t>
              </a:r>
            </a:p>
          </p:txBody>
        </p:sp>
        <p:sp>
          <p:nvSpPr>
            <p:cNvPr id="76824" name="Rectangle 39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5</a:t>
              </a:r>
            </a:p>
          </p:txBody>
        </p:sp>
        <p:sp>
          <p:nvSpPr>
            <p:cNvPr id="76825" name="Rectangle 40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2</a:t>
              </a:r>
            </a:p>
          </p:txBody>
        </p:sp>
        <p:sp>
          <p:nvSpPr>
            <p:cNvPr id="76826" name="Rectangle 41"/>
            <p:cNvSpPr>
              <a:spLocks noChangeArrowheads="1"/>
            </p:cNvSpPr>
            <p:nvPr/>
          </p:nvSpPr>
          <p:spPr bwMode="auto">
            <a:xfrm>
              <a:off x="1392" y="2637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2</a:t>
              </a:r>
            </a:p>
          </p:txBody>
        </p:sp>
        <p:sp>
          <p:nvSpPr>
            <p:cNvPr id="76827" name="Rectangle 42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1</a:t>
              </a:r>
            </a:p>
          </p:txBody>
        </p:sp>
      </p:grpSp>
      <p:sp>
        <p:nvSpPr>
          <p:cNvPr id="308267" name="Rectangle 43"/>
          <p:cNvSpPr>
            <a:spLocks noChangeArrowheads="1"/>
          </p:cNvSpPr>
          <p:nvPr/>
        </p:nvSpPr>
        <p:spPr bwMode="auto">
          <a:xfrm>
            <a:off x="3429000" y="3261020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panose="020F0502020204030204" charset="0"/>
            </a:endParaRPr>
          </a:p>
        </p:txBody>
      </p:sp>
      <p:sp>
        <p:nvSpPr>
          <p:cNvPr id="308268" name="Rectangle 44"/>
          <p:cNvSpPr>
            <a:spLocks noChangeArrowheads="1"/>
          </p:cNvSpPr>
          <p:nvPr/>
        </p:nvSpPr>
        <p:spPr bwMode="auto">
          <a:xfrm>
            <a:off x="4953000" y="3261020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panose="020F0502020204030204" charset="0"/>
            </a:endParaRPr>
          </a:p>
        </p:txBody>
      </p:sp>
      <p:sp>
        <p:nvSpPr>
          <p:cNvPr id="308269" name="Rectangle 45"/>
          <p:cNvSpPr>
            <a:spLocks noChangeArrowheads="1"/>
          </p:cNvSpPr>
          <p:nvPr/>
        </p:nvSpPr>
        <p:spPr bwMode="auto">
          <a:xfrm>
            <a:off x="6477000" y="3263560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panose="020F0502020204030204" charset="0"/>
            </a:endParaRPr>
          </a:p>
        </p:txBody>
      </p:sp>
      <p:sp>
        <p:nvSpPr>
          <p:cNvPr id="308270" name="Rectangle 46"/>
          <p:cNvSpPr>
            <a:spLocks noChangeArrowheads="1"/>
          </p:cNvSpPr>
          <p:nvPr/>
        </p:nvSpPr>
        <p:spPr bwMode="auto">
          <a:xfrm>
            <a:off x="8001000" y="3266100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panose="020F0502020204030204" charset="0"/>
            </a:endParaRPr>
          </a:p>
        </p:txBody>
      </p:sp>
      <p:sp>
        <p:nvSpPr>
          <p:cNvPr id="47" name="内容占位符 2"/>
          <p:cNvSpPr txBox="1">
            <a:spLocks/>
          </p:cNvSpPr>
          <p:nvPr/>
        </p:nvSpPr>
        <p:spPr>
          <a:xfrm>
            <a:off x="334280" y="588807"/>
            <a:ext cx="11300460" cy="6185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 smtClean="0"/>
              <a:t>3.8.3</a:t>
            </a:r>
            <a:r>
              <a:rPr lang="zh-CN" altLang="en-US" sz="2400" b="1" dirty="0" smtClean="0"/>
              <a:t> 嵌套的数组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38972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23850" y="395416"/>
            <a:ext cx="2839480" cy="828842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多维数组</a:t>
            </a:r>
            <a:r>
              <a:rPr lang="en-US" altLang="zh-CN" sz="2400" dirty="0"/>
              <a:t>(</a:t>
            </a:r>
            <a:r>
              <a:rPr lang="zh-CN" altLang="en-US" sz="2400" dirty="0">
                <a:sym typeface="+mn-ea"/>
              </a:rPr>
              <a:t>嵌套的</a:t>
            </a:r>
            <a:r>
              <a:rPr lang="en-US" altLang="zh-CN" sz="2400" dirty="0">
                <a:sym typeface="+mn-ea"/>
              </a:rPr>
              <a:t>)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/>
        </p:nvSpPr>
        <p:spPr>
          <a:xfrm>
            <a:off x="251556" y="1043783"/>
            <a:ext cx="5699696" cy="36269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F4E79"/>
              </a:buClr>
            </a:pPr>
            <a:r>
              <a:rPr lang="zh-CN" altLang="en-US" dirty="0">
                <a:ea typeface="宋体" panose="02010600030101010101" pitchFamily="2" charset="-122"/>
              </a:rPr>
              <a:t>声明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z="2400" i="1" dirty="0"/>
              <a:t>T</a:t>
            </a:r>
            <a:r>
              <a:rPr lang="en-US" sz="2400" dirty="0"/>
              <a:t>   </a:t>
            </a:r>
            <a:r>
              <a:rPr lang="en-US" sz="2400" b="1" dirty="0">
                <a:latin typeface="Courier New" panose="02070309020205020404" charset="0"/>
              </a:rPr>
              <a:t>A</a:t>
            </a:r>
            <a:r>
              <a:rPr lang="en-US" sz="2400" dirty="0">
                <a:latin typeface="Courier New" panose="02070309020205020404" charset="0"/>
              </a:rPr>
              <a:t>[</a:t>
            </a:r>
            <a:r>
              <a:rPr lang="en-US" sz="2400" i="1" dirty="0"/>
              <a:t>R</a:t>
            </a:r>
            <a:r>
              <a:rPr lang="en-US" sz="2400" dirty="0">
                <a:latin typeface="Courier New" panose="02070309020205020404" charset="0"/>
              </a:rPr>
              <a:t>][</a:t>
            </a:r>
            <a:r>
              <a:rPr lang="en-US" sz="2400" i="1" dirty="0"/>
              <a:t>C</a:t>
            </a:r>
            <a:r>
              <a:rPr lang="en-US" sz="2400" dirty="0">
                <a:latin typeface="Courier New" panose="02070309020205020404" charset="0"/>
              </a:rPr>
              <a:t>];</a:t>
            </a:r>
            <a:endParaRPr lang="en-US" sz="2400" dirty="0"/>
          </a:p>
          <a:p>
            <a:pPr lvl="1"/>
            <a:r>
              <a:rPr lang="zh-CN" altLang="en-US" sz="2400" dirty="0">
                <a:ea typeface="宋体" panose="02010600030101010101" pitchFamily="2" charset="-122"/>
              </a:rPr>
              <a:t>数据类型为</a:t>
            </a:r>
            <a:r>
              <a:rPr lang="en-US" sz="2400" dirty="0"/>
              <a:t> </a:t>
            </a:r>
            <a:r>
              <a:rPr lang="en-US" sz="2400" i="1" dirty="0"/>
              <a:t>T</a:t>
            </a:r>
            <a:r>
              <a:rPr lang="zh-CN" altLang="en-US" sz="2400" i="1" dirty="0">
                <a:ea typeface="宋体" panose="02010600030101010101" pitchFamily="2" charset="-122"/>
              </a:rPr>
              <a:t>的二维数组</a:t>
            </a:r>
          </a:p>
          <a:p>
            <a:pPr lvl="1"/>
            <a:r>
              <a:rPr lang="en-US" sz="2400" i="1" dirty="0"/>
              <a:t>R</a:t>
            </a:r>
            <a:r>
              <a:rPr lang="en-US" sz="2400" dirty="0"/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行</a:t>
            </a:r>
            <a:r>
              <a:rPr lang="en-US" sz="2400" dirty="0"/>
              <a:t>, </a:t>
            </a:r>
            <a:r>
              <a:rPr lang="en-US" sz="2400" i="1" dirty="0"/>
              <a:t>C</a:t>
            </a:r>
            <a:r>
              <a:rPr lang="en-US" sz="2400" dirty="0"/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列</a:t>
            </a:r>
          </a:p>
          <a:p>
            <a:pPr lvl="1"/>
            <a:r>
              <a:rPr lang="en-US" sz="2400" dirty="0" err="1"/>
              <a:t>类型T元素需要k字节</a:t>
            </a:r>
            <a:endParaRPr lang="en-US" sz="2400" dirty="0"/>
          </a:p>
          <a:p>
            <a:pPr>
              <a:buClr>
                <a:srgbClr val="1F4E79"/>
              </a:buClr>
            </a:pPr>
            <a:r>
              <a:rPr lang="zh-CN" altLang="en-US" dirty="0">
                <a:ea typeface="宋体" panose="02010600030101010101" pitchFamily="2" charset="-122"/>
              </a:rPr>
              <a:t>数组大小</a:t>
            </a:r>
          </a:p>
          <a:p>
            <a:pPr lvl="1"/>
            <a:r>
              <a:rPr lang="en-US" sz="2400" i="1" dirty="0"/>
              <a:t>R</a:t>
            </a:r>
            <a:r>
              <a:rPr lang="en-US" sz="2400" dirty="0"/>
              <a:t> * </a:t>
            </a:r>
            <a:r>
              <a:rPr lang="en-US" sz="2400" i="1" dirty="0"/>
              <a:t>C </a:t>
            </a:r>
            <a:r>
              <a:rPr lang="en-US" sz="2400" dirty="0"/>
              <a:t>* </a:t>
            </a:r>
            <a:r>
              <a:rPr lang="en-US" sz="2400" i="1" dirty="0"/>
              <a:t>K </a:t>
            </a:r>
            <a:r>
              <a:rPr lang="zh-CN" altLang="en-US" sz="2400" i="1" dirty="0">
                <a:ea typeface="宋体" panose="02010600030101010101" pitchFamily="2" charset="-122"/>
              </a:rPr>
              <a:t>字节</a:t>
            </a:r>
          </a:p>
          <a:p>
            <a:pPr>
              <a:buClr>
                <a:srgbClr val="1F4E79"/>
              </a:buClr>
            </a:pPr>
            <a:r>
              <a:rPr lang="zh-CN" altLang="en-US" dirty="0">
                <a:ea typeface="宋体" panose="02010600030101010101" pitchFamily="2" charset="-122"/>
              </a:rPr>
              <a:t>规则</a:t>
            </a:r>
          </a:p>
          <a:p>
            <a:pPr lvl="1"/>
            <a:r>
              <a:rPr lang="en-US" sz="2400" dirty="0"/>
              <a:t>“</a:t>
            </a:r>
            <a:r>
              <a:rPr lang="zh-CN" altLang="en-US" sz="2400" dirty="0">
                <a:ea typeface="宋体" panose="02010600030101010101" pitchFamily="2" charset="-122"/>
              </a:rPr>
              <a:t>行优先</a:t>
            </a:r>
            <a:r>
              <a:rPr lang="en-US" sz="2400" dirty="0"/>
              <a:t>”</a:t>
            </a:r>
          </a:p>
        </p:txBody>
      </p:sp>
      <p:grpSp>
        <p:nvGrpSpPr>
          <p:cNvPr id="78851" name="Group 4"/>
          <p:cNvGrpSpPr/>
          <p:nvPr/>
        </p:nvGrpSpPr>
        <p:grpSpPr bwMode="auto">
          <a:xfrm>
            <a:off x="4643021" y="1143000"/>
            <a:ext cx="5796379" cy="2209800"/>
            <a:chOff x="2208" y="2688"/>
            <a:chExt cx="2544" cy="1392"/>
          </a:xfrm>
        </p:grpSpPr>
        <p:sp>
          <p:nvSpPr>
            <p:cNvPr id="78871" name="Rectangle 5"/>
            <p:cNvSpPr>
              <a:spLocks noChangeArrowheads="1"/>
            </p:cNvSpPr>
            <p:nvPr/>
          </p:nvSpPr>
          <p:spPr bwMode="auto">
            <a:xfrm>
              <a:off x="2304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A[0][0]</a:t>
              </a:r>
            </a:p>
          </p:txBody>
        </p:sp>
        <p:sp>
          <p:nvSpPr>
            <p:cNvPr id="78872" name="Rectangle 6"/>
            <p:cNvSpPr>
              <a:spLocks noChangeArrowheads="1"/>
            </p:cNvSpPr>
            <p:nvPr/>
          </p:nvSpPr>
          <p:spPr bwMode="auto">
            <a:xfrm>
              <a:off x="3936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algn="r" eaLnBrk="0" hangingPunct="0"/>
              <a:r>
                <a:rPr lang="en-US" sz="2400" dirty="0">
                  <a:latin typeface="Courier New" panose="02070309020205020404" charset="0"/>
                </a:rPr>
                <a:t>A[0][C-1]</a:t>
              </a:r>
            </a:p>
          </p:txBody>
        </p:sp>
        <p:sp>
          <p:nvSpPr>
            <p:cNvPr id="78873" name="Rectangle 7"/>
            <p:cNvSpPr>
              <a:spLocks noChangeArrowheads="1"/>
            </p:cNvSpPr>
            <p:nvPr/>
          </p:nvSpPr>
          <p:spPr bwMode="auto">
            <a:xfrm>
              <a:off x="2304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A[R-1][0]</a:t>
              </a:r>
            </a:p>
          </p:txBody>
        </p:sp>
        <p:sp>
          <p:nvSpPr>
            <p:cNvPr id="78874" name="Rectangle 8"/>
            <p:cNvSpPr>
              <a:spLocks noChangeArrowheads="1"/>
            </p:cNvSpPr>
            <p:nvPr/>
          </p:nvSpPr>
          <p:spPr bwMode="auto">
            <a:xfrm>
              <a:off x="3120" y="278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• • •</a:t>
              </a:r>
            </a:p>
          </p:txBody>
        </p:sp>
        <p:sp>
          <p:nvSpPr>
            <p:cNvPr id="78875" name="Rectangle 9"/>
            <p:cNvSpPr>
              <a:spLocks noChangeArrowheads="1"/>
            </p:cNvSpPr>
            <p:nvPr/>
          </p:nvSpPr>
          <p:spPr bwMode="auto">
            <a:xfrm>
              <a:off x="3168" y="374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• • •</a:t>
              </a:r>
            </a:p>
          </p:txBody>
        </p:sp>
        <p:sp>
          <p:nvSpPr>
            <p:cNvPr id="78876" name="Rectangle 10"/>
            <p:cNvSpPr>
              <a:spLocks noChangeArrowheads="1"/>
            </p:cNvSpPr>
            <p:nvPr/>
          </p:nvSpPr>
          <p:spPr bwMode="auto">
            <a:xfrm>
              <a:off x="3936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algn="r" eaLnBrk="0" hangingPunct="0"/>
              <a:r>
                <a:rPr lang="en-US" sz="2400">
                  <a:latin typeface="Courier New" panose="02070309020205020404" charset="0"/>
                </a:rPr>
                <a:t>A[R-1][C-1]</a:t>
              </a:r>
            </a:p>
          </p:txBody>
        </p:sp>
        <p:sp>
          <p:nvSpPr>
            <p:cNvPr id="78877" name="Rectangle 11"/>
            <p:cNvSpPr>
              <a:spLocks noChangeArrowheads="1"/>
            </p:cNvSpPr>
            <p:nvPr/>
          </p:nvSpPr>
          <p:spPr bwMode="auto">
            <a:xfrm>
              <a:off x="2592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•</a:t>
              </a:r>
            </a:p>
            <a:p>
              <a:pPr eaLnBrk="0" hangingPunct="0"/>
              <a:r>
                <a:rPr lang="en-US" sz="2400">
                  <a:latin typeface="Courier New" panose="02070309020205020404" charset="0"/>
                </a:rPr>
                <a:t>•</a:t>
              </a:r>
            </a:p>
            <a:p>
              <a:pPr eaLnBrk="0" hangingPunct="0"/>
              <a:r>
                <a:rPr lang="en-US" sz="2400">
                  <a:latin typeface="Courier New" panose="02070309020205020404" charset="0"/>
                </a:rPr>
                <a:t>•</a:t>
              </a:r>
            </a:p>
          </p:txBody>
        </p:sp>
        <p:sp>
          <p:nvSpPr>
            <p:cNvPr id="78878" name="Rectangle 12"/>
            <p:cNvSpPr>
              <a:spLocks noChangeArrowheads="1"/>
            </p:cNvSpPr>
            <p:nvPr/>
          </p:nvSpPr>
          <p:spPr bwMode="auto">
            <a:xfrm>
              <a:off x="4080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•</a:t>
              </a:r>
            </a:p>
            <a:p>
              <a:pPr eaLnBrk="0" hangingPunct="0"/>
              <a:r>
                <a:rPr lang="en-US" sz="2400">
                  <a:latin typeface="Courier New" panose="02070309020205020404" charset="0"/>
                </a:rPr>
                <a:t>•</a:t>
              </a:r>
            </a:p>
            <a:p>
              <a:pPr eaLnBrk="0" hangingPunct="0"/>
              <a:r>
                <a:rPr lang="en-US" sz="2400">
                  <a:latin typeface="Courier New" panose="02070309020205020404" charset="0"/>
                </a:rPr>
                <a:t>•</a:t>
              </a:r>
            </a:p>
          </p:txBody>
        </p:sp>
        <p:sp>
          <p:nvSpPr>
            <p:cNvPr id="78879" name="Freeform 13"/>
            <p:cNvSpPr/>
            <p:nvPr/>
          </p:nvSpPr>
          <p:spPr bwMode="auto">
            <a:xfrm>
              <a:off x="2208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latin typeface="Calibri" panose="020F0502020204030204" charset="0"/>
              </a:endParaRPr>
            </a:p>
          </p:txBody>
        </p:sp>
        <p:sp>
          <p:nvSpPr>
            <p:cNvPr id="78880" name="Freeform 14"/>
            <p:cNvSpPr/>
            <p:nvPr/>
          </p:nvSpPr>
          <p:spPr bwMode="auto">
            <a:xfrm flipH="1">
              <a:off x="4656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latin typeface="Calibri" panose="020F0502020204030204" charset="0"/>
              </a:endParaRPr>
            </a:p>
          </p:txBody>
        </p:sp>
      </p:grpSp>
      <p:sp>
        <p:nvSpPr>
          <p:cNvPr id="309263" name="Text Box 15"/>
          <p:cNvSpPr txBox="1">
            <a:spLocks noChangeArrowheads="1"/>
          </p:cNvSpPr>
          <p:nvPr/>
        </p:nvSpPr>
        <p:spPr bwMode="auto">
          <a:xfrm>
            <a:off x="2978958" y="4472699"/>
            <a:ext cx="239681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400">
                <a:latin typeface="Courier New" panose="02070309020205020404" charset="0"/>
              </a:rPr>
              <a:t>int A[R][C];</a:t>
            </a:r>
          </a:p>
        </p:txBody>
      </p:sp>
      <p:grpSp>
        <p:nvGrpSpPr>
          <p:cNvPr id="10" name="Group 16"/>
          <p:cNvGrpSpPr/>
          <p:nvPr/>
        </p:nvGrpSpPr>
        <p:grpSpPr bwMode="auto">
          <a:xfrm>
            <a:off x="251555" y="5257800"/>
            <a:ext cx="11600133" cy="990600"/>
            <a:chOff x="336" y="3408"/>
            <a:chExt cx="5184" cy="624"/>
          </a:xfrm>
        </p:grpSpPr>
        <p:grpSp>
          <p:nvGrpSpPr>
            <p:cNvPr id="78858" name="Group 17"/>
            <p:cNvGrpSpPr/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78868" name="Rectangle 2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• • •</a:t>
                </a:r>
              </a:p>
            </p:txBody>
          </p:sp>
          <p:sp>
            <p:nvSpPr>
              <p:cNvPr id="78869" name="Rectangle 1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78870" name="Rectangle 19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[C-1]</a:t>
                </a:r>
              </a:p>
            </p:txBody>
          </p:sp>
        </p:grpSp>
        <p:grpSp>
          <p:nvGrpSpPr>
            <p:cNvPr id="78859" name="Group 21"/>
            <p:cNvGrpSpPr/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78865" name="Rectangle 24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• • •</a:t>
                </a:r>
              </a:p>
            </p:txBody>
          </p:sp>
          <p:sp>
            <p:nvSpPr>
              <p:cNvPr id="78866" name="Rectangle 2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[1]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78867" name="Rectangle 23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[1]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[C-1]</a:t>
                </a:r>
              </a:p>
            </p:txBody>
          </p:sp>
        </p:grpSp>
        <p:grpSp>
          <p:nvGrpSpPr>
            <p:cNvPr id="78860" name="Group 25"/>
            <p:cNvGrpSpPr/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78862" name="Rectangle 2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• • •</a:t>
                </a:r>
              </a:p>
            </p:txBody>
          </p:sp>
          <p:sp>
            <p:nvSpPr>
              <p:cNvPr id="78863" name="Rectangle 26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78864" name="Rectangle 27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78861" name="Rectangle 29"/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Courier New" panose="02070309020205020404" charset="0"/>
                </a:rPr>
                <a:t>•  •  •</a:t>
              </a:r>
            </a:p>
          </p:txBody>
        </p:sp>
      </p:grpSp>
      <p:sp>
        <p:nvSpPr>
          <p:cNvPr id="309278" name="Line 30"/>
          <p:cNvSpPr>
            <a:spLocks noChangeShapeType="1"/>
          </p:cNvSpPr>
          <p:nvPr/>
        </p:nvSpPr>
        <p:spPr bwMode="auto">
          <a:xfrm>
            <a:off x="250050" y="632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09279" name="Line 31"/>
          <p:cNvSpPr>
            <a:spLocks noChangeShapeType="1"/>
          </p:cNvSpPr>
          <p:nvPr/>
        </p:nvSpPr>
        <p:spPr bwMode="auto">
          <a:xfrm>
            <a:off x="11870923" y="632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09280" name="Line 32"/>
          <p:cNvSpPr>
            <a:spLocks noChangeShapeType="1"/>
          </p:cNvSpPr>
          <p:nvPr/>
        </p:nvSpPr>
        <p:spPr bwMode="auto">
          <a:xfrm>
            <a:off x="251555" y="6477000"/>
            <a:ext cx="1160013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09281" name="Rectangle 33"/>
          <p:cNvSpPr>
            <a:spLocks noChangeArrowheads="1"/>
          </p:cNvSpPr>
          <p:nvPr/>
        </p:nvSpPr>
        <p:spPr bwMode="auto">
          <a:xfrm>
            <a:off x="4724911" y="6324600"/>
            <a:ext cx="2040764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4*R*C</a:t>
            </a:r>
            <a:r>
              <a:rPr lang="en-US" sz="2400">
                <a:latin typeface="Calibri" panose="020F0502020204030204" charset="0"/>
              </a:rPr>
              <a:t>  </a:t>
            </a:r>
            <a:r>
              <a:rPr lang="zh-CN" altLang="en-US" sz="2400">
                <a:latin typeface="Calibri" panose="020F0502020204030204" charset="0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14987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39762" y="344171"/>
            <a:ext cx="3198921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dirty="0" err="1"/>
              <a:t>嵌套数组行访问</a:t>
            </a:r>
            <a:endParaRPr sz="2800" dirty="0"/>
          </a:p>
        </p:txBody>
      </p:sp>
      <p:sp>
        <p:nvSpPr>
          <p:cNvPr id="310276" name="Rectangle 4"/>
          <p:cNvSpPr>
            <a:spLocks noGrp="1" noChangeArrowheads="1"/>
          </p:cNvSpPr>
          <p:nvPr/>
        </p:nvSpPr>
        <p:spPr>
          <a:xfrm>
            <a:off x="602456" y="1292226"/>
            <a:ext cx="5957887" cy="18319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F4E79"/>
              </a:buClr>
            </a:pP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行向量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</a:rPr>
              <a:t>A[</a:t>
            </a:r>
            <a:r>
              <a:rPr lang="en-US" sz="2400" b="1" dirty="0" err="1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i="1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个元素的数组</a:t>
            </a:r>
          </a:p>
          <a:p>
            <a:pPr lvl="1"/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类型T的每个元素都需要</a:t>
            </a:r>
            <a:r>
              <a:rPr lang="en-US" sz="2400" i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开始地址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</a:rPr>
              <a:t>A +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sz="2400" i="1" dirty="0" err="1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* (</a:t>
            </a:r>
            <a:r>
              <a:rPr lang="en-US" sz="2400" i="1" dirty="0">
                <a:latin typeface="微软雅黑" panose="020B0503020204020204" charset="-122"/>
                <a:ea typeface="微软雅黑" panose="020B0503020204020204" charset="-122"/>
              </a:rPr>
              <a:t>C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* </a:t>
            </a:r>
            <a:r>
              <a:rPr lang="en-US" sz="2400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80897" name="Rectangle 2"/>
          <p:cNvSpPr>
            <a:spLocks noChangeArrowheads="1"/>
          </p:cNvSpPr>
          <p:nvPr/>
        </p:nvSpPr>
        <p:spPr bwMode="auto">
          <a:xfrm>
            <a:off x="7315200" y="4506913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sz="2400">
                <a:latin typeface="Calibri" panose="020F0502020204030204" charset="0"/>
              </a:rPr>
              <a:t>•  •  •</a:t>
            </a:r>
          </a:p>
        </p:txBody>
      </p:sp>
      <p:grpSp>
        <p:nvGrpSpPr>
          <p:cNvPr id="80900" name="Group 5"/>
          <p:cNvGrpSpPr/>
          <p:nvPr/>
        </p:nvGrpSpPr>
        <p:grpSpPr bwMode="auto">
          <a:xfrm>
            <a:off x="4463535" y="3973513"/>
            <a:ext cx="2851665" cy="1524000"/>
            <a:chOff x="1680" y="2064"/>
            <a:chExt cx="1344" cy="960"/>
          </a:xfrm>
        </p:grpSpPr>
        <p:grpSp>
          <p:nvGrpSpPr>
            <p:cNvPr id="80927" name="Group 6"/>
            <p:cNvGrpSpPr/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2400" dirty="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497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[</a:t>
                </a:r>
                <a:r>
                  <a:rPr lang="en-US" sz="2400" dirty="0" err="1">
                    <a:latin typeface="Courier New" panose="02070309020205020404" charset="0"/>
                  </a:rPr>
                  <a:t>i</a:t>
                </a:r>
                <a:r>
                  <a:rPr lang="en-US" sz="2400" dirty="0">
                    <a:latin typeface="Courier New" panose="02070309020205020404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310280" name="Rectangle 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[</a:t>
                </a:r>
                <a:r>
                  <a:rPr lang="en-US" sz="2400" dirty="0" err="1">
                    <a:latin typeface="Courier New" panose="02070309020205020404" charset="0"/>
                  </a:rPr>
                  <a:t>i</a:t>
                </a:r>
                <a:r>
                  <a:rPr lang="en-US" sz="2400" dirty="0">
                    <a:latin typeface="Courier New" panose="02070309020205020404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80928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929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930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931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932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A[i]</a:t>
              </a:r>
              <a:endParaRPr lang="en-US" sz="2400">
                <a:latin typeface="Calibri" panose="020F0502020204030204" charset="0"/>
              </a:endParaRPr>
            </a:p>
          </p:txBody>
        </p:sp>
      </p:grpSp>
      <p:grpSp>
        <p:nvGrpSpPr>
          <p:cNvPr id="80901" name="Group 15"/>
          <p:cNvGrpSpPr/>
          <p:nvPr/>
        </p:nvGrpSpPr>
        <p:grpSpPr bwMode="auto">
          <a:xfrm>
            <a:off x="8229600" y="3973513"/>
            <a:ext cx="3275860" cy="1524000"/>
            <a:chOff x="4176" y="2064"/>
            <a:chExt cx="1344" cy="960"/>
          </a:xfrm>
        </p:grpSpPr>
        <p:grpSp>
          <p:nvGrpSpPr>
            <p:cNvPr id="80919" name="Group 16"/>
            <p:cNvGrpSpPr/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0924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 dirty="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80925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80926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80920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921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922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923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A[R-1]</a:t>
              </a:r>
              <a:endParaRPr lang="en-US" sz="2400">
                <a:latin typeface="Calibri" panose="020F0502020204030204" charset="0"/>
              </a:endParaRPr>
            </a:p>
          </p:txBody>
        </p:sp>
      </p:grpSp>
      <p:sp>
        <p:nvSpPr>
          <p:cNvPr id="80902" name="Rectangle 24"/>
          <p:cNvSpPr>
            <a:spLocks noChangeArrowheads="1"/>
          </p:cNvSpPr>
          <p:nvPr/>
        </p:nvSpPr>
        <p:spPr bwMode="auto">
          <a:xfrm>
            <a:off x="3437026" y="4506913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sz="2400" dirty="0">
                <a:latin typeface="Calibri" panose="020F0502020204030204" charset="0"/>
              </a:rPr>
              <a:t>•  •  •</a:t>
            </a:r>
          </a:p>
        </p:txBody>
      </p:sp>
      <p:sp>
        <p:nvSpPr>
          <p:cNvPr id="80903" name="Text Box 25"/>
          <p:cNvSpPr txBox="1">
            <a:spLocks noChangeArrowheads="1"/>
          </p:cNvSpPr>
          <p:nvPr/>
        </p:nvSpPr>
        <p:spPr bwMode="auto">
          <a:xfrm>
            <a:off x="23243" y="5718176"/>
            <a:ext cx="581138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>
                <a:latin typeface="Courier New" panose="02070309020205020404" charset="0"/>
              </a:rPr>
              <a:t>A</a:t>
            </a:r>
          </a:p>
        </p:txBody>
      </p:sp>
      <p:sp>
        <p:nvSpPr>
          <p:cNvPr id="80904" name="Line 26"/>
          <p:cNvSpPr>
            <a:spLocks noChangeShapeType="1"/>
          </p:cNvSpPr>
          <p:nvPr/>
        </p:nvSpPr>
        <p:spPr bwMode="auto">
          <a:xfrm flipV="1">
            <a:off x="344006" y="5497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0905" name="Line 27"/>
          <p:cNvSpPr>
            <a:spLocks noChangeShapeType="1"/>
          </p:cNvSpPr>
          <p:nvPr/>
        </p:nvSpPr>
        <p:spPr bwMode="auto">
          <a:xfrm flipV="1">
            <a:off x="4471385" y="5497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80906" name="Group 28"/>
          <p:cNvGrpSpPr/>
          <p:nvPr/>
        </p:nvGrpSpPr>
        <p:grpSpPr bwMode="auto">
          <a:xfrm>
            <a:off x="335130" y="3973513"/>
            <a:ext cx="3124199" cy="1524000"/>
            <a:chOff x="336" y="2064"/>
            <a:chExt cx="1344" cy="960"/>
          </a:xfrm>
        </p:grpSpPr>
        <p:grpSp>
          <p:nvGrpSpPr>
            <p:cNvPr id="80911" name="Group 29"/>
            <p:cNvGrpSpPr/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0916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80917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 dirty="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 dirty="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2400" dirty="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80918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80912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913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914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dirty="0">
                  <a:latin typeface="Courier New" panose="02070309020205020404" charset="0"/>
                </a:rPr>
                <a:t>A[0]</a:t>
              </a: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80915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10310" name="Text Box 38"/>
          <p:cNvSpPr txBox="1">
            <a:spLocks noChangeArrowheads="1"/>
          </p:cNvSpPr>
          <p:nvPr/>
        </p:nvSpPr>
        <p:spPr bwMode="auto">
          <a:xfrm>
            <a:off x="3844031" y="5728362"/>
            <a:ext cx="2425188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 err="1">
                <a:latin typeface="Courier New" panose="02070309020205020404" charset="0"/>
              </a:rPr>
              <a:t>A+i</a:t>
            </a:r>
            <a:r>
              <a:rPr lang="en-US" sz="2400" dirty="0">
                <a:latin typeface="Courier New" panose="02070309020205020404" charset="0"/>
              </a:rPr>
              <a:t>*C*4</a:t>
            </a:r>
          </a:p>
        </p:txBody>
      </p:sp>
      <p:sp>
        <p:nvSpPr>
          <p:cNvPr id="310311" name="Text Box 39"/>
          <p:cNvSpPr txBox="1">
            <a:spLocks noChangeArrowheads="1"/>
          </p:cNvSpPr>
          <p:nvPr/>
        </p:nvSpPr>
        <p:spPr bwMode="auto">
          <a:xfrm>
            <a:off x="7810500" y="5726113"/>
            <a:ext cx="2690885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>
                <a:latin typeface="Courier New" panose="02070309020205020404" charset="0"/>
              </a:rPr>
              <a:t>A+(R-1)*C*4</a:t>
            </a:r>
          </a:p>
        </p:txBody>
      </p:sp>
      <p:sp>
        <p:nvSpPr>
          <p:cNvPr id="80909" name="Line 40"/>
          <p:cNvSpPr>
            <a:spLocks noChangeShapeType="1"/>
          </p:cNvSpPr>
          <p:nvPr/>
        </p:nvSpPr>
        <p:spPr bwMode="auto">
          <a:xfrm flipV="1">
            <a:off x="8229600" y="5497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0910" name="Text Box 15"/>
          <p:cNvSpPr txBox="1">
            <a:spLocks noChangeArrowheads="1"/>
          </p:cNvSpPr>
          <p:nvPr/>
        </p:nvSpPr>
        <p:spPr bwMode="auto">
          <a:xfrm>
            <a:off x="1163795" y="3213249"/>
            <a:ext cx="2396810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A[R][C];</a:t>
            </a:r>
          </a:p>
        </p:txBody>
      </p:sp>
    </p:spTree>
    <p:extLst>
      <p:ext uri="{BB962C8B-B14F-4D97-AF65-F5344CB8AC3E}">
        <p14:creationId xmlns:p14="http://schemas.microsoft.com/office/powerpoint/2010/main" val="194216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582967" y="421852"/>
            <a:ext cx="3305452" cy="681461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 err="1"/>
              <a:t>嵌套数组行访问</a:t>
            </a:r>
            <a:r>
              <a:rPr lang="zh-CN" altLang="en-US" sz="2400" dirty="0"/>
              <a:t>代码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582966" y="1103313"/>
            <a:ext cx="5240784" cy="156709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*</a:t>
            </a:r>
            <a:r>
              <a:rPr lang="en-US" sz="2400" dirty="0" err="1">
                <a:latin typeface="Courier New" panose="02070309020205020404" charset="0"/>
              </a:rPr>
              <a:t>get_pgh_zip</a:t>
            </a:r>
            <a:r>
              <a:rPr lang="en-US" sz="2400" dirty="0">
                <a:latin typeface="Courier New" panose="02070309020205020404" charset="0"/>
              </a:rPr>
              <a:t>(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index)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return </a:t>
            </a:r>
            <a:r>
              <a:rPr lang="en-US" sz="2400" dirty="0" err="1">
                <a:latin typeface="Courier New" panose="02070309020205020404" charset="0"/>
              </a:rPr>
              <a:t>pgh</a:t>
            </a:r>
            <a:r>
              <a:rPr lang="en-US" sz="2400" dirty="0">
                <a:latin typeface="Courier New" panose="02070309020205020404" charset="0"/>
              </a:rPr>
              <a:t>[index];</a:t>
            </a:r>
          </a:p>
          <a:p>
            <a:pPr eaLnBrk="0" hangingPunct="0"/>
            <a:r>
              <a:rPr lang="en-US" sz="2400" dirty="0" smtClean="0">
                <a:latin typeface="Courier New" panose="02070309020205020404" charset="0"/>
              </a:rPr>
              <a:t>}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6272812" y="364650"/>
            <a:ext cx="5490099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#define PCOUNT 4</a:t>
            </a: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pgh</a:t>
            </a:r>
            <a:r>
              <a:rPr lang="en-US" sz="2400" dirty="0">
                <a:latin typeface="Courier New" panose="02070309020205020404" charset="0"/>
              </a:rPr>
              <a:t>[PCOUNT] = 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{{1, 5, 2, 0, 6},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 {1, 5, 2, 1, 3 },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 {1, 5, 2, 1, 7 },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 {1, 5, 2, 2, 1 }};</a:t>
            </a:r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582966" y="2783109"/>
            <a:ext cx="11179945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  #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edi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latin typeface="Courier New" panose="02070309020205020404" charset="0"/>
              </a:rPr>
              <a:t>leal</a:t>
            </a:r>
            <a:r>
              <a:rPr lang="en-US" sz="2400" dirty="0">
                <a:latin typeface="Courier New" panose="02070309020205020404" charset="0"/>
              </a:rPr>
              <a:t> (%edi,%edi,4),%</a:t>
            </a:r>
            <a:r>
              <a:rPr lang="en-US" sz="2400" dirty="0" err="1">
                <a:latin typeface="Courier New" panose="02070309020205020404" charset="0"/>
              </a:rPr>
              <a:t>edi</a:t>
            </a:r>
            <a:r>
              <a:rPr lang="en-US" sz="2400" dirty="0">
                <a:latin typeface="Courier New" panose="02070309020205020404" charset="0"/>
              </a:rPr>
              <a:t>	#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leaq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pgh</a:t>
            </a:r>
            <a:r>
              <a:rPr lang="en-US" sz="2400" dirty="0">
                <a:latin typeface="Courier New" panose="02070309020205020404" charset="0"/>
              </a:rPr>
              <a:t>(,%edi,4), %</a:t>
            </a:r>
            <a:r>
              <a:rPr lang="en-US" sz="2400" dirty="0" err="1">
                <a:latin typeface="Courier New" panose="02070309020205020404" charset="0"/>
              </a:rPr>
              <a:t>rax</a:t>
            </a:r>
            <a:r>
              <a:rPr lang="en-US" sz="2400" dirty="0">
                <a:latin typeface="Courier New" panose="02070309020205020404" charset="0"/>
              </a:rPr>
              <a:t>	# </a:t>
            </a:r>
            <a:r>
              <a:rPr lang="en-US" sz="2400" dirty="0" err="1">
                <a:latin typeface="Courier New" panose="02070309020205020404" charset="0"/>
              </a:rPr>
              <a:t>pgh</a:t>
            </a:r>
            <a:r>
              <a:rPr lang="en-US" sz="2400" dirty="0">
                <a:latin typeface="Courier New" panose="02070309020205020404" charset="0"/>
              </a:rPr>
              <a:t> + (20 * index)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/>
        </p:nvSpPr>
        <p:spPr>
          <a:xfrm>
            <a:off x="2044700" y="4045256"/>
            <a:ext cx="7401141" cy="26662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行向量</a:t>
            </a:r>
          </a:p>
          <a:p>
            <a:pPr lvl="1">
              <a:buClr>
                <a:srgbClr val="0D0D0D"/>
              </a:buClr>
            </a:pPr>
            <a:r>
              <a:rPr lang="en-US" sz="2400" dirty="0"/>
              <a:t> </a:t>
            </a:r>
            <a:r>
              <a:rPr lang="en-US" sz="2400" b="1" dirty="0" err="1">
                <a:latin typeface="Courier New" panose="02070309020205020404" charset="0"/>
              </a:rPr>
              <a:t>pgh</a:t>
            </a:r>
            <a:r>
              <a:rPr lang="en-US" sz="2400" b="1" dirty="0">
                <a:latin typeface="Courier New" panose="02070309020205020404" charset="0"/>
              </a:rPr>
              <a:t>[index]</a:t>
            </a:r>
            <a:r>
              <a:rPr lang="en-US" sz="2400" b="1" dirty="0"/>
              <a:t> </a:t>
            </a:r>
            <a:r>
              <a:rPr lang="zh-CN" altLang="en-US" sz="2400" b="1" dirty="0">
                <a:ea typeface="宋体" panose="02010600030101010101" pitchFamily="2" charset="-122"/>
              </a:rPr>
              <a:t>是含</a:t>
            </a:r>
            <a:r>
              <a:rPr lang="en-US" altLang="zh-CN" sz="2400" b="1" dirty="0">
                <a:ea typeface="宋体" panose="02010600030101010101" pitchFamily="2" charset="-122"/>
              </a:rPr>
              <a:t>5</a:t>
            </a:r>
            <a:r>
              <a:rPr lang="zh-CN" altLang="en-US" sz="2400" b="1" dirty="0">
                <a:ea typeface="宋体" panose="02010600030101010101" pitchFamily="2" charset="-122"/>
              </a:rPr>
              <a:t>个</a:t>
            </a:r>
            <a:r>
              <a:rPr lang="en-US" altLang="zh-CN" sz="2400" b="1" dirty="0" err="1">
                <a:ea typeface="宋体" panose="02010600030101010101" pitchFamily="2" charset="-122"/>
              </a:rPr>
              <a:t>int</a:t>
            </a:r>
            <a:r>
              <a:rPr lang="zh-CN" altLang="en-US" sz="2400" b="1" dirty="0">
                <a:ea typeface="宋体" panose="02010600030101010101" pitchFamily="2" charset="-122"/>
              </a:rPr>
              <a:t>型数据的数组</a:t>
            </a:r>
          </a:p>
          <a:p>
            <a:pPr lvl="1">
              <a:buClr>
                <a:srgbClr val="0D0D0D"/>
              </a:buClr>
            </a:pPr>
            <a:r>
              <a:rPr lang="en-US" sz="2400" dirty="0" err="1"/>
              <a:t>起始地址</a:t>
            </a:r>
            <a:r>
              <a:rPr lang="en-US" sz="2400" dirty="0"/>
              <a:t> </a:t>
            </a:r>
            <a:r>
              <a:rPr lang="en-US" sz="2400" b="1" dirty="0">
                <a:latin typeface="Courier New" panose="02070309020205020404" charset="0"/>
              </a:rPr>
              <a:t>pgh+20*index</a:t>
            </a:r>
          </a:p>
          <a:p>
            <a:pPr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代码</a:t>
            </a:r>
            <a:endParaRPr lang="en-US" dirty="0"/>
          </a:p>
          <a:p>
            <a:pPr lvl="1">
              <a:buClr>
                <a:srgbClr val="0D0D0D"/>
              </a:buClr>
            </a:pPr>
            <a:r>
              <a:rPr lang="zh-CN" altLang="en-US" sz="2400" dirty="0">
                <a:ea typeface="宋体" panose="02010600030101010101" pitchFamily="2" charset="-122"/>
              </a:rPr>
              <a:t>计算并且返回地址</a:t>
            </a:r>
          </a:p>
          <a:p>
            <a:pPr lvl="1">
              <a:buClr>
                <a:srgbClr val="0D0D0D"/>
              </a:buClr>
            </a:pPr>
            <a:r>
              <a:rPr lang="zh-CN" altLang="en-US" sz="2400" dirty="0">
                <a:ea typeface="宋体" panose="02010600030101010101" pitchFamily="2" charset="-122"/>
              </a:rPr>
              <a:t>计算</a:t>
            </a:r>
            <a:r>
              <a:rPr lang="en-US" sz="2400" dirty="0"/>
              <a:t> </a:t>
            </a:r>
            <a:r>
              <a:rPr lang="en-US" sz="2400" b="1" dirty="0" err="1">
                <a:latin typeface="Courier New" panose="02070309020205020404" charset="0"/>
              </a:rPr>
              <a:t>pgh</a:t>
            </a:r>
            <a:r>
              <a:rPr lang="en-US" sz="2400" b="1" dirty="0">
                <a:latin typeface="Courier New" panose="02070309020205020404" charset="0"/>
              </a:rPr>
              <a:t> + 4*(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charset="0"/>
              </a:rPr>
              <a:t>index</a:t>
            </a:r>
            <a:r>
              <a:rPr lang="en-US" sz="2400" b="1" dirty="0">
                <a:latin typeface="Courier New" panose="02070309020205020404" charset="0"/>
              </a:rPr>
              <a:t>+4*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charset="0"/>
              </a:rPr>
              <a:t>index</a:t>
            </a:r>
            <a:r>
              <a:rPr lang="en-US" sz="2400" b="1" dirty="0">
                <a:latin typeface="Courier New" panose="02070309020205020404" charset="0"/>
              </a:rPr>
              <a:t>)</a:t>
            </a:r>
          </a:p>
          <a:p>
            <a:endParaRPr lang="en-US" b="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5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614363" y="323961"/>
            <a:ext cx="3854450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dirty="0" err="1"/>
              <a:t>嵌套数组行访问</a:t>
            </a:r>
            <a:endParaRPr lang="zh-CN" altLang="en-US" sz="2800" dirty="0"/>
          </a:p>
        </p:txBody>
      </p:sp>
      <p:sp>
        <p:nvSpPr>
          <p:cNvPr id="310276" name="Rectangle 4"/>
          <p:cNvSpPr>
            <a:spLocks noGrp="1" noChangeArrowheads="1"/>
          </p:cNvSpPr>
          <p:nvPr/>
        </p:nvSpPr>
        <p:spPr>
          <a:xfrm>
            <a:off x="1966914" y="1214121"/>
            <a:ext cx="7786687" cy="1450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F4E79"/>
              </a:buClr>
            </a:pPr>
            <a:r>
              <a:rPr lang="zh-CN" altLang="en-US" dirty="0">
                <a:ea typeface="宋体" panose="02010600030101010101" pitchFamily="2" charset="-122"/>
              </a:rPr>
              <a:t>数组元素</a:t>
            </a:r>
            <a:r>
              <a:rPr lang="en-US" dirty="0"/>
              <a:t> </a:t>
            </a:r>
            <a:endParaRPr lang="en-US" dirty="0">
              <a:latin typeface="Courier New" panose="02070309020205020404" charset="0"/>
            </a:endParaRPr>
          </a:p>
          <a:p>
            <a:pPr lvl="1"/>
            <a:r>
              <a:rPr lang="en-US" sz="2400" dirty="0"/>
              <a:t> </a:t>
            </a:r>
            <a:r>
              <a:rPr lang="en-US" sz="2400" b="1" dirty="0">
                <a:latin typeface="Courier New" panose="02070309020205020404" charset="0"/>
              </a:rPr>
              <a:t>A[</a:t>
            </a:r>
            <a:r>
              <a:rPr lang="en-US" sz="2400" b="1" dirty="0" err="1">
                <a:latin typeface="Courier New" panose="02070309020205020404" charset="0"/>
              </a:rPr>
              <a:t>i</a:t>
            </a:r>
            <a:r>
              <a:rPr lang="en-US" sz="2400" b="1" dirty="0">
                <a:latin typeface="Courier New" panose="02070309020205020404" charset="0"/>
              </a:rPr>
              <a:t>][j]</a:t>
            </a:r>
            <a:r>
              <a:rPr lang="en-US" sz="2400" b="1" dirty="0"/>
              <a:t> </a:t>
            </a:r>
            <a:r>
              <a:rPr lang="zh-CN" altLang="en-US" sz="2400" b="1" dirty="0">
                <a:ea typeface="宋体" panose="02010600030101010101" pitchFamily="2" charset="-122"/>
              </a:rPr>
              <a:t>是</a:t>
            </a:r>
            <a:r>
              <a:rPr lang="en-US" altLang="zh-CN" sz="2400" b="1" dirty="0">
                <a:ea typeface="宋体" panose="02010600030101010101" pitchFamily="2" charset="-122"/>
              </a:rPr>
              <a:t>T</a:t>
            </a:r>
            <a:r>
              <a:rPr lang="zh-CN" altLang="en-US" sz="2400" b="1" dirty="0">
                <a:ea typeface="宋体" panose="02010600030101010101" pitchFamily="2" charset="-122"/>
              </a:rPr>
              <a:t>类型的元素</a:t>
            </a:r>
            <a:r>
              <a:rPr lang="en-US" sz="2400" i="1" dirty="0"/>
              <a:t>, </a:t>
            </a:r>
            <a:r>
              <a:rPr lang="zh-CN" altLang="en-US" sz="2400" i="1" dirty="0">
                <a:ea typeface="宋体" panose="02010600030101010101" pitchFamily="2" charset="-122"/>
              </a:rPr>
              <a:t>它需要</a:t>
            </a:r>
            <a:r>
              <a:rPr lang="en-US" sz="2400" dirty="0"/>
              <a:t> </a:t>
            </a:r>
            <a:r>
              <a:rPr lang="en-US" sz="2400" i="1" dirty="0"/>
              <a:t>K</a:t>
            </a:r>
            <a:r>
              <a:rPr lang="en-US" sz="2400" dirty="0"/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字节</a:t>
            </a:r>
            <a:endParaRPr lang="en-US" sz="2400" dirty="0">
              <a:latin typeface="Courier New" panose="02070309020205020404" charset="0"/>
            </a:endParaRPr>
          </a:p>
          <a:p>
            <a:pPr lvl="1"/>
            <a:r>
              <a:rPr lang="zh-CN" altLang="en-US" sz="2400" dirty="0">
                <a:ea typeface="宋体" panose="02010600030101010101" pitchFamily="2" charset="-122"/>
              </a:rPr>
              <a:t>地址</a:t>
            </a:r>
            <a:r>
              <a:rPr lang="en-US" sz="2400" dirty="0"/>
              <a:t>  </a:t>
            </a:r>
            <a:r>
              <a:rPr lang="en-US" sz="2400" b="1" dirty="0">
                <a:latin typeface="Courier New" panose="02070309020205020404" charset="0"/>
              </a:rPr>
              <a:t>A +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* (</a:t>
            </a:r>
            <a:r>
              <a:rPr lang="en-US" sz="2400" i="1" dirty="0">
                <a:solidFill>
                  <a:srgbClr val="FF0000"/>
                </a:solidFill>
              </a:rPr>
              <a:t>C</a:t>
            </a:r>
            <a:r>
              <a:rPr lang="en-US" sz="2400" i="1" dirty="0"/>
              <a:t> </a:t>
            </a:r>
            <a:r>
              <a:rPr lang="en-US" sz="2400" dirty="0"/>
              <a:t>*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+  </a:t>
            </a:r>
            <a:r>
              <a:rPr lang="en-US" sz="2400" i="1" dirty="0"/>
              <a:t>j</a:t>
            </a:r>
            <a:r>
              <a:rPr lang="en-US" sz="2400" dirty="0"/>
              <a:t> * </a:t>
            </a:r>
            <a:r>
              <a:rPr lang="en-US" sz="2400" i="1" dirty="0"/>
              <a:t>K = </a:t>
            </a:r>
            <a:r>
              <a:rPr lang="pl-PL" sz="2400" i="1" dirty="0"/>
              <a:t>A + </a:t>
            </a:r>
            <a:r>
              <a:rPr lang="pl-PL" sz="2400" dirty="0"/>
              <a:t>(</a:t>
            </a:r>
            <a:r>
              <a:rPr lang="pl-PL" sz="2400" i="1" dirty="0"/>
              <a:t>i * C +  j</a:t>
            </a:r>
            <a:r>
              <a:rPr lang="en-US" sz="2400" dirty="0"/>
              <a:t>)</a:t>
            </a:r>
            <a:r>
              <a:rPr lang="pl-PL" sz="2400" i="1" dirty="0"/>
              <a:t>* K</a:t>
            </a:r>
            <a:endParaRPr lang="en-US" sz="2400" i="1" dirty="0"/>
          </a:p>
        </p:txBody>
      </p:sp>
      <p:sp>
        <p:nvSpPr>
          <p:cNvPr id="42" name="Rectangle 6"/>
          <p:cNvSpPr>
            <a:spLocks noGrp="1" noChangeArrowheads="1"/>
          </p:cNvSpPr>
          <p:nvPr/>
        </p:nvSpPr>
        <p:spPr>
          <a:xfrm>
            <a:off x="10302338" y="6088063"/>
            <a:ext cx="492125" cy="228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 Narrow" panose="020B0606020202030204" pitchFamily="3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47BEB56-3624-457F-8C66-182F72039BA1}" type="slidenum">
              <a:rPr lang="en-US"/>
              <a:pPr>
                <a:defRPr/>
              </a:pPr>
              <a:t>137</a:t>
            </a:fld>
            <a:endParaRPr lang="en-US"/>
          </a:p>
        </p:txBody>
      </p:sp>
      <p:sp>
        <p:nvSpPr>
          <p:cNvPr id="87041" name="Rectangle 2"/>
          <p:cNvSpPr>
            <a:spLocks noChangeArrowheads="1"/>
          </p:cNvSpPr>
          <p:nvPr/>
        </p:nvSpPr>
        <p:spPr bwMode="auto">
          <a:xfrm>
            <a:off x="7474999" y="3998913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alibri" panose="020F0502020204030204" charset="0"/>
              </a:rPr>
              <a:t>•  •  •</a:t>
            </a:r>
          </a:p>
        </p:txBody>
      </p:sp>
      <p:grpSp>
        <p:nvGrpSpPr>
          <p:cNvPr id="87044" name="Group 5"/>
          <p:cNvGrpSpPr/>
          <p:nvPr/>
        </p:nvGrpSpPr>
        <p:grpSpPr bwMode="auto">
          <a:xfrm>
            <a:off x="5061118" y="3465513"/>
            <a:ext cx="2413881" cy="1524000"/>
            <a:chOff x="1680" y="2064"/>
            <a:chExt cx="1344" cy="960"/>
          </a:xfrm>
        </p:grpSpPr>
        <p:grpSp>
          <p:nvGrpSpPr>
            <p:cNvPr id="87073" name="Group 6"/>
            <p:cNvGrpSpPr/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2400" dirty="0">
                    <a:latin typeface="Calibri" panose="020F0502020204030204" charset="0"/>
                  </a:rPr>
                  <a:t> • • •            </a:t>
                </a:r>
                <a:r>
                  <a:rPr lang="en-US" sz="2400" dirty="0" smtClean="0">
                    <a:latin typeface="Calibri" panose="020F0502020204030204" charset="0"/>
                  </a:rPr>
                  <a:t> </a:t>
                </a:r>
                <a:r>
                  <a:rPr lang="en-US" sz="2400" dirty="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920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[</a:t>
                </a:r>
                <a:r>
                  <a:rPr lang="en-US" sz="2400" dirty="0" err="1">
                    <a:latin typeface="Courier New" panose="02070309020205020404" charset="0"/>
                  </a:rPr>
                  <a:t>i</a:t>
                </a:r>
                <a:r>
                  <a:rPr lang="en-US" sz="2400" dirty="0">
                    <a:latin typeface="Courier New" panose="02070309020205020404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[j]</a:t>
                </a:r>
              </a:p>
            </p:txBody>
          </p:sp>
        </p:grpSp>
        <p:sp>
          <p:nvSpPr>
            <p:cNvPr id="87074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7075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7076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7077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7078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dirty="0">
                  <a:latin typeface="Courier New" panose="02070309020205020404" charset="0"/>
                </a:rPr>
                <a:t>A[</a:t>
              </a:r>
              <a:r>
                <a:rPr lang="en-US" sz="2400" dirty="0" err="1">
                  <a:latin typeface="Courier New" panose="02070309020205020404" charset="0"/>
                </a:rPr>
                <a:t>i</a:t>
              </a:r>
              <a:r>
                <a:rPr lang="en-US" sz="2400" dirty="0">
                  <a:latin typeface="Courier New" panose="02070309020205020404" charset="0"/>
                </a:rPr>
                <a:t>]</a:t>
              </a:r>
              <a:endParaRPr lang="en-US" sz="2400" dirty="0">
                <a:latin typeface="Calibri" panose="020F0502020204030204" charset="0"/>
              </a:endParaRPr>
            </a:p>
          </p:txBody>
        </p:sp>
      </p:grpSp>
      <p:grpSp>
        <p:nvGrpSpPr>
          <p:cNvPr id="87045" name="Group 15"/>
          <p:cNvGrpSpPr/>
          <p:nvPr/>
        </p:nvGrpSpPr>
        <p:grpSpPr bwMode="auto">
          <a:xfrm>
            <a:off x="8389399" y="3465513"/>
            <a:ext cx="2805344" cy="1524000"/>
            <a:chOff x="4176" y="2064"/>
            <a:chExt cx="1344" cy="960"/>
          </a:xfrm>
        </p:grpSpPr>
        <p:grpSp>
          <p:nvGrpSpPr>
            <p:cNvPr id="87065" name="Group 16"/>
            <p:cNvGrpSpPr/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7070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87071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87072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[R-1]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87066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7067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7068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7069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sz="2400">
                  <a:latin typeface="Courier New" panose="02070309020205020404" charset="0"/>
                </a:rPr>
                <a:t>A[R-1]</a:t>
              </a:r>
              <a:endParaRPr lang="en-US" sz="2400">
                <a:latin typeface="Calibri" panose="020F0502020204030204" charset="0"/>
              </a:endParaRPr>
            </a:p>
          </p:txBody>
        </p:sp>
      </p:grpSp>
      <p:sp>
        <p:nvSpPr>
          <p:cNvPr id="87046" name="Rectangle 24"/>
          <p:cNvSpPr>
            <a:spLocks noChangeArrowheads="1"/>
          </p:cNvSpPr>
          <p:nvPr/>
        </p:nvSpPr>
        <p:spPr bwMode="auto">
          <a:xfrm>
            <a:off x="3460918" y="3993997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dirty="0">
                <a:latin typeface="Calibri" panose="020F0502020204030204" charset="0"/>
              </a:rPr>
              <a:t>•  •  •</a:t>
            </a:r>
          </a:p>
        </p:txBody>
      </p:sp>
      <p:sp>
        <p:nvSpPr>
          <p:cNvPr id="87047" name="Text Box 25"/>
          <p:cNvSpPr txBox="1">
            <a:spLocks noChangeArrowheads="1"/>
          </p:cNvSpPr>
          <p:nvPr/>
        </p:nvSpPr>
        <p:spPr bwMode="auto">
          <a:xfrm>
            <a:off x="227136" y="5202536"/>
            <a:ext cx="553341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>
                <a:latin typeface="Courier New" panose="02070309020205020404" charset="0"/>
              </a:rPr>
              <a:t>A</a:t>
            </a:r>
          </a:p>
        </p:txBody>
      </p:sp>
      <p:sp>
        <p:nvSpPr>
          <p:cNvPr id="87048" name="Line 26"/>
          <p:cNvSpPr>
            <a:spLocks noChangeShapeType="1"/>
          </p:cNvSpPr>
          <p:nvPr/>
        </p:nvSpPr>
        <p:spPr bwMode="auto">
          <a:xfrm flipV="1">
            <a:off x="503807" y="4989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7049" name="Line 27"/>
          <p:cNvSpPr>
            <a:spLocks noChangeShapeType="1"/>
          </p:cNvSpPr>
          <p:nvPr/>
        </p:nvSpPr>
        <p:spPr bwMode="auto">
          <a:xfrm flipV="1">
            <a:off x="5057310" y="4989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87050" name="Group 28"/>
          <p:cNvGrpSpPr/>
          <p:nvPr/>
        </p:nvGrpSpPr>
        <p:grpSpPr bwMode="auto">
          <a:xfrm>
            <a:off x="506028" y="3465513"/>
            <a:ext cx="2974759" cy="1524000"/>
            <a:chOff x="336" y="2064"/>
            <a:chExt cx="1344" cy="960"/>
          </a:xfrm>
        </p:grpSpPr>
        <p:grpSp>
          <p:nvGrpSpPr>
            <p:cNvPr id="87057" name="Group 29"/>
            <p:cNvGrpSpPr/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7062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alibri" panose="020F0502020204030204" charset="0"/>
                  </a:rPr>
                  <a:t>• • •</a:t>
                </a:r>
              </a:p>
            </p:txBody>
          </p:sp>
          <p:sp>
            <p:nvSpPr>
              <p:cNvPr id="87063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</p:txBody>
          </p:sp>
          <p:sp>
            <p:nvSpPr>
              <p:cNvPr id="87064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A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[0]</a:t>
                </a:r>
              </a:p>
              <a:p>
                <a:pPr algn="ctr" eaLnBrk="0" hangingPunct="0"/>
                <a:r>
                  <a:rPr lang="en-US" sz="2400">
                    <a:latin typeface="Courier New" panose="02070309020205020404" charset="0"/>
                  </a:rPr>
                  <a:t>[C-1]</a:t>
                </a:r>
              </a:p>
            </p:txBody>
          </p:sp>
        </p:grpSp>
        <p:sp>
          <p:nvSpPr>
            <p:cNvPr id="87058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7059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7060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dirty="0">
                  <a:latin typeface="Courier New" panose="02070309020205020404" charset="0"/>
                </a:rPr>
                <a:t>A[0]</a:t>
              </a: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87061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87051" name="Text Box 38"/>
          <p:cNvSpPr txBox="1">
            <a:spLocks noChangeArrowheads="1"/>
          </p:cNvSpPr>
          <p:nvPr/>
        </p:nvSpPr>
        <p:spPr bwMode="auto">
          <a:xfrm>
            <a:off x="4438421" y="5216526"/>
            <a:ext cx="1637991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 err="1">
                <a:latin typeface="Courier New" panose="02070309020205020404" charset="0"/>
              </a:rPr>
              <a:t>A+i</a:t>
            </a:r>
            <a:r>
              <a:rPr lang="en-US" sz="2400" dirty="0">
                <a:latin typeface="Courier New" panose="02070309020205020404" charset="0"/>
              </a:rPr>
              <a:t>*C*4</a:t>
            </a:r>
          </a:p>
        </p:txBody>
      </p:sp>
      <p:sp>
        <p:nvSpPr>
          <p:cNvPr id="87052" name="Text Box 39"/>
          <p:cNvSpPr txBox="1">
            <a:spLocks noChangeArrowheads="1"/>
          </p:cNvSpPr>
          <p:nvPr/>
        </p:nvSpPr>
        <p:spPr bwMode="auto">
          <a:xfrm>
            <a:off x="8008399" y="5216526"/>
            <a:ext cx="2304390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>
                <a:latin typeface="Courier New" panose="02070309020205020404" charset="0"/>
              </a:rPr>
              <a:t>A+(R-1)*C*4</a:t>
            </a:r>
          </a:p>
        </p:txBody>
      </p:sp>
      <p:sp>
        <p:nvSpPr>
          <p:cNvPr id="87053" name="Line 40"/>
          <p:cNvSpPr>
            <a:spLocks noChangeShapeType="1"/>
          </p:cNvSpPr>
          <p:nvPr/>
        </p:nvSpPr>
        <p:spPr bwMode="auto">
          <a:xfrm flipV="1">
            <a:off x="8389399" y="4989513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7054" name="Text Box 15"/>
          <p:cNvSpPr txBox="1">
            <a:spLocks noChangeArrowheads="1"/>
          </p:cNvSpPr>
          <p:nvPr/>
        </p:nvSpPr>
        <p:spPr bwMode="auto">
          <a:xfrm>
            <a:off x="1595946" y="2616827"/>
            <a:ext cx="2396810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A[R][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C</a:t>
            </a:r>
            <a:r>
              <a:rPr lang="en-US" sz="2400" dirty="0">
                <a:latin typeface="Courier New" panose="02070309020205020404" charset="0"/>
              </a:rPr>
              <a:t>];</a:t>
            </a:r>
          </a:p>
        </p:txBody>
      </p:sp>
      <p:sp>
        <p:nvSpPr>
          <p:cNvPr id="87055" name="Line 27"/>
          <p:cNvSpPr>
            <a:spLocks noChangeShapeType="1"/>
          </p:cNvSpPr>
          <p:nvPr/>
        </p:nvSpPr>
        <p:spPr bwMode="auto">
          <a:xfrm flipV="1">
            <a:off x="6181075" y="4989513"/>
            <a:ext cx="0" cy="674687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716017" y="5751513"/>
            <a:ext cx="2911384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 err="1">
                <a:solidFill>
                  <a:srgbClr val="990000"/>
                </a:solidFill>
                <a:latin typeface="Courier New" panose="02070309020205020404" charset="0"/>
              </a:rPr>
              <a:t>A+i</a:t>
            </a:r>
            <a:r>
              <a:rPr lang="en-US" sz="2400" dirty="0">
                <a:solidFill>
                  <a:srgbClr val="990000"/>
                </a:solidFill>
                <a:latin typeface="Courier New" panose="02070309020205020404" charset="0"/>
              </a:rPr>
              <a:t>*C*4+j*4</a:t>
            </a:r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4229575" y="1196170"/>
            <a:ext cx="2028119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2400" dirty="0">
                <a:latin typeface="Courier New" panose="02070309020205020404" charset="0"/>
              </a:rPr>
              <a:t>T A[R][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C</a:t>
            </a:r>
            <a:r>
              <a:rPr lang="en-US" sz="2400" dirty="0">
                <a:latin typeface="Courier New" panose="0207030902020502040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7694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34393" y="293370"/>
            <a:ext cx="4392295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dirty="0" err="1"/>
              <a:t>嵌套数组</a:t>
            </a:r>
            <a:r>
              <a:rPr lang="zh-CN" altLang="en-US" sz="2800" dirty="0"/>
              <a:t>元素</a:t>
            </a:r>
            <a:r>
              <a:rPr sz="2800" dirty="0" err="1"/>
              <a:t>访问</a:t>
            </a:r>
            <a:r>
              <a:rPr lang="zh-CN" altLang="en-US" sz="2800" dirty="0"/>
              <a:t>代码</a:t>
            </a: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334393" y="1241425"/>
            <a:ext cx="5456807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get_pgh_digit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(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index,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dig)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return </a:t>
            </a:r>
            <a:r>
              <a:rPr lang="en-US" sz="2400" dirty="0" err="1">
                <a:latin typeface="Courier New" panose="02070309020205020404" charset="0"/>
              </a:rPr>
              <a:t>pgh</a:t>
            </a:r>
            <a:r>
              <a:rPr lang="en-US" sz="2400" dirty="0">
                <a:latin typeface="Courier New" panose="02070309020205020404" charset="0"/>
              </a:rPr>
              <a:t>[index][dig];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13349" name="Rectangle 5"/>
          <p:cNvSpPr>
            <a:spLocks noChangeArrowheads="1"/>
          </p:cNvSpPr>
          <p:nvPr/>
        </p:nvSpPr>
        <p:spPr bwMode="auto">
          <a:xfrm>
            <a:off x="2663301" y="2854557"/>
            <a:ext cx="9357063" cy="15670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movl	%</a:t>
            </a:r>
            <a:r>
              <a:rPr lang="en-US" sz="2400" dirty="0" err="1">
                <a:latin typeface="Courier New" panose="02070309020205020404" charset="0"/>
              </a:rPr>
              <a:t>edi</a:t>
            </a:r>
            <a:r>
              <a:rPr lang="en-US" sz="2400" dirty="0">
                <a:latin typeface="Courier New" panose="02070309020205020404" charset="0"/>
              </a:rPr>
              <a:t>, %</a:t>
            </a:r>
            <a:r>
              <a:rPr lang="en-US" sz="2400" dirty="0" err="1">
                <a:latin typeface="Courier New" panose="02070309020205020404" charset="0"/>
              </a:rPr>
              <a:t>eax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   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</a:rPr>
              <a:t># 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 smtClean="0">
                <a:latin typeface="Courier New" panose="02070309020205020404" charset="0"/>
              </a:rPr>
              <a:t>leal</a:t>
            </a:r>
            <a:r>
              <a:rPr lang="en-US" sz="2400" dirty="0">
                <a:latin typeface="Courier New" panose="02070309020205020404" charset="0"/>
              </a:rPr>
              <a:t>	(%eax,%eax,4), %</a:t>
            </a:r>
            <a:r>
              <a:rPr lang="en-US" sz="2400" dirty="0" err="1">
                <a:latin typeface="Courier New" panose="02070309020205020404" charset="0"/>
              </a:rPr>
              <a:t>eax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</a:rPr>
              <a:t>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latin typeface="Courier New" panose="02070309020205020404" charset="0"/>
              </a:rPr>
              <a:t>addl</a:t>
            </a:r>
            <a:r>
              <a:rPr lang="en-US" sz="2400" dirty="0">
                <a:latin typeface="Courier New" panose="02070309020205020404" charset="0"/>
              </a:rPr>
              <a:t>	%</a:t>
            </a:r>
            <a:r>
              <a:rPr lang="en-US" sz="2400" dirty="0" err="1">
                <a:latin typeface="Courier New" panose="02070309020205020404" charset="0"/>
              </a:rPr>
              <a:t>esi</a:t>
            </a:r>
            <a:r>
              <a:rPr lang="en-US" sz="2400" dirty="0">
                <a:latin typeface="Courier New" panose="02070309020205020404" charset="0"/>
              </a:rPr>
              <a:t>, %</a:t>
            </a:r>
            <a:r>
              <a:rPr lang="en-US" sz="2400" dirty="0" err="1">
                <a:latin typeface="Courier New" panose="02070309020205020404" charset="0"/>
              </a:rPr>
              <a:t>eax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   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</a:rPr>
              <a:t># 5*</a:t>
            </a:r>
            <a:r>
              <a:rPr lang="en-US" sz="2400" dirty="0" err="1">
                <a:solidFill>
                  <a:srgbClr val="7030A0"/>
                </a:solidFill>
                <a:latin typeface="Courier New" panose="02070309020205020404" charset="0"/>
              </a:rPr>
              <a:t>index+dig</a:t>
            </a:r>
            <a:endParaRPr lang="en-US" sz="2400" dirty="0">
              <a:solidFill>
                <a:srgbClr val="7030A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latin typeface="Courier New" panose="02070309020205020404" charset="0"/>
              </a:rPr>
              <a:t>movl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latin typeface="Courier New" panose="02070309020205020404" charset="0"/>
              </a:rPr>
              <a:t>pgh</a:t>
            </a:r>
            <a:r>
              <a:rPr lang="en-US" sz="2400" dirty="0">
                <a:latin typeface="Courier New" panose="02070309020205020404" charset="0"/>
              </a:rPr>
              <a:t>(,%eax,4), %</a:t>
            </a:r>
            <a:r>
              <a:rPr lang="en-US" sz="2400" dirty="0" err="1">
                <a:latin typeface="Courier New" panose="02070309020205020404" charset="0"/>
              </a:rPr>
              <a:t>eax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</a:rPr>
              <a:t># offset 4*(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charset="0"/>
              </a:rPr>
              <a:t>5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</a:rPr>
              <a:t>*</a:t>
            </a:r>
            <a:r>
              <a:rPr lang="en-US" sz="2400" dirty="0" err="1">
                <a:solidFill>
                  <a:srgbClr val="7030A0"/>
                </a:solidFill>
                <a:latin typeface="Courier New" panose="02070309020205020404" charset="0"/>
              </a:rPr>
              <a:t>index+dig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</a:rPr>
              <a:t>)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/>
        </p:nvSpPr>
        <p:spPr>
          <a:xfrm>
            <a:off x="471996" y="4125908"/>
            <a:ext cx="8320088" cy="2466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数组元素</a:t>
            </a:r>
            <a:r>
              <a:rPr lang="en-US" dirty="0"/>
              <a:t> </a:t>
            </a:r>
            <a:endParaRPr lang="en-US" dirty="0">
              <a:latin typeface="Courier New" panose="02070309020205020404" charset="0"/>
            </a:endParaRPr>
          </a:p>
          <a:p>
            <a:pPr lvl="1">
              <a:buClr>
                <a:srgbClr val="0D0D0D"/>
              </a:buClr>
            </a:pPr>
            <a:r>
              <a:rPr lang="en-US" b="1" dirty="0"/>
              <a:t> </a:t>
            </a:r>
            <a:r>
              <a:rPr lang="en-US" b="1" dirty="0" err="1">
                <a:latin typeface="Courier New" panose="02070309020205020404" charset="0"/>
              </a:rPr>
              <a:t>pgh</a:t>
            </a:r>
            <a:r>
              <a:rPr lang="en-US" b="1" dirty="0">
                <a:latin typeface="Courier New" panose="02070309020205020404" charset="0"/>
              </a:rPr>
              <a:t>[index][dig]</a:t>
            </a:r>
            <a:r>
              <a:rPr lang="en-US" b="1" dirty="0"/>
              <a:t> </a:t>
            </a:r>
            <a:r>
              <a:rPr lang="zh-CN" altLang="en-US" b="1" dirty="0">
                <a:ea typeface="宋体" panose="02010600030101010101" pitchFamily="2" charset="-122"/>
              </a:rPr>
              <a:t>是</a:t>
            </a:r>
            <a:r>
              <a:rPr lang="en-US" b="1" dirty="0"/>
              <a:t> </a:t>
            </a:r>
            <a:r>
              <a:rPr lang="en-US" b="1" dirty="0" err="1">
                <a:latin typeface="Courier New" panose="02070309020205020404" charset="0"/>
              </a:rPr>
              <a:t>int</a:t>
            </a:r>
            <a:r>
              <a:rPr lang="zh-CN" altLang="en-US" b="1" dirty="0" err="1">
                <a:latin typeface="Courier New" panose="02070309020205020404" charset="0"/>
                <a:ea typeface="宋体" panose="02010600030101010101" pitchFamily="2" charset="-122"/>
              </a:rPr>
              <a:t>型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地址</a:t>
            </a:r>
            <a:r>
              <a:rPr lang="en-US" dirty="0"/>
              <a:t>: </a:t>
            </a:r>
            <a:r>
              <a:rPr lang="en-US" b="1" dirty="0" err="1">
                <a:latin typeface="Courier New" panose="02070309020205020404" charset="0"/>
              </a:rPr>
              <a:t>pgh</a:t>
            </a:r>
            <a:r>
              <a:rPr lang="en-US" b="1" dirty="0">
                <a:latin typeface="Courier New" panose="02070309020205020404" charset="0"/>
              </a:rPr>
              <a:t> + 20*index + 4*dig</a:t>
            </a:r>
          </a:p>
          <a:p>
            <a:pPr lvl="2"/>
            <a:r>
              <a:rPr lang="en-US" dirty="0"/>
              <a:t>=   </a:t>
            </a:r>
            <a:r>
              <a:rPr lang="en-US" b="1" dirty="0" err="1">
                <a:latin typeface="Courier New" panose="02070309020205020404" charset="0"/>
              </a:rPr>
              <a:t>pgh</a:t>
            </a:r>
            <a:r>
              <a:rPr lang="en-US" b="1" dirty="0">
                <a:latin typeface="Courier New" panose="02070309020205020404" charset="0"/>
              </a:rPr>
              <a:t> + 4*(5*index + dig)</a:t>
            </a:r>
          </a:p>
          <a:p>
            <a:pPr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代码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计算地址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charset="0"/>
              </a:rPr>
              <a:t>pgh</a:t>
            </a:r>
            <a:r>
              <a:rPr lang="en-US" b="1" dirty="0">
                <a:latin typeface="Courier New" panose="02070309020205020404" charset="0"/>
              </a:rPr>
              <a:t> + 4*((index+4*index)+dig)</a:t>
            </a:r>
            <a:endParaRPr lang="en-US" b="1" dirty="0"/>
          </a:p>
        </p:txBody>
      </p:sp>
      <p:sp>
        <p:nvSpPr>
          <p:cNvPr id="5" name="矩形 4"/>
          <p:cNvSpPr/>
          <p:nvPr/>
        </p:nvSpPr>
        <p:spPr>
          <a:xfrm>
            <a:off x="6016790" y="1355494"/>
            <a:ext cx="2650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latin typeface="Courier New" panose="02070309020205020404" charset="0"/>
              </a:rPr>
              <a:t>int</a:t>
            </a:r>
            <a:r>
              <a:rPr lang="en-US" altLang="zh-CN" sz="2400" b="1" dirty="0">
                <a:latin typeface="Courier New" panose="02070309020205020404" charset="0"/>
              </a:rPr>
              <a:t> </a:t>
            </a:r>
            <a:r>
              <a:rPr lang="en-US" altLang="zh-CN" sz="2400" b="1" dirty="0" err="1">
                <a:latin typeface="Courier New" panose="02070309020205020404" charset="0"/>
              </a:rPr>
              <a:t>pgh</a:t>
            </a:r>
            <a:r>
              <a:rPr lang="en-US" altLang="zh-CN" sz="2400" b="1" dirty="0">
                <a:latin typeface="Courier New" panose="02070309020205020404" charset="0"/>
              </a:rPr>
              <a:t>[4][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charset="0"/>
              </a:rPr>
              <a:t>5</a:t>
            </a:r>
            <a:r>
              <a:rPr lang="en-US" altLang="zh-CN" sz="2400" b="1" dirty="0">
                <a:latin typeface="Courier New" panose="02070309020205020404" charset="0"/>
              </a:rPr>
              <a:t>]</a:t>
            </a:r>
            <a:r>
              <a:rPr lang="en-US" altLang="zh-CN" sz="2400" b="1" dirty="0">
                <a:latin typeface="Calibri" panose="020F0502020204030204" charset="0"/>
              </a:rPr>
              <a:t> </a:t>
            </a:r>
            <a:endParaRPr lang="zh-CN" altLang="en-US" sz="24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8221916" y="1713539"/>
            <a:ext cx="1367758" cy="232057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442385" y="1742485"/>
            <a:ext cx="2585074" cy="232057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69844" y="336661"/>
            <a:ext cx="3721100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多级数组示例</a:t>
            </a:r>
          </a:p>
        </p:txBody>
      </p:sp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302596" y="1150149"/>
            <a:ext cx="6824462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cmu</a:t>
            </a:r>
            <a:r>
              <a:rPr lang="en-US" sz="2400" dirty="0">
                <a:latin typeface="Courier New" panose="02070309020205020404" charset="0"/>
              </a:rPr>
              <a:t> = { 1, 5, 2, 1, 3 };</a:t>
            </a: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mit</a:t>
            </a:r>
            <a:r>
              <a:rPr lang="en-US" sz="2400" dirty="0">
                <a:latin typeface="Courier New" panose="02070309020205020404" charset="0"/>
              </a:rPr>
              <a:t> = { 0, 2, 1, 3, 9 };</a:t>
            </a: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zip_dig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ucb</a:t>
            </a:r>
            <a:r>
              <a:rPr lang="en-US" sz="2400" dirty="0">
                <a:latin typeface="Courier New" panose="02070309020205020404" charset="0"/>
              </a:rPr>
              <a:t> = { 9, 4, 7, 2, 0 };</a:t>
            </a: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302596" y="2438401"/>
            <a:ext cx="6824462" cy="82843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#define UCOUNT 3</a:t>
            </a: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*</a:t>
            </a:r>
            <a:r>
              <a:rPr lang="en-US" sz="2400" dirty="0" err="1">
                <a:latin typeface="Courier New" panose="02070309020205020404" charset="0"/>
              </a:rPr>
              <a:t>univ</a:t>
            </a:r>
            <a:r>
              <a:rPr lang="en-US" sz="2400" dirty="0">
                <a:latin typeface="Courier New" panose="02070309020205020404" charset="0"/>
              </a:rPr>
              <a:t>[UCOUNT] = {</a:t>
            </a:r>
            <a:r>
              <a:rPr lang="en-US" sz="2400" dirty="0" err="1">
                <a:latin typeface="Courier New" panose="02070309020205020404" charset="0"/>
              </a:rPr>
              <a:t>mit</a:t>
            </a:r>
            <a:r>
              <a:rPr lang="en-US" sz="2400" dirty="0">
                <a:latin typeface="Courier New" panose="02070309020205020404" charset="0"/>
              </a:rPr>
              <a:t>, </a:t>
            </a:r>
            <a:r>
              <a:rPr lang="en-US" sz="2400" dirty="0" err="1">
                <a:latin typeface="Courier New" panose="02070309020205020404" charset="0"/>
              </a:rPr>
              <a:t>cmu</a:t>
            </a:r>
            <a:r>
              <a:rPr lang="en-US" sz="2400" dirty="0">
                <a:latin typeface="Courier New" panose="02070309020205020404" charset="0"/>
              </a:rPr>
              <a:t>, </a:t>
            </a:r>
            <a:r>
              <a:rPr lang="en-US" sz="2400" dirty="0" err="1">
                <a:latin typeface="Courier New" panose="02070309020205020404" charset="0"/>
              </a:rPr>
              <a:t>ucb</a:t>
            </a:r>
            <a:r>
              <a:rPr lang="en-US" sz="24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/>
        </p:nvSpPr>
        <p:spPr>
          <a:xfrm>
            <a:off x="7258050" y="1392492"/>
            <a:ext cx="4380575" cy="18374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表示3个元素数组</a:t>
            </a:r>
          </a:p>
          <a:p>
            <a:pPr>
              <a:buClr>
                <a:srgbClr val="0D0D0D"/>
              </a:buClr>
            </a:pP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每个元素都是指针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rgbClr val="0D0D0D"/>
              </a:buClr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8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字节</a:t>
            </a:r>
          </a:p>
          <a:p>
            <a:pPr>
              <a:buClr>
                <a:srgbClr val="0D0D0D"/>
              </a:buClr>
            </a:pP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每个指针指向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一个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int数组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grpSp>
        <p:nvGrpSpPr>
          <p:cNvPr id="5" name="Group 7"/>
          <p:cNvGrpSpPr/>
          <p:nvPr/>
        </p:nvGrpSpPr>
        <p:grpSpPr bwMode="auto">
          <a:xfrm>
            <a:off x="1900239" y="4191000"/>
            <a:ext cx="1985962" cy="1530350"/>
            <a:chOff x="189" y="2112"/>
            <a:chExt cx="1251" cy="964"/>
          </a:xfrm>
        </p:grpSpPr>
        <p:sp>
          <p:nvSpPr>
            <p:cNvPr id="95301" name="Rectangle 8"/>
            <p:cNvSpPr>
              <a:spLocks noChangeArrowheads="1"/>
            </p:cNvSpPr>
            <p:nvPr/>
          </p:nvSpPr>
          <p:spPr bwMode="auto">
            <a:xfrm>
              <a:off x="864" y="235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b="1" dirty="0">
                  <a:solidFill>
                    <a:srgbClr val="FF0000"/>
                  </a:solidFill>
                  <a:latin typeface="Courier New" panose="02070309020205020404" charset="0"/>
                </a:rPr>
                <a:t>36</a:t>
              </a:r>
            </a:p>
          </p:txBody>
        </p:sp>
        <p:sp>
          <p:nvSpPr>
            <p:cNvPr id="95302" name="Line 9"/>
            <p:cNvSpPr>
              <a:spLocks noChangeShapeType="1"/>
            </p:cNvSpPr>
            <p:nvPr/>
          </p:nvSpPr>
          <p:spPr bwMode="auto">
            <a:xfrm flipV="1">
              <a:off x="576" y="248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3" name="Text Box 10"/>
            <p:cNvSpPr txBox="1">
              <a:spLocks noChangeArrowheads="1"/>
            </p:cNvSpPr>
            <p:nvPr/>
          </p:nvSpPr>
          <p:spPr bwMode="auto">
            <a:xfrm>
              <a:off x="201" y="2363"/>
              <a:ext cx="375" cy="23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dirty="0">
                  <a:latin typeface="Courier New" panose="02070309020205020404" charset="0"/>
                </a:rPr>
                <a:t>160</a:t>
              </a:r>
            </a:p>
          </p:txBody>
        </p:sp>
        <p:sp>
          <p:nvSpPr>
            <p:cNvPr id="95304" name="Rectangle 11"/>
            <p:cNvSpPr>
              <a:spLocks noChangeArrowheads="1"/>
            </p:cNvSpPr>
            <p:nvPr/>
          </p:nvSpPr>
          <p:spPr bwMode="auto">
            <a:xfrm>
              <a:off x="864" y="259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charset="0"/>
                </a:rPr>
                <a:t>16</a:t>
              </a:r>
            </a:p>
          </p:txBody>
        </p:sp>
        <p:sp>
          <p:nvSpPr>
            <p:cNvPr id="95305" name="Rectangle 12"/>
            <p:cNvSpPr>
              <a:spLocks noChangeArrowheads="1"/>
            </p:cNvSpPr>
            <p:nvPr/>
          </p:nvSpPr>
          <p:spPr bwMode="auto">
            <a:xfrm>
              <a:off x="864" y="283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r>
                <a:rPr lang="en-US" b="1" dirty="0">
                  <a:solidFill>
                    <a:srgbClr val="00B050"/>
                  </a:solidFill>
                  <a:latin typeface="Courier New" panose="02070309020205020404" charset="0"/>
                </a:rPr>
                <a:t>56</a:t>
              </a:r>
            </a:p>
          </p:txBody>
        </p:sp>
        <p:sp>
          <p:nvSpPr>
            <p:cNvPr id="95306" name="Line 13"/>
            <p:cNvSpPr>
              <a:spLocks noChangeShapeType="1"/>
            </p:cNvSpPr>
            <p:nvPr/>
          </p:nvSpPr>
          <p:spPr bwMode="auto">
            <a:xfrm flipV="1">
              <a:off x="576" y="272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7" name="Line 14"/>
            <p:cNvSpPr>
              <a:spLocks noChangeShapeType="1"/>
            </p:cNvSpPr>
            <p:nvPr/>
          </p:nvSpPr>
          <p:spPr bwMode="auto">
            <a:xfrm flipV="1">
              <a:off x="576" y="296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308" name="Text Box 15"/>
            <p:cNvSpPr txBox="1">
              <a:spLocks noChangeArrowheads="1"/>
            </p:cNvSpPr>
            <p:nvPr/>
          </p:nvSpPr>
          <p:spPr bwMode="auto">
            <a:xfrm>
              <a:off x="191" y="2612"/>
              <a:ext cx="375" cy="23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dirty="0">
                  <a:latin typeface="Courier New" panose="02070309020205020404" charset="0"/>
                </a:rPr>
                <a:t>168</a:t>
              </a:r>
            </a:p>
          </p:txBody>
        </p:sp>
        <p:sp>
          <p:nvSpPr>
            <p:cNvPr id="95309" name="Text Box 16"/>
            <p:cNvSpPr txBox="1">
              <a:spLocks noChangeArrowheads="1"/>
            </p:cNvSpPr>
            <p:nvPr/>
          </p:nvSpPr>
          <p:spPr bwMode="auto">
            <a:xfrm>
              <a:off x="189" y="2843"/>
              <a:ext cx="377" cy="233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dirty="0">
                  <a:latin typeface="Courier New" panose="02070309020205020404" charset="0"/>
                </a:rPr>
                <a:t>176</a:t>
              </a:r>
            </a:p>
          </p:txBody>
        </p:sp>
        <p:sp>
          <p:nvSpPr>
            <p:cNvPr id="95310" name="Text Box 17"/>
            <p:cNvSpPr txBox="1">
              <a:spLocks noChangeArrowheads="1"/>
            </p:cNvSpPr>
            <p:nvPr/>
          </p:nvSpPr>
          <p:spPr bwMode="auto">
            <a:xfrm>
              <a:off x="864" y="2112"/>
              <a:ext cx="462" cy="231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>
                  <a:latin typeface="Courier New" panose="02070309020205020404" charset="0"/>
                </a:rPr>
                <a:t>univ</a:t>
              </a:r>
            </a:p>
          </p:txBody>
        </p:sp>
        <p:sp>
          <p:nvSpPr>
            <p:cNvPr id="95311" name="Oval 18"/>
            <p:cNvSpPr>
              <a:spLocks noChangeArrowheads="1"/>
            </p:cNvSpPr>
            <p:nvPr/>
          </p:nvSpPr>
          <p:spPr bwMode="auto">
            <a:xfrm>
              <a:off x="1200" y="244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95312" name="Oval 19"/>
            <p:cNvSpPr>
              <a:spLocks noChangeArrowheads="1"/>
            </p:cNvSpPr>
            <p:nvPr/>
          </p:nvSpPr>
          <p:spPr bwMode="auto">
            <a:xfrm>
              <a:off x="1200" y="268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95313" name="Oval 20"/>
            <p:cNvSpPr>
              <a:spLocks noChangeArrowheads="1"/>
            </p:cNvSpPr>
            <p:nvPr/>
          </p:nvSpPr>
          <p:spPr bwMode="auto">
            <a:xfrm>
              <a:off x="1200" y="292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latin typeface="Calibri" panose="020F0502020204030204" charset="0"/>
              </a:endParaRPr>
            </a:p>
          </p:txBody>
        </p:sp>
      </p:grpSp>
      <p:sp>
        <p:nvSpPr>
          <p:cNvPr id="315413" name="Text Box 21"/>
          <p:cNvSpPr txBox="1">
            <a:spLocks noChangeArrowheads="1"/>
          </p:cNvSpPr>
          <p:nvPr/>
        </p:nvSpPr>
        <p:spPr bwMode="auto">
          <a:xfrm>
            <a:off x="4646613" y="3733801"/>
            <a:ext cx="595312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cmu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Courier New" panose="02070309020205020404" charset="0"/>
            </a:endParaRPr>
          </a:p>
        </p:txBody>
      </p:sp>
      <p:sp>
        <p:nvSpPr>
          <p:cNvPr id="315433" name="Text Box 41"/>
          <p:cNvSpPr txBox="1">
            <a:spLocks noChangeArrowheads="1"/>
          </p:cNvSpPr>
          <p:nvPr/>
        </p:nvSpPr>
        <p:spPr bwMode="auto">
          <a:xfrm>
            <a:off x="4722813" y="4572001"/>
            <a:ext cx="595312" cy="3667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b="1" dirty="0" err="1">
                <a:solidFill>
                  <a:srgbClr val="FF0000"/>
                </a:solidFill>
                <a:latin typeface="Courier New" panose="02070309020205020404" charset="0"/>
              </a:rPr>
              <a:t>mit</a:t>
            </a:r>
            <a:endParaRPr lang="en-US" b="1" dirty="0">
              <a:solidFill>
                <a:srgbClr val="FF0000"/>
              </a:solidFill>
              <a:latin typeface="Courier New" panose="02070309020205020404" charset="0"/>
            </a:endParaRPr>
          </a:p>
        </p:txBody>
      </p:sp>
      <p:sp>
        <p:nvSpPr>
          <p:cNvPr id="315453" name="Text Box 61"/>
          <p:cNvSpPr txBox="1">
            <a:spLocks noChangeArrowheads="1"/>
          </p:cNvSpPr>
          <p:nvPr/>
        </p:nvSpPr>
        <p:spPr bwMode="auto">
          <a:xfrm>
            <a:off x="4646613" y="5272088"/>
            <a:ext cx="595312" cy="3667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b="1" dirty="0" err="1">
                <a:solidFill>
                  <a:srgbClr val="00B050"/>
                </a:solidFill>
                <a:latin typeface="Courier New" panose="02070309020205020404" charset="0"/>
              </a:rPr>
              <a:t>ucb</a:t>
            </a:r>
            <a:endParaRPr lang="en-US" b="1" dirty="0">
              <a:solidFill>
                <a:srgbClr val="00B050"/>
              </a:solidFill>
              <a:latin typeface="Courier New" panose="02070309020205020404" charset="0"/>
            </a:endParaRPr>
          </a:p>
        </p:txBody>
      </p:sp>
      <p:grpSp>
        <p:nvGrpSpPr>
          <p:cNvPr id="84" name="Group 24"/>
          <p:cNvGrpSpPr/>
          <p:nvPr/>
        </p:nvGrpSpPr>
        <p:grpSpPr bwMode="auto">
          <a:xfrm>
            <a:off x="5078413" y="4006850"/>
            <a:ext cx="5435600" cy="750888"/>
            <a:chOff x="2412765" y="3429000"/>
            <a:chExt cx="5435835" cy="771209"/>
          </a:xfrm>
        </p:grpSpPr>
        <p:grpSp>
          <p:nvGrpSpPr>
            <p:cNvPr id="95283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99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5</a:t>
                </a:r>
              </a:p>
            </p:txBody>
          </p:sp>
          <p:sp>
            <p:nvSpPr>
              <p:cNvPr id="100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2</a:t>
                </a:r>
              </a:p>
            </p:txBody>
          </p:sp>
          <p:sp>
            <p:nvSpPr>
              <p:cNvPr id="101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102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3</a:t>
                </a:r>
              </a:p>
            </p:txBody>
          </p:sp>
        </p:grpSp>
        <p:sp>
          <p:nvSpPr>
            <p:cNvPr id="95284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charset="0"/>
                </a:rPr>
                <a:t>16</a:t>
              </a:r>
            </a:p>
          </p:txBody>
        </p:sp>
        <p:sp>
          <p:nvSpPr>
            <p:cNvPr id="95285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20</a:t>
              </a:r>
            </a:p>
          </p:txBody>
        </p:sp>
        <p:sp>
          <p:nvSpPr>
            <p:cNvPr id="95286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87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88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24</a:t>
              </a:r>
            </a:p>
          </p:txBody>
        </p:sp>
        <p:sp>
          <p:nvSpPr>
            <p:cNvPr id="95289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0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28</a:t>
              </a:r>
            </a:p>
          </p:txBody>
        </p:sp>
        <p:sp>
          <p:nvSpPr>
            <p:cNvPr id="95291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2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32</a:t>
              </a:r>
            </a:p>
          </p:txBody>
        </p:sp>
        <p:sp>
          <p:nvSpPr>
            <p:cNvPr id="95293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94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95295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3" name="Group 24"/>
          <p:cNvGrpSpPr/>
          <p:nvPr/>
        </p:nvGrpSpPr>
        <p:grpSpPr bwMode="auto">
          <a:xfrm>
            <a:off x="5080000" y="4808539"/>
            <a:ext cx="5435600" cy="750887"/>
            <a:chOff x="2412765" y="3429000"/>
            <a:chExt cx="5435835" cy="771209"/>
          </a:xfrm>
        </p:grpSpPr>
        <p:grpSp>
          <p:nvGrpSpPr>
            <p:cNvPr id="95265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17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0</a:t>
                </a:r>
              </a:p>
            </p:txBody>
          </p:sp>
          <p:sp>
            <p:nvSpPr>
              <p:cNvPr id="118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2</a:t>
                </a:r>
              </a:p>
            </p:txBody>
          </p:sp>
          <p:sp>
            <p:nvSpPr>
              <p:cNvPr id="119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1</a:t>
                </a:r>
              </a:p>
            </p:txBody>
          </p:sp>
          <p:sp>
            <p:nvSpPr>
              <p:cNvPr id="120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3</a:t>
                </a:r>
              </a:p>
            </p:txBody>
          </p:sp>
          <p:sp>
            <p:nvSpPr>
              <p:cNvPr id="121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9</a:t>
                </a:r>
              </a:p>
            </p:txBody>
          </p:sp>
        </p:grpSp>
        <p:sp>
          <p:nvSpPr>
            <p:cNvPr id="95266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b="1" dirty="0">
                  <a:solidFill>
                    <a:srgbClr val="FF0000"/>
                  </a:solidFill>
                  <a:latin typeface="Calibri" panose="020F0502020204030204" charset="0"/>
                </a:rPr>
                <a:t>36</a:t>
              </a:r>
            </a:p>
          </p:txBody>
        </p:sp>
        <p:sp>
          <p:nvSpPr>
            <p:cNvPr id="95267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40</a:t>
              </a:r>
            </a:p>
          </p:txBody>
        </p:sp>
        <p:sp>
          <p:nvSpPr>
            <p:cNvPr id="95268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9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0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44</a:t>
              </a:r>
            </a:p>
          </p:txBody>
        </p:sp>
        <p:sp>
          <p:nvSpPr>
            <p:cNvPr id="95271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2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48</a:t>
              </a:r>
            </a:p>
          </p:txBody>
        </p:sp>
        <p:sp>
          <p:nvSpPr>
            <p:cNvPr id="95273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4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52</a:t>
              </a:r>
            </a:p>
          </p:txBody>
        </p:sp>
        <p:sp>
          <p:nvSpPr>
            <p:cNvPr id="95275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6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56</a:t>
              </a:r>
            </a:p>
          </p:txBody>
        </p:sp>
        <p:sp>
          <p:nvSpPr>
            <p:cNvPr id="95277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24"/>
          <p:cNvGrpSpPr/>
          <p:nvPr/>
        </p:nvGrpSpPr>
        <p:grpSpPr bwMode="auto">
          <a:xfrm>
            <a:off x="5078413" y="5646739"/>
            <a:ext cx="5435600" cy="750887"/>
            <a:chOff x="2412765" y="3429000"/>
            <a:chExt cx="5435835" cy="771209"/>
          </a:xfrm>
        </p:grpSpPr>
        <p:grpSp>
          <p:nvGrpSpPr>
            <p:cNvPr id="95247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36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9</a:t>
                </a:r>
              </a:p>
            </p:txBody>
          </p:sp>
          <p:sp>
            <p:nvSpPr>
              <p:cNvPr id="137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4</a:t>
                </a:r>
              </a:p>
            </p:txBody>
          </p:sp>
          <p:sp>
            <p:nvSpPr>
              <p:cNvPr id="138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7</a:t>
                </a:r>
              </a:p>
            </p:txBody>
          </p:sp>
          <p:sp>
            <p:nvSpPr>
              <p:cNvPr id="139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2</a:t>
                </a:r>
              </a:p>
            </p:txBody>
          </p:sp>
          <p:sp>
            <p:nvSpPr>
              <p:cNvPr id="140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anose="020F0502020204030204" charset="0"/>
                  </a:rPr>
                  <a:t>0</a:t>
                </a:r>
              </a:p>
            </p:txBody>
          </p:sp>
        </p:grpSp>
        <p:sp>
          <p:nvSpPr>
            <p:cNvPr id="95248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b="1" dirty="0">
                  <a:solidFill>
                    <a:srgbClr val="00B050"/>
                  </a:solidFill>
                  <a:latin typeface="Calibri" panose="020F0502020204030204" charset="0"/>
                </a:rPr>
                <a:t>56</a:t>
              </a:r>
            </a:p>
          </p:txBody>
        </p:sp>
        <p:sp>
          <p:nvSpPr>
            <p:cNvPr id="95249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60</a:t>
              </a:r>
            </a:p>
          </p:txBody>
        </p:sp>
        <p:sp>
          <p:nvSpPr>
            <p:cNvPr id="95250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1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2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64</a:t>
              </a:r>
            </a:p>
          </p:txBody>
        </p:sp>
        <p:sp>
          <p:nvSpPr>
            <p:cNvPr id="95253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4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68</a:t>
              </a:r>
            </a:p>
          </p:txBody>
        </p:sp>
        <p:sp>
          <p:nvSpPr>
            <p:cNvPr id="95255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6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72</a:t>
              </a:r>
            </a:p>
          </p:txBody>
        </p:sp>
        <p:sp>
          <p:nvSpPr>
            <p:cNvPr id="95257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58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Calibri" panose="020F0502020204030204" charset="0"/>
                </a:rPr>
                <a:t>76</a:t>
              </a:r>
            </a:p>
          </p:txBody>
        </p:sp>
        <p:sp>
          <p:nvSpPr>
            <p:cNvPr id="95259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2" name="Freeform 141"/>
          <p:cNvSpPr>
            <a:spLocks noChangeArrowheads="1"/>
          </p:cNvSpPr>
          <p:nvPr/>
        </p:nvSpPr>
        <p:spPr bwMode="auto">
          <a:xfrm>
            <a:off x="3576638" y="4159250"/>
            <a:ext cx="1693862" cy="1022350"/>
          </a:xfrm>
          <a:custGeom>
            <a:avLst/>
            <a:gdLst>
              <a:gd name="T0" fmla="*/ 0 w 1694329"/>
              <a:gd name="T1" fmla="*/ 1021976 h 1021976"/>
              <a:gd name="T2" fmla="*/ 654423 w 1694329"/>
              <a:gd name="T3" fmla="*/ 340658 h 1021976"/>
              <a:gd name="T4" fmla="*/ 1694329 w 1694329"/>
              <a:gd name="T5" fmla="*/ 0 h 1021976"/>
              <a:gd name="T6" fmla="*/ 0 60000 65536"/>
              <a:gd name="T7" fmla="*/ 0 60000 65536"/>
              <a:gd name="T8" fmla="*/ 0 60000 65536"/>
              <a:gd name="T9" fmla="*/ 0 w 1694329"/>
              <a:gd name="T10" fmla="*/ 0 h 1021976"/>
              <a:gd name="T11" fmla="*/ 1694329 w 1694329"/>
              <a:gd name="T12" fmla="*/ 1021976 h 10219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4329" h="1021976">
                <a:moveTo>
                  <a:pt x="0" y="1021976"/>
                </a:moveTo>
                <a:cubicBezTo>
                  <a:pt x="186017" y="766481"/>
                  <a:pt x="372035" y="510987"/>
                  <a:pt x="654423" y="340658"/>
                </a:cubicBezTo>
                <a:cubicBezTo>
                  <a:pt x="936811" y="170329"/>
                  <a:pt x="1315570" y="85164"/>
                  <a:pt x="169432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 anchor="ctr"/>
          <a:lstStyle/>
          <a:p>
            <a:pPr algn="ctr" eaLnBrk="0" hangingPunct="0"/>
            <a:endParaRPr lang="en-US"/>
          </a:p>
        </p:txBody>
      </p:sp>
      <p:sp>
        <p:nvSpPr>
          <p:cNvPr id="143" name="Freeform 142"/>
          <p:cNvSpPr>
            <a:spLocks noChangeArrowheads="1"/>
          </p:cNvSpPr>
          <p:nvPr/>
        </p:nvSpPr>
        <p:spPr bwMode="auto">
          <a:xfrm>
            <a:off x="3594100" y="4787900"/>
            <a:ext cx="1703388" cy="330200"/>
          </a:xfrm>
          <a:custGeom>
            <a:avLst/>
            <a:gdLst>
              <a:gd name="T0" fmla="*/ 0 w 1703294"/>
              <a:gd name="T1" fmla="*/ 0 h 331694"/>
              <a:gd name="T2" fmla="*/ 905435 w 1703294"/>
              <a:gd name="T3" fmla="*/ 304800 h 331694"/>
              <a:gd name="T4" fmla="*/ 1703294 w 1703294"/>
              <a:gd name="T5" fmla="*/ 161365 h 331694"/>
              <a:gd name="T6" fmla="*/ 0 60000 65536"/>
              <a:gd name="T7" fmla="*/ 0 60000 65536"/>
              <a:gd name="T8" fmla="*/ 0 60000 65536"/>
              <a:gd name="T9" fmla="*/ 0 w 1703294"/>
              <a:gd name="T10" fmla="*/ 0 h 331694"/>
              <a:gd name="T11" fmla="*/ 1703294 w 1703294"/>
              <a:gd name="T12" fmla="*/ 331694 h 3316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3294" h="331694">
                <a:moveTo>
                  <a:pt x="0" y="0"/>
                </a:moveTo>
                <a:cubicBezTo>
                  <a:pt x="310776" y="138953"/>
                  <a:pt x="621553" y="277906"/>
                  <a:pt x="905435" y="304800"/>
                </a:cubicBezTo>
                <a:cubicBezTo>
                  <a:pt x="1189317" y="331694"/>
                  <a:pt x="1446305" y="246529"/>
                  <a:pt x="1703294" y="16136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 anchor="ctr"/>
          <a:lstStyle/>
          <a:p>
            <a:pPr algn="ctr" eaLnBrk="0" hangingPunct="0"/>
            <a:endParaRPr lang="en-US"/>
          </a:p>
        </p:txBody>
      </p:sp>
      <p:sp>
        <p:nvSpPr>
          <p:cNvPr id="144" name="Freeform 143"/>
          <p:cNvSpPr>
            <a:spLocks noChangeArrowheads="1"/>
          </p:cNvSpPr>
          <p:nvPr/>
        </p:nvSpPr>
        <p:spPr bwMode="auto">
          <a:xfrm>
            <a:off x="3576638" y="5557838"/>
            <a:ext cx="1739900" cy="385762"/>
          </a:xfrm>
          <a:custGeom>
            <a:avLst/>
            <a:gdLst>
              <a:gd name="T0" fmla="*/ 0 w 1739153"/>
              <a:gd name="T1" fmla="*/ 0 h 385482"/>
              <a:gd name="T2" fmla="*/ 699247 w 1739153"/>
              <a:gd name="T3" fmla="*/ 349623 h 385482"/>
              <a:gd name="T4" fmla="*/ 1739153 w 1739153"/>
              <a:gd name="T5" fmla="*/ 215153 h 385482"/>
              <a:gd name="T6" fmla="*/ 0 60000 65536"/>
              <a:gd name="T7" fmla="*/ 0 60000 65536"/>
              <a:gd name="T8" fmla="*/ 0 60000 65536"/>
              <a:gd name="T9" fmla="*/ 0 w 1739153"/>
              <a:gd name="T10" fmla="*/ 0 h 385482"/>
              <a:gd name="T11" fmla="*/ 1739153 w 1739153"/>
              <a:gd name="T12" fmla="*/ 385482 h 3854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9153" h="385482">
                <a:moveTo>
                  <a:pt x="0" y="0"/>
                </a:moveTo>
                <a:cubicBezTo>
                  <a:pt x="204694" y="156882"/>
                  <a:pt x="409388" y="313764"/>
                  <a:pt x="699247" y="349623"/>
                </a:cubicBezTo>
                <a:cubicBezTo>
                  <a:pt x="989106" y="385482"/>
                  <a:pt x="1364129" y="300317"/>
                  <a:pt x="1739153" y="21515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 anchor="ctr"/>
          <a:lstStyle/>
          <a:p>
            <a:pPr algn="ctr"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7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7700" y="775547"/>
            <a:ext cx="129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/>
              <a:t>练习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15708" y="791736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329" y="868680"/>
            <a:ext cx="6328403" cy="51374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4" y="1444240"/>
            <a:ext cx="3895201" cy="21856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05" y="4084790"/>
            <a:ext cx="3918018" cy="18710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37600" y="231924"/>
            <a:ext cx="3096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练习题</a:t>
            </a:r>
            <a:r>
              <a:rPr lang="en-US" altLang="zh-CN" sz="2400" b="1" dirty="0" smtClean="0"/>
              <a:t>3.1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P.121-122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860437" y="1487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寄存器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95158" y="14876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0x100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60437" y="2022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绝对寻址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95159" y="203212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0xAB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46272" y="25139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立即数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095159" y="253160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0x108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95157" y="304031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0xFF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90680" y="35751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0xAB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90680" y="404850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0x11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83936" y="44340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0x13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83214" y="50202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0xFF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80886" y="550417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0x11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43271" y="321946"/>
            <a:ext cx="4323715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dirty="0" err="1"/>
              <a:t>多级数组中的元素访问</a:t>
            </a:r>
            <a:endParaRPr sz="2800" dirty="0"/>
          </a:p>
        </p:txBody>
      </p:sp>
      <p:sp>
        <p:nvSpPr>
          <p:cNvPr id="99332" name="Rectangle 5"/>
          <p:cNvSpPr>
            <a:spLocks noChangeArrowheads="1"/>
          </p:cNvSpPr>
          <p:nvPr/>
        </p:nvSpPr>
        <p:spPr bwMode="auto">
          <a:xfrm>
            <a:off x="343271" y="1167892"/>
            <a:ext cx="8332003" cy="18133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800" dirty="0" err="1">
                <a:latin typeface="Courier New" panose="02070309020205020404" charset="0"/>
              </a:rPr>
              <a:t>int</a:t>
            </a:r>
            <a:r>
              <a:rPr lang="en-US" sz="2800" dirty="0">
                <a:latin typeface="Courier New" panose="02070309020205020404" charset="0"/>
              </a:rPr>
              <a:t> </a:t>
            </a:r>
            <a:r>
              <a:rPr lang="en-US" sz="2800" dirty="0" err="1" smtClean="0">
                <a:latin typeface="Courier New" panose="02070309020205020404" charset="0"/>
              </a:rPr>
              <a:t>get_univ_digit</a:t>
            </a:r>
            <a:r>
              <a:rPr lang="en-US" sz="2800" dirty="0" smtClean="0">
                <a:latin typeface="Courier New" panose="02070309020205020404" charset="0"/>
              </a:rPr>
              <a:t>(</a:t>
            </a:r>
            <a:r>
              <a:rPr lang="en-US" sz="2800" dirty="0" err="1" smtClean="0">
                <a:latin typeface="Courier New" panose="02070309020205020404" charset="0"/>
              </a:rPr>
              <a:t>int</a:t>
            </a:r>
            <a:r>
              <a:rPr lang="en-US" sz="2800" dirty="0" smtClean="0">
                <a:latin typeface="Courier New" panose="02070309020205020404" charset="0"/>
              </a:rPr>
              <a:t> </a:t>
            </a:r>
            <a:r>
              <a:rPr lang="en-US" sz="2800" dirty="0">
                <a:latin typeface="Courier New" panose="02070309020205020404" charset="0"/>
              </a:rPr>
              <a:t>index, </a:t>
            </a:r>
            <a:r>
              <a:rPr lang="en-US" sz="2800" dirty="0" err="1">
                <a:latin typeface="Courier New" panose="02070309020205020404" charset="0"/>
              </a:rPr>
              <a:t>int</a:t>
            </a:r>
            <a:r>
              <a:rPr lang="en-US" sz="2800" dirty="0">
                <a:latin typeface="Courier New" panose="02070309020205020404" charset="0"/>
              </a:rPr>
              <a:t> dig)</a:t>
            </a:r>
          </a:p>
          <a:p>
            <a:pPr eaLnBrk="0" hangingPunct="0"/>
            <a:r>
              <a:rPr lang="en-US" sz="28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2800" dirty="0">
                <a:latin typeface="Courier New" panose="02070309020205020404" charset="0"/>
              </a:rPr>
              <a:t>  return </a:t>
            </a:r>
            <a:r>
              <a:rPr lang="en-US" sz="2800" dirty="0" err="1">
                <a:latin typeface="Courier New" panose="02070309020205020404" charset="0"/>
              </a:rPr>
              <a:t>univ</a:t>
            </a:r>
            <a:r>
              <a:rPr lang="en-US" sz="2800" dirty="0">
                <a:latin typeface="Courier New" panose="02070309020205020404" charset="0"/>
              </a:rPr>
              <a:t>[index][dig];</a:t>
            </a:r>
          </a:p>
          <a:p>
            <a:pPr eaLnBrk="0" hangingPunct="0"/>
            <a:r>
              <a:rPr lang="en-US" sz="2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16420" name="Rectangle 4"/>
          <p:cNvSpPr>
            <a:spLocks noChangeArrowheads="1"/>
          </p:cNvSpPr>
          <p:nvPr/>
        </p:nvSpPr>
        <p:spPr bwMode="auto">
          <a:xfrm>
            <a:off x="343272" y="3036325"/>
            <a:ext cx="9891862" cy="13824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800" dirty="0" err="1" smtClean="0">
                <a:latin typeface="Courier New" panose="02070309020205020404" charset="0"/>
              </a:rPr>
              <a:t>movl</a:t>
            </a:r>
            <a:r>
              <a:rPr lang="en-US" sz="2800" dirty="0">
                <a:latin typeface="Courier New" panose="02070309020205020404" charset="0"/>
              </a:rPr>
              <a:t>	</a:t>
            </a:r>
            <a:r>
              <a:rPr lang="en-US" sz="2800" dirty="0" smtClean="0">
                <a:latin typeface="Courier New" panose="02070309020205020404" charset="0"/>
              </a:rPr>
              <a:t> %</a:t>
            </a:r>
            <a:r>
              <a:rPr lang="en-US" sz="2800" dirty="0" err="1">
                <a:latin typeface="Courier New" panose="02070309020205020404" charset="0"/>
              </a:rPr>
              <a:t>edi</a:t>
            </a:r>
            <a:r>
              <a:rPr lang="en-US" sz="2800" dirty="0">
                <a:latin typeface="Courier New" panose="02070309020205020404" charset="0"/>
              </a:rPr>
              <a:t>, %</a:t>
            </a:r>
            <a:r>
              <a:rPr lang="en-US" sz="2800" dirty="0" err="1">
                <a:latin typeface="Courier New" panose="02070309020205020404" charset="0"/>
              </a:rPr>
              <a:t>eax</a:t>
            </a:r>
            <a:r>
              <a:rPr lang="en-US" sz="2800" dirty="0">
                <a:latin typeface="Courier New" panose="02070309020205020404" charset="0"/>
              </a:rPr>
              <a:t>		</a:t>
            </a:r>
            <a:r>
              <a:rPr lang="en-US" sz="2800" dirty="0" smtClean="0">
                <a:latin typeface="Courier New" panose="02070309020205020404" charset="0"/>
              </a:rPr>
              <a:t>     # </a:t>
            </a:r>
            <a:r>
              <a:rPr lang="en-US" sz="2800" dirty="0">
                <a:latin typeface="Courier New" panose="02070309020205020404" charset="0"/>
              </a:rPr>
              <a:t>index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800" dirty="0" err="1" smtClean="0">
                <a:latin typeface="Courier New" panose="02070309020205020404" charset="0"/>
              </a:rPr>
              <a:t>movq</a:t>
            </a:r>
            <a:r>
              <a:rPr lang="en-US" sz="2800" dirty="0" smtClean="0">
                <a:latin typeface="Courier New" panose="02070309020205020404" charset="0"/>
              </a:rPr>
              <a:t>  </a:t>
            </a:r>
            <a:r>
              <a:rPr lang="en-US" sz="2800" dirty="0" err="1" smtClean="0">
                <a:latin typeface="Courier New" panose="02070309020205020404" charset="0"/>
              </a:rPr>
              <a:t>univ</a:t>
            </a:r>
            <a:r>
              <a:rPr lang="en-US" sz="2800" dirty="0">
                <a:latin typeface="Courier New" panose="02070309020205020404" charset="0"/>
              </a:rPr>
              <a:t>(,%eax,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charset="0"/>
              </a:rPr>
              <a:t>8</a:t>
            </a:r>
            <a:r>
              <a:rPr lang="en-US" sz="2800" dirty="0">
                <a:latin typeface="Courier New" panose="02070309020205020404" charset="0"/>
              </a:rPr>
              <a:t>), %</a:t>
            </a:r>
            <a:r>
              <a:rPr lang="en-US" sz="2800" dirty="0" err="1">
                <a:latin typeface="Courier New" panose="02070309020205020404" charset="0"/>
              </a:rPr>
              <a:t>rdx</a:t>
            </a:r>
            <a:r>
              <a:rPr lang="en-US" sz="2800" dirty="0">
                <a:latin typeface="Courier New" panose="02070309020205020404" charset="0"/>
              </a:rPr>
              <a:t>	</a:t>
            </a:r>
            <a:r>
              <a:rPr lang="en-US" sz="2800" dirty="0" smtClean="0">
                <a:latin typeface="Courier New" panose="02070309020205020404" charset="0"/>
              </a:rPr>
              <a:t> # p=</a:t>
            </a:r>
            <a:r>
              <a:rPr lang="en-US" sz="2800" dirty="0" err="1" smtClean="0">
                <a:latin typeface="Courier New" panose="02070309020205020404" charset="0"/>
              </a:rPr>
              <a:t>univ</a:t>
            </a:r>
            <a:r>
              <a:rPr lang="en-US" sz="2800" dirty="0" smtClean="0">
                <a:latin typeface="Courier New" panose="02070309020205020404" charset="0"/>
              </a:rPr>
              <a:t>[index</a:t>
            </a:r>
            <a:r>
              <a:rPr lang="en-US" sz="2800" dirty="0">
                <a:latin typeface="Courier New" panose="02070309020205020404" charset="0"/>
              </a:rPr>
              <a:t>]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800" dirty="0" err="1" smtClean="0">
                <a:latin typeface="Courier New" panose="02070309020205020404" charset="0"/>
              </a:rPr>
              <a:t>movl</a:t>
            </a:r>
            <a:r>
              <a:rPr lang="en-US" sz="2800" dirty="0">
                <a:latin typeface="Courier New" panose="02070309020205020404" charset="0"/>
              </a:rPr>
              <a:t>	(%rdx,%</a:t>
            </a:r>
            <a:r>
              <a:rPr lang="en-US" sz="2800" dirty="0" err="1" smtClean="0">
                <a:latin typeface="Courier New" panose="02070309020205020404" charset="0"/>
              </a:rPr>
              <a:t>esi</a:t>
            </a:r>
            <a:r>
              <a:rPr lang="en-US" sz="2800" dirty="0" smtClean="0">
                <a:latin typeface="Courier New" panose="02070309020205020404" charset="0"/>
              </a:rPr>
              <a:t>), </a:t>
            </a:r>
            <a:r>
              <a:rPr lang="en-US" sz="2800" dirty="0">
                <a:latin typeface="Courier New" panose="02070309020205020404" charset="0"/>
              </a:rPr>
              <a:t>%</a:t>
            </a:r>
            <a:r>
              <a:rPr lang="en-US" sz="2800" dirty="0" err="1">
                <a:latin typeface="Courier New" panose="02070309020205020404" charset="0"/>
              </a:rPr>
              <a:t>eax</a:t>
            </a:r>
            <a:r>
              <a:rPr lang="en-US" sz="2800" dirty="0">
                <a:latin typeface="Courier New" panose="02070309020205020404" charset="0"/>
              </a:rPr>
              <a:t>	</a:t>
            </a:r>
            <a:r>
              <a:rPr lang="en-US" sz="2800" dirty="0" smtClean="0">
                <a:latin typeface="Courier New" panose="02070309020205020404" charset="0"/>
              </a:rPr>
              <a:t> # </a:t>
            </a:r>
            <a:r>
              <a:rPr lang="en-US" sz="2800" dirty="0">
                <a:latin typeface="Courier New" panose="02070309020205020404" charset="0"/>
              </a:rPr>
              <a:t>p[dig]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3271" y="5157352"/>
            <a:ext cx="3649485" cy="82843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 smtClean="0">
                <a:latin typeface="Courier New" panose="02070309020205020404" charset="0"/>
              </a:rPr>
              <a:t>int</a:t>
            </a:r>
            <a:r>
              <a:rPr lang="en-US" sz="2400" dirty="0" smtClean="0">
                <a:latin typeface="Courier New" panose="02070309020205020404" charset="0"/>
              </a:rPr>
              <a:t> </a:t>
            </a:r>
            <a:r>
              <a:rPr lang="en-US" sz="2400" dirty="0">
                <a:latin typeface="Courier New" panose="02070309020205020404" charset="0"/>
              </a:rPr>
              <a:t>*</a:t>
            </a:r>
            <a:r>
              <a:rPr lang="en-US" sz="2400" dirty="0" err="1">
                <a:latin typeface="Courier New" panose="02070309020205020404" charset="0"/>
              </a:rPr>
              <a:t>univ</a:t>
            </a:r>
            <a:r>
              <a:rPr lang="en-US" sz="2400" dirty="0">
                <a:latin typeface="Courier New" panose="02070309020205020404" charset="0"/>
              </a:rPr>
              <a:t>[UCOUNT] = {</a:t>
            </a:r>
            <a:r>
              <a:rPr lang="en-US" sz="2400" dirty="0" err="1">
                <a:latin typeface="Courier New" panose="02070309020205020404" charset="0"/>
              </a:rPr>
              <a:t>mit</a:t>
            </a:r>
            <a:r>
              <a:rPr lang="en-US" sz="2400" dirty="0">
                <a:latin typeface="Courier New" panose="02070309020205020404" charset="0"/>
              </a:rPr>
              <a:t>, </a:t>
            </a:r>
            <a:r>
              <a:rPr lang="en-US" sz="2400" dirty="0" err="1">
                <a:latin typeface="Courier New" panose="02070309020205020404" charset="0"/>
              </a:rPr>
              <a:t>cmu</a:t>
            </a:r>
            <a:r>
              <a:rPr lang="en-US" sz="2400" dirty="0">
                <a:latin typeface="Courier New" panose="02070309020205020404" charset="0"/>
              </a:rPr>
              <a:t>, </a:t>
            </a:r>
            <a:r>
              <a:rPr lang="en-US" sz="2400" dirty="0" err="1">
                <a:latin typeface="Courier New" panose="02070309020205020404" charset="0"/>
              </a:rPr>
              <a:t>ucb</a:t>
            </a:r>
            <a:r>
              <a:rPr lang="en-US" sz="2400" dirty="0">
                <a:latin typeface="Courier New" panose="02070309020205020404" charset="0"/>
              </a:rPr>
              <a:t>};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47" y="4447232"/>
            <a:ext cx="7513004" cy="24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343271" y="321946"/>
            <a:ext cx="4323715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dirty="0" err="1"/>
              <a:t>多级数组中的元素访问</a:t>
            </a:r>
            <a:endParaRPr sz="2800" dirty="0"/>
          </a:p>
        </p:txBody>
      </p:sp>
      <p:sp>
        <p:nvSpPr>
          <p:cNvPr id="99332" name="Rectangle 5"/>
          <p:cNvSpPr>
            <a:spLocks noChangeArrowheads="1"/>
          </p:cNvSpPr>
          <p:nvPr/>
        </p:nvSpPr>
        <p:spPr bwMode="auto">
          <a:xfrm>
            <a:off x="343270" y="1143756"/>
            <a:ext cx="9215667" cy="18133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800" dirty="0" err="1">
                <a:latin typeface="Courier New" panose="02070309020205020404" charset="0"/>
              </a:rPr>
              <a:t>int</a:t>
            </a:r>
            <a:r>
              <a:rPr lang="en-US" sz="2800" dirty="0">
                <a:latin typeface="Courier New" panose="02070309020205020404" charset="0"/>
              </a:rPr>
              <a:t> </a:t>
            </a:r>
            <a:r>
              <a:rPr lang="en-US" sz="2800" dirty="0" err="1" smtClean="0">
                <a:latin typeface="Courier New" panose="02070309020205020404" charset="0"/>
              </a:rPr>
              <a:t>get_univ_digit</a:t>
            </a:r>
            <a:r>
              <a:rPr lang="en-US" sz="2800" dirty="0" smtClean="0">
                <a:latin typeface="Courier New" panose="02070309020205020404" charset="0"/>
              </a:rPr>
              <a:t>(</a:t>
            </a:r>
            <a:r>
              <a:rPr lang="en-US" sz="2800" dirty="0" err="1" smtClean="0">
                <a:latin typeface="Courier New" panose="02070309020205020404" charset="0"/>
              </a:rPr>
              <a:t>int</a:t>
            </a:r>
            <a:r>
              <a:rPr lang="en-US" sz="2800" dirty="0" smtClean="0">
                <a:latin typeface="Courier New" panose="02070309020205020404" charset="0"/>
              </a:rPr>
              <a:t> </a:t>
            </a:r>
            <a:r>
              <a:rPr lang="en-US" sz="2800" dirty="0">
                <a:latin typeface="Courier New" panose="02070309020205020404" charset="0"/>
              </a:rPr>
              <a:t>index, </a:t>
            </a:r>
            <a:r>
              <a:rPr lang="en-US" sz="2800" dirty="0" err="1">
                <a:latin typeface="Courier New" panose="02070309020205020404" charset="0"/>
              </a:rPr>
              <a:t>int</a:t>
            </a:r>
            <a:r>
              <a:rPr lang="en-US" sz="2800" dirty="0">
                <a:latin typeface="Courier New" panose="02070309020205020404" charset="0"/>
              </a:rPr>
              <a:t> dig)</a:t>
            </a:r>
          </a:p>
          <a:p>
            <a:pPr eaLnBrk="0" hangingPunct="0"/>
            <a:r>
              <a:rPr lang="en-US" sz="28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2800" dirty="0">
                <a:latin typeface="Courier New" panose="02070309020205020404" charset="0"/>
              </a:rPr>
              <a:t>  return </a:t>
            </a:r>
            <a:r>
              <a:rPr lang="en-US" sz="2800" dirty="0" err="1">
                <a:latin typeface="Courier New" panose="02070309020205020404" charset="0"/>
              </a:rPr>
              <a:t>univ</a:t>
            </a:r>
            <a:r>
              <a:rPr lang="en-US" sz="2800" dirty="0">
                <a:latin typeface="Courier New" panose="02070309020205020404" charset="0"/>
              </a:rPr>
              <a:t>[index][dig];</a:t>
            </a:r>
          </a:p>
          <a:p>
            <a:pPr eaLnBrk="0" hangingPunct="0"/>
            <a:r>
              <a:rPr lang="en-US" sz="28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16420" name="Rectangle 4"/>
          <p:cNvSpPr>
            <a:spLocks noChangeArrowheads="1"/>
          </p:cNvSpPr>
          <p:nvPr/>
        </p:nvSpPr>
        <p:spPr bwMode="auto">
          <a:xfrm>
            <a:off x="343270" y="3079613"/>
            <a:ext cx="11375763" cy="13824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800" dirty="0" err="1" smtClean="0">
                <a:latin typeface="Courier New" panose="02070309020205020404" charset="0"/>
              </a:rPr>
              <a:t>movl</a:t>
            </a:r>
            <a:r>
              <a:rPr lang="en-US" sz="2800" dirty="0" smtClean="0">
                <a:latin typeface="Courier New" panose="02070309020205020404" charset="0"/>
              </a:rPr>
              <a:t> %</a:t>
            </a:r>
            <a:r>
              <a:rPr lang="en-US" sz="2800" dirty="0" err="1">
                <a:latin typeface="Courier New" panose="02070309020205020404" charset="0"/>
              </a:rPr>
              <a:t>edi</a:t>
            </a:r>
            <a:r>
              <a:rPr lang="en-US" sz="2800" dirty="0">
                <a:latin typeface="Courier New" panose="02070309020205020404" charset="0"/>
              </a:rPr>
              <a:t>, %</a:t>
            </a:r>
            <a:r>
              <a:rPr lang="en-US" sz="2800" dirty="0" err="1">
                <a:latin typeface="Courier New" panose="02070309020205020404" charset="0"/>
              </a:rPr>
              <a:t>eax</a:t>
            </a:r>
            <a:r>
              <a:rPr lang="en-US" sz="2800" dirty="0">
                <a:latin typeface="Courier New" panose="02070309020205020404" charset="0"/>
              </a:rPr>
              <a:t>		</a:t>
            </a:r>
            <a:r>
              <a:rPr lang="en-US" sz="2800" dirty="0" smtClean="0">
                <a:latin typeface="Courier New" panose="02070309020205020404" charset="0"/>
              </a:rPr>
              <a:t>     # </a:t>
            </a:r>
            <a:r>
              <a:rPr lang="en-US" sz="2800" dirty="0">
                <a:latin typeface="Courier New" panose="02070309020205020404" charset="0"/>
              </a:rPr>
              <a:t>index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800" dirty="0" err="1" smtClean="0">
                <a:latin typeface="Courier New" panose="02070309020205020404" charset="0"/>
              </a:rPr>
              <a:t>movq</a:t>
            </a:r>
            <a:r>
              <a:rPr lang="en-US" sz="2800" dirty="0" smtClean="0">
                <a:latin typeface="Courier New" panose="02070309020205020404" charset="0"/>
              </a:rPr>
              <a:t> </a:t>
            </a:r>
            <a:r>
              <a:rPr lang="en-US" sz="2800" dirty="0" err="1" smtClean="0">
                <a:latin typeface="Courier New" panose="02070309020205020404" charset="0"/>
              </a:rPr>
              <a:t>univ</a:t>
            </a:r>
            <a:r>
              <a:rPr lang="en-US" sz="2800" dirty="0">
                <a:latin typeface="Courier New" panose="02070309020205020404" charset="0"/>
              </a:rPr>
              <a:t>(,%eax,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charset="0"/>
              </a:rPr>
              <a:t>8</a:t>
            </a:r>
            <a:r>
              <a:rPr lang="en-US" sz="2800" dirty="0">
                <a:latin typeface="Courier New" panose="02070309020205020404" charset="0"/>
              </a:rPr>
              <a:t>), %</a:t>
            </a:r>
            <a:r>
              <a:rPr lang="en-US" sz="2800" dirty="0" err="1">
                <a:latin typeface="Courier New" panose="02070309020205020404" charset="0"/>
              </a:rPr>
              <a:t>rdx</a:t>
            </a:r>
            <a:r>
              <a:rPr lang="en-US" sz="2800" dirty="0">
                <a:latin typeface="Courier New" panose="02070309020205020404" charset="0"/>
              </a:rPr>
              <a:t>	</a:t>
            </a:r>
            <a:r>
              <a:rPr lang="en-US" sz="2800" dirty="0" smtClean="0">
                <a:latin typeface="Courier New" panose="02070309020205020404" charset="0"/>
              </a:rPr>
              <a:t> # </a:t>
            </a:r>
            <a:r>
              <a:rPr lang="en-US" sz="2800" dirty="0">
                <a:latin typeface="Courier New" panose="02070309020205020404" charset="0"/>
              </a:rPr>
              <a:t>p = </a:t>
            </a:r>
            <a:r>
              <a:rPr lang="en-US" sz="2800" dirty="0" err="1">
                <a:latin typeface="Courier New" panose="02070309020205020404" charset="0"/>
              </a:rPr>
              <a:t>univ</a:t>
            </a:r>
            <a:r>
              <a:rPr lang="en-US" sz="2800" dirty="0">
                <a:latin typeface="Courier New" panose="02070309020205020404" charset="0"/>
              </a:rPr>
              <a:t>[index]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800" dirty="0" err="1" smtClean="0">
                <a:latin typeface="Courier New" panose="02070309020205020404" charset="0"/>
              </a:rPr>
              <a:t>movl</a:t>
            </a:r>
            <a:r>
              <a:rPr lang="en-US" sz="2800" dirty="0" smtClean="0">
                <a:latin typeface="Courier New" panose="02070309020205020404" charset="0"/>
              </a:rPr>
              <a:t> (%</a:t>
            </a:r>
            <a:r>
              <a:rPr lang="en-US" sz="2800" dirty="0">
                <a:latin typeface="Courier New" panose="02070309020205020404" charset="0"/>
              </a:rPr>
              <a:t>rdx,%</a:t>
            </a:r>
            <a:r>
              <a:rPr lang="en-US" sz="2800" dirty="0" smtClean="0">
                <a:latin typeface="Courier New" panose="02070309020205020404" charset="0"/>
              </a:rPr>
              <a:t>esi,</a:t>
            </a:r>
            <a:r>
              <a:rPr lang="en-US" sz="2800" b="1" dirty="0" smtClean="0">
                <a:solidFill>
                  <a:srgbClr val="FF0000"/>
                </a:solidFill>
                <a:latin typeface="Courier New" panose="02070309020205020404" charset="0"/>
              </a:rPr>
              <a:t>4</a:t>
            </a:r>
            <a:r>
              <a:rPr lang="en-US" sz="2800" dirty="0" smtClean="0">
                <a:latin typeface="Courier New" panose="02070309020205020404" charset="0"/>
              </a:rPr>
              <a:t>), </a:t>
            </a:r>
            <a:r>
              <a:rPr lang="en-US" sz="2800" dirty="0">
                <a:latin typeface="Courier New" panose="02070309020205020404" charset="0"/>
              </a:rPr>
              <a:t>%</a:t>
            </a:r>
            <a:r>
              <a:rPr lang="en-US" sz="2800" dirty="0" err="1">
                <a:latin typeface="Courier New" panose="02070309020205020404" charset="0"/>
              </a:rPr>
              <a:t>eax</a:t>
            </a:r>
            <a:r>
              <a:rPr lang="en-US" sz="2800" dirty="0">
                <a:latin typeface="Courier New" panose="02070309020205020404" charset="0"/>
              </a:rPr>
              <a:t>	</a:t>
            </a:r>
            <a:r>
              <a:rPr lang="en-US" sz="2800" dirty="0" smtClean="0">
                <a:latin typeface="Courier New" panose="02070309020205020404" charset="0"/>
              </a:rPr>
              <a:t> # </a:t>
            </a:r>
            <a:r>
              <a:rPr lang="en-US" sz="2800" dirty="0">
                <a:latin typeface="Courier New" panose="02070309020205020404" charset="0"/>
              </a:rPr>
              <a:t>p[dig]</a:t>
            </a:r>
          </a:p>
        </p:txBody>
      </p:sp>
      <p:sp>
        <p:nvSpPr>
          <p:cNvPr id="99330" name="Rectangle 3"/>
          <p:cNvSpPr>
            <a:spLocks noGrp="1" noChangeArrowheads="1"/>
          </p:cNvSpPr>
          <p:nvPr/>
        </p:nvSpPr>
        <p:spPr>
          <a:xfrm>
            <a:off x="1931274" y="4584584"/>
            <a:ext cx="8472487" cy="2273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  <a:p>
            <a:pPr lvl="1">
              <a:buClr>
                <a:srgbClr val="0D0D0D"/>
              </a:buClr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元素访问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b="1" dirty="0" err="1"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sz="2400" b="1" dirty="0" err="1">
                <a:latin typeface="微软雅黑" panose="020B0503020204020204" charset="-122"/>
                <a:ea typeface="微软雅黑" panose="020B0503020204020204" charset="-122"/>
              </a:rPr>
              <a:t>Mem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</a:rPr>
              <a:t>[univ+8*index]+4*dig]</a:t>
            </a:r>
          </a:p>
          <a:p>
            <a:pPr lvl="1">
              <a:buClr>
                <a:srgbClr val="0D0D0D"/>
              </a:buClr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两次内存读取</a:t>
            </a:r>
          </a:p>
          <a:p>
            <a:pPr lvl="2"/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首先获取指向行数组的指针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/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然后在数组中访问元素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2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右箭头 3"/>
          <p:cNvSpPr/>
          <p:nvPr/>
        </p:nvSpPr>
        <p:spPr>
          <a:xfrm>
            <a:off x="279082" y="258268"/>
            <a:ext cx="3245353" cy="948055"/>
          </a:xfrm>
          <a:prstGeom prst="rightArrow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/>
              <a:t>数组元素的访问</a:t>
            </a:r>
          </a:p>
        </p:txBody>
      </p:sp>
      <p:sp>
        <p:nvSpPr>
          <p:cNvPr id="101378" name="Rectangle 4"/>
          <p:cNvSpPr>
            <a:spLocks noChangeArrowheads="1"/>
          </p:cNvSpPr>
          <p:nvPr/>
        </p:nvSpPr>
        <p:spPr bwMode="auto">
          <a:xfrm>
            <a:off x="234521" y="1532059"/>
            <a:ext cx="5237682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get_pgh_digit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(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index,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dig)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return </a:t>
            </a:r>
            <a:r>
              <a:rPr lang="en-US" sz="2400" dirty="0" err="1">
                <a:latin typeface="Courier New" panose="02070309020205020404" charset="0"/>
              </a:rPr>
              <a:t>pgh</a:t>
            </a:r>
            <a:r>
              <a:rPr lang="en-US" sz="2400" dirty="0">
                <a:latin typeface="Courier New" panose="02070309020205020404" charset="0"/>
              </a:rPr>
              <a:t>[index][dig];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101379" name="Rectangle 8"/>
          <p:cNvSpPr>
            <a:spLocks noChangeArrowheads="1"/>
          </p:cNvSpPr>
          <p:nvPr/>
        </p:nvSpPr>
        <p:spPr bwMode="auto">
          <a:xfrm>
            <a:off x="6056790" y="1532059"/>
            <a:ext cx="5404282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get_univ_digit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(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index,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dig)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return </a:t>
            </a:r>
            <a:r>
              <a:rPr lang="en-US" sz="2400" dirty="0" err="1">
                <a:latin typeface="Courier New" panose="02070309020205020404" charset="0"/>
              </a:rPr>
              <a:t>univ</a:t>
            </a:r>
            <a:r>
              <a:rPr lang="en-US" sz="2400" dirty="0">
                <a:latin typeface="Courier New" panose="02070309020205020404" charset="0"/>
              </a:rPr>
              <a:t>[index][dig];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101380" name="TextBox 11"/>
          <p:cNvSpPr txBox="1">
            <a:spLocks noChangeArrowheads="1"/>
          </p:cNvSpPr>
          <p:nvPr/>
        </p:nvSpPr>
        <p:spPr bwMode="auto">
          <a:xfrm>
            <a:off x="279082" y="1002228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latin typeface="Calibri" panose="020F0502020204030204" charset="0"/>
              </a:rPr>
              <a:t>嵌套数组</a:t>
            </a:r>
          </a:p>
        </p:txBody>
      </p:sp>
      <p:sp>
        <p:nvSpPr>
          <p:cNvPr id="101381" name="TextBox 12"/>
          <p:cNvSpPr txBox="1">
            <a:spLocks noChangeArrowheads="1"/>
          </p:cNvSpPr>
          <p:nvPr/>
        </p:nvSpPr>
        <p:spPr bwMode="auto">
          <a:xfrm>
            <a:off x="5923817" y="771395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latin typeface="Calibri" panose="020F0502020204030204" charset="0"/>
              </a:rPr>
              <a:t>多级数组</a:t>
            </a:r>
          </a:p>
        </p:txBody>
      </p:sp>
      <p:pic>
        <p:nvPicPr>
          <p:cNvPr id="101382" name="Picture 2" descr="C:\Documents and Settings\pueschel\My Documents\teaching\18-243-CMUspring09\08-05Feb09\mult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42" y="3554938"/>
            <a:ext cx="4812829" cy="1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5" name="Rectangle 16"/>
          <p:cNvSpPr>
            <a:spLocks noChangeArrowheads="1"/>
          </p:cNvSpPr>
          <p:nvPr/>
        </p:nvSpPr>
        <p:spPr bwMode="auto">
          <a:xfrm>
            <a:off x="159842" y="4938198"/>
            <a:ext cx="509016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buFont typeface="Wingdings" panose="05000000000000000000" pitchFamily="2" charset="2"/>
              <a:buNone/>
            </a:pPr>
            <a:r>
              <a:rPr lang="en-US" sz="2800" dirty="0" err="1">
                <a:latin typeface="Courier New" panose="02070309020205020404" charset="0"/>
              </a:rPr>
              <a:t>Mem</a:t>
            </a:r>
            <a:r>
              <a:rPr lang="en-US" sz="2800" dirty="0">
                <a:latin typeface="Courier New" panose="02070309020205020404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charset="0"/>
              </a:rPr>
              <a:t>pgh</a:t>
            </a:r>
            <a:r>
              <a:rPr lang="en-US" sz="2800" dirty="0">
                <a:latin typeface="Courier New" panose="02070309020205020404" charset="0"/>
              </a:rPr>
              <a:t>+20*index+4*dig]</a:t>
            </a:r>
          </a:p>
        </p:txBody>
      </p:sp>
      <p:sp>
        <p:nvSpPr>
          <p:cNvPr id="101386" name="Rectangle 17"/>
          <p:cNvSpPr>
            <a:spLocks noChangeArrowheads="1"/>
          </p:cNvSpPr>
          <p:nvPr/>
        </p:nvSpPr>
        <p:spPr bwMode="auto">
          <a:xfrm>
            <a:off x="5113366" y="5852397"/>
            <a:ext cx="615696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buFont typeface="Wingdings" panose="05000000000000000000" pitchFamily="2" charset="2"/>
              <a:buNone/>
            </a:pPr>
            <a:r>
              <a:rPr lang="en-US" sz="2800" dirty="0" err="1">
                <a:latin typeface="Courier New" panose="02070309020205020404" charset="0"/>
              </a:rPr>
              <a:t>Mem</a:t>
            </a:r>
            <a:r>
              <a:rPr lang="en-US" sz="2800" dirty="0">
                <a:latin typeface="Courier New" panose="02070309020205020404" charset="0"/>
              </a:rPr>
              <a:t>[</a:t>
            </a:r>
            <a:r>
              <a:rPr lang="en-US" sz="2800" dirty="0" err="1">
                <a:latin typeface="Courier New" panose="02070309020205020404" charset="0"/>
              </a:rPr>
              <a:t>Mem</a:t>
            </a:r>
            <a:r>
              <a:rPr lang="en-US" sz="2800" dirty="0">
                <a:latin typeface="Courier New" panose="02070309020205020404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charset="0"/>
              </a:rPr>
              <a:t>univ</a:t>
            </a:r>
            <a:r>
              <a:rPr lang="en-US" sz="2800" dirty="0">
                <a:latin typeface="Courier New" panose="02070309020205020404" charset="0"/>
              </a:rPr>
              <a:t>+8*index]+4*dig]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873" y="3744011"/>
            <a:ext cx="6443873" cy="19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418340" y="1075574"/>
            <a:ext cx="7786687" cy="1450975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 2" panose="05020102010507070707" pitchFamily="18" charset="2"/>
              <a:buChar char="¢"/>
              <a:defRPr/>
            </a:pPr>
            <a:r>
              <a:rPr lang="zh-CN" altLang="en-US" sz="2400" b="1" kern="0" dirty="0">
                <a:latin typeface="Calibri" panose="020F0502020204030204" charset="0"/>
                <a:ea typeface="宋体" panose="02010600030101010101" pitchFamily="2" charset="-122"/>
                <a:cs typeface="MS PGothic" panose="020B0600070205080204" pitchFamily="-96" charset="-128"/>
              </a:rPr>
              <a:t>数组元素</a:t>
            </a:r>
            <a:r>
              <a:rPr lang="en-US" sz="2400" b="1" kern="0" dirty="0"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rPr>
              <a:t> </a:t>
            </a:r>
            <a:endParaRPr lang="en-US" sz="2400" kern="0" dirty="0">
              <a:latin typeface="Courier New" panose="02070309020205020404" charset="0"/>
              <a:ea typeface="MS PGothic" panose="020B0600070205080204" pitchFamily="-96" charset="-128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lang="zh-CN" altLang="en-US" sz="2400" kern="0" dirty="0">
                <a:latin typeface="Calibri" panose="020F0502020204030204" charset="0"/>
                <a:ea typeface="宋体" panose="02010600030101010101" pitchFamily="2" charset="-122"/>
              </a:rPr>
              <a:t>地址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  </a:t>
            </a:r>
            <a:r>
              <a:rPr lang="en-US" sz="2400" b="1" kern="0" dirty="0">
                <a:latin typeface="Courier New" panose="02070309020205020404" charset="0"/>
                <a:ea typeface="MS PGothic" panose="020B0600070205080204" pitchFamily="-96" charset="-128"/>
              </a:rPr>
              <a:t>A +</a:t>
            </a:r>
            <a:r>
              <a:rPr lang="en-US" sz="2400" kern="0" dirty="0">
                <a:latin typeface="Courier New" panose="02070309020205020404" charset="0"/>
                <a:ea typeface="MS PGothic" panose="020B0600070205080204" pitchFamily="-96" charset="-128"/>
              </a:rPr>
              <a:t> </a:t>
            </a:r>
            <a:r>
              <a:rPr lang="en-US" sz="2400" i="1" kern="0" dirty="0" err="1">
                <a:latin typeface="Calibri" panose="020F0502020204030204" charset="0"/>
                <a:ea typeface="MS PGothic" panose="020B0600070205080204" pitchFamily="-96" charset="-128"/>
              </a:rPr>
              <a:t>i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 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* (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C 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* 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K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)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 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+  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j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 * 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K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400" kern="0" dirty="0">
                <a:solidFill>
                  <a:srgbClr val="FF0000"/>
                </a:solidFill>
                <a:latin typeface="Calibri" panose="020F0502020204030204" charset="0"/>
              </a:rPr>
              <a:t>C = 16, K = 4</a:t>
            </a:r>
            <a:endParaRPr lang="en-US" sz="2400" kern="0" dirty="0">
              <a:solidFill>
                <a:srgbClr val="FF0000"/>
              </a:solidFill>
              <a:latin typeface="Calibri" panose="020F0502020204030204" charset="0"/>
              <a:ea typeface="MS PGothic" panose="020B0600070205080204" pitchFamily="-96" charset="-128"/>
            </a:endParaRPr>
          </a:p>
        </p:txBody>
      </p:sp>
      <p:sp>
        <p:nvSpPr>
          <p:cNvPr id="107523" name="Rectangle 4"/>
          <p:cNvSpPr>
            <a:spLocks noChangeArrowheads="1"/>
          </p:cNvSpPr>
          <p:nvPr/>
        </p:nvSpPr>
        <p:spPr bwMode="auto">
          <a:xfrm>
            <a:off x="479812" y="2664538"/>
            <a:ext cx="10412415" cy="1567096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/* Get element a[</a:t>
            </a:r>
            <a:r>
              <a:rPr lang="en-US" sz="2400" dirty="0" err="1">
                <a:latin typeface="Courier New" panose="02070309020205020404" charset="0"/>
              </a:rPr>
              <a:t>i</a:t>
            </a:r>
            <a:r>
              <a:rPr lang="en-US" sz="2400" dirty="0">
                <a:latin typeface="Courier New" panose="02070309020205020404" charset="0"/>
              </a:rPr>
              <a:t>][j] */</a:t>
            </a:r>
          </a:p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fix_ele</a:t>
            </a:r>
            <a:r>
              <a:rPr lang="en-US" sz="2400" dirty="0">
                <a:latin typeface="Courier New" panose="02070309020205020404" charset="0"/>
              </a:rPr>
              <a:t>(</a:t>
            </a:r>
            <a:r>
              <a:rPr lang="en-US" sz="2400" dirty="0" err="1">
                <a:solidFill>
                  <a:srgbClr val="7030A0"/>
                </a:solidFill>
                <a:latin typeface="Courier New" panose="02070309020205020404" charset="0"/>
              </a:rPr>
              <a:t>fix_matrix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</a:rPr>
              <a:t> a</a:t>
            </a:r>
            <a:r>
              <a:rPr lang="en-US" sz="2400" dirty="0">
                <a:latin typeface="Courier New" panose="02070309020205020404" charset="0"/>
              </a:rPr>
              <a:t>,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i</a:t>
            </a:r>
            <a:r>
              <a:rPr lang="en-US" sz="2400" dirty="0">
                <a:latin typeface="Courier New" panose="02070309020205020404" charset="0"/>
              </a:rPr>
              <a:t>,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j) 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return a[</a:t>
            </a:r>
            <a:r>
              <a:rPr lang="en-US" sz="2400" dirty="0" err="1">
                <a:latin typeface="Courier New" panose="02070309020205020404" charset="0"/>
              </a:rPr>
              <a:t>i</a:t>
            </a:r>
            <a:r>
              <a:rPr lang="en-US" sz="2400" dirty="0">
                <a:latin typeface="Courier New" panose="02070309020205020404" charset="0"/>
              </a:rPr>
              <a:t>][j];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79812" y="4602605"/>
            <a:ext cx="10412416" cy="15670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400" dirty="0" err="1" smtClean="0">
                <a:latin typeface="Courier New" panose="02070309020205020404" charset="0"/>
              </a:rPr>
              <a:t>salq</a:t>
            </a:r>
            <a:r>
              <a:rPr lang="en-US" sz="2400" dirty="0">
                <a:latin typeface="Courier New" panose="02070309020205020404" charset="0"/>
              </a:rPr>
              <a:t>	$6, %</a:t>
            </a:r>
            <a:r>
              <a:rPr lang="en-US" sz="2400" dirty="0" err="1">
                <a:latin typeface="Courier New" panose="02070309020205020404" charset="0"/>
              </a:rPr>
              <a:t>rsi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         # </a:t>
            </a:r>
            <a:r>
              <a:rPr lang="en-US" sz="2400" dirty="0" err="1">
                <a:latin typeface="Courier New" panose="02070309020205020404" charset="0"/>
              </a:rPr>
              <a:t>i</a:t>
            </a:r>
            <a:r>
              <a:rPr lang="en-US" sz="2400" dirty="0" smtClean="0">
                <a:latin typeface="Courier New" panose="02070309020205020404" charset="0"/>
              </a:rPr>
              <a:t> * 16 * 4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400" dirty="0" err="1" smtClean="0">
                <a:latin typeface="Courier New" panose="02070309020205020404" charset="0"/>
              </a:rPr>
              <a:t>salq</a:t>
            </a:r>
            <a:r>
              <a:rPr lang="en-US" sz="2400" dirty="0">
                <a:latin typeface="Courier New" panose="02070309020205020404" charset="0"/>
              </a:rPr>
              <a:t>	$2, %</a:t>
            </a:r>
            <a:r>
              <a:rPr lang="en-US" sz="2400" dirty="0" err="1">
                <a:latin typeface="Courier New" panose="02070309020205020404" charset="0"/>
              </a:rPr>
              <a:t>rdx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         # j * 4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400" dirty="0" err="1" smtClean="0">
                <a:latin typeface="Courier New" panose="02070309020205020404" charset="0"/>
              </a:rPr>
              <a:t>addq</a:t>
            </a:r>
            <a:r>
              <a:rPr lang="en-US" sz="2400" dirty="0">
                <a:latin typeface="Courier New" panose="02070309020205020404" charset="0"/>
              </a:rPr>
              <a:t>	%</a:t>
            </a:r>
            <a:r>
              <a:rPr lang="en-US" sz="2400" dirty="0" err="1">
                <a:latin typeface="Courier New" panose="02070309020205020404" charset="0"/>
              </a:rPr>
              <a:t>rdi</a:t>
            </a:r>
            <a:r>
              <a:rPr lang="en-US" sz="2400" dirty="0">
                <a:latin typeface="Courier New" panose="02070309020205020404" charset="0"/>
              </a:rPr>
              <a:t>, %</a:t>
            </a:r>
            <a:r>
              <a:rPr lang="en-US" sz="2400" dirty="0" err="1">
                <a:latin typeface="Courier New" panose="02070309020205020404" charset="0"/>
              </a:rPr>
              <a:t>rdx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         # </a:t>
            </a:r>
            <a:r>
              <a:rPr lang="en-US" sz="2400" dirty="0">
                <a:latin typeface="Courier New" panose="02070309020205020404" charset="0"/>
              </a:rPr>
              <a:t>a + </a:t>
            </a:r>
            <a:r>
              <a:rPr lang="en-US" sz="2400" dirty="0" smtClean="0">
                <a:latin typeface="Courier New" panose="02070309020205020404" charset="0"/>
              </a:rPr>
              <a:t>j * 4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400" dirty="0" err="1" smtClean="0">
                <a:latin typeface="Courier New" panose="02070309020205020404" charset="0"/>
              </a:rPr>
              <a:t>movl</a:t>
            </a:r>
            <a:r>
              <a:rPr lang="en-US" sz="2400" dirty="0" smtClean="0">
                <a:latin typeface="Courier New" panose="02070309020205020404" charset="0"/>
              </a:rPr>
              <a:t>  </a:t>
            </a:r>
            <a:r>
              <a:rPr lang="en-US" sz="2400" dirty="0">
                <a:latin typeface="Courier New" panose="02070309020205020404" charset="0"/>
              </a:rPr>
              <a:t>(%</a:t>
            </a:r>
            <a:r>
              <a:rPr lang="en-US" sz="2400" dirty="0" err="1">
                <a:latin typeface="Courier New" panose="02070309020205020404" charset="0"/>
              </a:rPr>
              <a:t>rsi</a:t>
            </a:r>
            <a:r>
              <a:rPr lang="en-US" sz="2400" dirty="0">
                <a:latin typeface="Courier New" panose="02070309020205020404" charset="0"/>
              </a:rPr>
              <a:t>,%</a:t>
            </a:r>
            <a:r>
              <a:rPr lang="en-US" sz="2400" dirty="0" err="1">
                <a:latin typeface="Courier New" panose="02070309020205020404" charset="0"/>
              </a:rPr>
              <a:t>rdx</a:t>
            </a:r>
            <a:r>
              <a:rPr lang="en-US" sz="2400" dirty="0">
                <a:latin typeface="Courier New" panose="02070309020205020404" charset="0"/>
              </a:rPr>
              <a:t>), %</a:t>
            </a:r>
            <a:r>
              <a:rPr lang="en-US" sz="2400" dirty="0" err="1">
                <a:latin typeface="Courier New" panose="02070309020205020404" charset="0"/>
              </a:rPr>
              <a:t>eax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    # </a:t>
            </a:r>
            <a:r>
              <a:rPr lang="en-US" sz="2400" dirty="0">
                <a:latin typeface="Courier New" panose="02070309020205020404" charset="0"/>
              </a:rPr>
              <a:t>*(a + </a:t>
            </a:r>
            <a:r>
              <a:rPr lang="en-US" sz="2400" dirty="0" smtClean="0">
                <a:latin typeface="Courier New" panose="02070309020205020404" charset="0"/>
              </a:rPr>
              <a:t>j * 4 </a:t>
            </a:r>
            <a:r>
              <a:rPr lang="en-US" sz="2400" dirty="0">
                <a:latin typeface="Courier New" panose="02070309020205020404" charset="0"/>
              </a:rPr>
              <a:t>+ i</a:t>
            </a:r>
            <a:r>
              <a:rPr lang="en-US" sz="2400" dirty="0" smtClean="0">
                <a:latin typeface="Courier New" panose="02070309020205020404" charset="0"/>
              </a:rPr>
              <a:t> * 16 * 4)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29876" y="1278631"/>
            <a:ext cx="5736177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charset="0"/>
              </a:rPr>
              <a:t>#define N 16</a:t>
            </a:r>
          </a:p>
          <a:p>
            <a:pPr eaLnBrk="0" hangingPunct="0"/>
            <a:r>
              <a:rPr lang="en-US" altLang="zh-CN" sz="2400" dirty="0" err="1">
                <a:latin typeface="Courier New" panose="02070309020205020404" charset="0"/>
              </a:rPr>
              <a:t>typedef</a:t>
            </a:r>
            <a:r>
              <a:rPr lang="en-US" altLang="zh-CN" sz="2400" dirty="0">
                <a:latin typeface="Courier New" panose="02070309020205020404" charset="0"/>
              </a:rPr>
              <a:t> </a:t>
            </a:r>
            <a:r>
              <a:rPr lang="en-US" altLang="zh-CN" sz="2400" dirty="0" err="1">
                <a:latin typeface="Courier New" panose="02070309020205020404" charset="0"/>
              </a:rPr>
              <a:t>int</a:t>
            </a:r>
            <a:r>
              <a:rPr lang="en-US" altLang="zh-CN" sz="2400" dirty="0">
                <a:latin typeface="Courier New" panose="02070309020205020404" charset="0"/>
              </a:rPr>
              <a:t> </a:t>
            </a:r>
            <a:r>
              <a:rPr lang="en-US" altLang="zh-CN" sz="2400" dirty="0" err="1">
                <a:solidFill>
                  <a:srgbClr val="7030A0"/>
                </a:solidFill>
                <a:latin typeface="Courier New" panose="02070309020205020404" charset="0"/>
              </a:rPr>
              <a:t>fix_matrix</a:t>
            </a:r>
            <a:r>
              <a:rPr lang="en-US" altLang="zh-CN" sz="2400" dirty="0">
                <a:latin typeface="Courier New" panose="02070309020205020404" charset="0"/>
              </a:rPr>
              <a:t>[N][N];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25402" y="512855"/>
            <a:ext cx="11300460" cy="6185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 smtClean="0"/>
              <a:t>3.8.4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定长数组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23661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803149" y="122066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707659" y="1010693"/>
            <a:ext cx="7786687" cy="1235945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 2" panose="05020102010507070707" pitchFamily="18" charset="2"/>
              <a:buChar char="¢"/>
              <a:defRPr/>
            </a:pPr>
            <a:r>
              <a:rPr lang="zh-CN" altLang="en-US" sz="2400" b="1" kern="0" dirty="0">
                <a:latin typeface="Calibri" panose="020F0502020204030204" charset="0"/>
                <a:ea typeface="宋体" panose="02010600030101010101" pitchFamily="2" charset="-122"/>
                <a:cs typeface="MS PGothic" panose="020B0600070205080204" pitchFamily="-96" charset="-128"/>
              </a:rPr>
              <a:t>数组元素</a:t>
            </a:r>
            <a:r>
              <a:rPr lang="en-US" sz="2400" b="1" kern="0" dirty="0"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rPr>
              <a:t> </a:t>
            </a:r>
            <a:endParaRPr lang="en-US" sz="2400" kern="0" dirty="0">
              <a:latin typeface="Courier New" panose="02070309020205020404" charset="0"/>
              <a:ea typeface="MS PGothic" panose="020B0600070205080204" pitchFamily="-96" charset="-128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lang="zh-CN" altLang="en-US" sz="2400" kern="0" dirty="0">
                <a:latin typeface="Calibri" panose="020F0502020204030204" charset="0"/>
                <a:ea typeface="宋体" panose="02010600030101010101" pitchFamily="2" charset="-122"/>
              </a:rPr>
              <a:t>地址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  </a:t>
            </a:r>
            <a:r>
              <a:rPr lang="en-US" sz="2400" b="1" kern="0" dirty="0">
                <a:latin typeface="Courier New" panose="02070309020205020404" charset="0"/>
                <a:ea typeface="MS PGothic" panose="020B0600070205080204" pitchFamily="-96" charset="-128"/>
              </a:rPr>
              <a:t>A +</a:t>
            </a:r>
            <a:r>
              <a:rPr lang="en-US" sz="2400" kern="0" dirty="0">
                <a:latin typeface="Courier New" panose="02070309020205020404" charset="0"/>
                <a:ea typeface="MS PGothic" panose="020B0600070205080204" pitchFamily="-96" charset="-128"/>
              </a:rPr>
              <a:t> </a:t>
            </a:r>
            <a:r>
              <a:rPr lang="en-US" sz="2400" i="1" kern="0" dirty="0" err="1">
                <a:latin typeface="Calibri" panose="020F0502020204030204" charset="0"/>
                <a:ea typeface="MS PGothic" panose="020B0600070205080204" pitchFamily="-96" charset="-128"/>
              </a:rPr>
              <a:t>i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 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* (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C 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* 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K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)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 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+  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j</a:t>
            </a:r>
            <a:r>
              <a:rPr lang="en-US" sz="2400" kern="0" dirty="0">
                <a:latin typeface="Calibri" panose="020F0502020204030204" charset="0"/>
                <a:ea typeface="MS PGothic" panose="020B0600070205080204" pitchFamily="-96" charset="-128"/>
              </a:rPr>
              <a:t> * </a:t>
            </a:r>
            <a:r>
              <a:rPr lang="en-US" sz="2400" i="1" kern="0" dirty="0">
                <a:latin typeface="Calibri" panose="020F0502020204030204" charset="0"/>
                <a:ea typeface="MS PGothic" panose="020B0600070205080204" pitchFamily="-96" charset="-128"/>
              </a:rPr>
              <a:t>K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400" kern="0" dirty="0">
                <a:latin typeface="Calibri" panose="020F0502020204030204" charset="0"/>
              </a:rPr>
              <a:t>C = n, K = 4</a:t>
            </a:r>
            <a:endParaRPr lang="en-US" sz="2400" kern="0" dirty="0">
              <a:latin typeface="Calibri" panose="020F0502020204030204" charset="0"/>
              <a:ea typeface="MS PGothic" panose="020B0600070205080204" pitchFamily="-96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334395" y="2564111"/>
            <a:ext cx="10145166" cy="156709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pt-BR" sz="2400" dirty="0">
                <a:latin typeface="Courier New" panose="02070309020205020404" charset="0"/>
              </a:rPr>
              <a:t>/* Get element a[i][j] */</a:t>
            </a:r>
          </a:p>
          <a:p>
            <a:pPr eaLnBrk="0" hangingPunct="0"/>
            <a:r>
              <a:rPr lang="pt-BR" sz="2400" dirty="0">
                <a:latin typeface="Courier New" panose="02070309020205020404" charset="0"/>
              </a:rPr>
              <a:t>int var_ele(</a:t>
            </a:r>
            <a:r>
              <a:rPr lang="pt-BR" sz="2400" dirty="0">
                <a:solidFill>
                  <a:srgbClr val="FF0000"/>
                </a:solidFill>
                <a:latin typeface="Courier New" panose="02070309020205020404" charset="0"/>
              </a:rPr>
              <a:t>long n</a:t>
            </a:r>
            <a:r>
              <a:rPr lang="pt-BR" sz="2400" dirty="0">
                <a:latin typeface="Courier New" panose="02070309020205020404" charset="0"/>
              </a:rPr>
              <a:t>, </a:t>
            </a:r>
            <a:r>
              <a:rPr lang="pt-BR" sz="2400" dirty="0">
                <a:solidFill>
                  <a:srgbClr val="7030A0"/>
                </a:solidFill>
                <a:latin typeface="Courier New" panose="02070309020205020404" charset="0"/>
              </a:rPr>
              <a:t>int a[n][n]</a:t>
            </a:r>
            <a:r>
              <a:rPr lang="pt-BR" sz="2400" dirty="0">
                <a:latin typeface="Courier New" panose="02070309020205020404" charset="0"/>
              </a:rPr>
              <a:t>, long i, long j) {</a:t>
            </a:r>
          </a:p>
          <a:p>
            <a:pPr eaLnBrk="0" hangingPunct="0"/>
            <a:r>
              <a:rPr lang="pt-BR" sz="2400" dirty="0">
                <a:latin typeface="Courier New" panose="02070309020205020404" charset="0"/>
              </a:rPr>
              <a:t>  return a[i][j];</a:t>
            </a:r>
          </a:p>
          <a:p>
            <a:pPr eaLnBrk="0" hangingPunct="0"/>
            <a:r>
              <a:rPr lang="pt-BR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4395" y="4353208"/>
            <a:ext cx="10145166" cy="1936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 smtClean="0">
                <a:latin typeface="Courier New" panose="02070309020205020404" charset="0"/>
              </a:rPr>
              <a:t>movq</a:t>
            </a:r>
            <a:r>
              <a:rPr lang="en-US" sz="2400" dirty="0" smtClean="0">
                <a:latin typeface="Courier New" panose="02070309020205020404" charset="0"/>
              </a:rPr>
              <a:t>  </a:t>
            </a:r>
            <a:r>
              <a:rPr lang="en-US" altLang="zh-CN" sz="2400" dirty="0">
                <a:latin typeface="Courier New" panose="02070309020205020404" charset="0"/>
              </a:rPr>
              <a:t>%</a:t>
            </a:r>
            <a:r>
              <a:rPr lang="en-US" altLang="zh-CN" sz="2400" dirty="0" err="1">
                <a:latin typeface="Courier New" panose="02070309020205020404" charset="0"/>
              </a:rPr>
              <a:t>rdi</a:t>
            </a:r>
            <a:r>
              <a:rPr lang="en-US" sz="2400" dirty="0">
                <a:latin typeface="Courier New" panose="02070309020205020404" charset="0"/>
              </a:rPr>
              <a:t>  %</a:t>
            </a:r>
            <a:r>
              <a:rPr lang="en-US" sz="2400" dirty="0" err="1" smtClean="0">
                <a:latin typeface="Courier New" panose="02070309020205020404" charset="0"/>
              </a:rPr>
              <a:t>rax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		# </a:t>
            </a:r>
            <a:r>
              <a:rPr lang="en-US" sz="2400" dirty="0">
                <a:latin typeface="Courier New" panose="02070309020205020404" charset="0"/>
              </a:rPr>
              <a:t>n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400" dirty="0" smtClean="0">
                <a:latin typeface="Courier New" panose="02070309020205020404" charset="0"/>
              </a:rPr>
              <a:t>	</a:t>
            </a:r>
            <a:r>
              <a:rPr lang="en-US" sz="2400" dirty="0" err="1" smtClean="0">
                <a:latin typeface="Courier New" panose="02070309020205020404" charset="0"/>
              </a:rPr>
              <a:t>imulq</a:t>
            </a:r>
            <a:r>
              <a:rPr lang="en-US" sz="2400" dirty="0" smtClean="0">
                <a:latin typeface="Courier New" panose="02070309020205020404" charset="0"/>
              </a:rPr>
              <a:t> %</a:t>
            </a:r>
            <a:r>
              <a:rPr lang="en-US" sz="2400" dirty="0" err="1" smtClean="0">
                <a:latin typeface="Courier New" panose="02070309020205020404" charset="0"/>
              </a:rPr>
              <a:t>rdx</a:t>
            </a:r>
            <a:r>
              <a:rPr lang="en-US" sz="2400" dirty="0">
                <a:latin typeface="Courier New" panose="0207030902020502040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sz="2400" dirty="0" err="1" smtClean="0">
                <a:solidFill>
                  <a:srgbClr val="FF0000"/>
                </a:solidFill>
                <a:latin typeface="Courier New" panose="02070309020205020404" charset="0"/>
              </a:rPr>
              <a:t>rax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		# n*</a:t>
            </a:r>
            <a:r>
              <a:rPr lang="en-US" altLang="zh-CN" sz="2400" dirty="0" err="1" smtClean="0">
                <a:latin typeface="Courier New" panose="02070309020205020404" charset="0"/>
              </a:rPr>
              <a:t>i</a:t>
            </a:r>
            <a:endParaRPr lang="en-US" altLang="zh-CN" sz="2400" dirty="0">
              <a:latin typeface="Courier New" panose="02070309020205020404" charset="0"/>
            </a:endParaRP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latin typeface="Courier New" panose="02070309020205020404" charset="0"/>
              </a:rPr>
              <a:t>leaq</a:t>
            </a:r>
            <a:r>
              <a:rPr lang="en-US" sz="2400" dirty="0">
                <a:latin typeface="Courier New" panose="02070309020205020404" charset="0"/>
              </a:rPr>
              <a:t>	(%rsi,%rax,4),%</a:t>
            </a:r>
            <a:r>
              <a:rPr lang="en-US" sz="2400" dirty="0" err="1" smtClean="0">
                <a:latin typeface="Courier New" panose="02070309020205020404" charset="0"/>
              </a:rPr>
              <a:t>rax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	# n</a:t>
            </a:r>
            <a:r>
              <a:rPr lang="en-US" altLang="zh-CN" sz="2400" dirty="0" smtClean="0">
                <a:latin typeface="Courier New" panose="02070309020205020404" charset="0"/>
              </a:rPr>
              <a:t>*</a:t>
            </a:r>
            <a:r>
              <a:rPr lang="en-US" altLang="zh-CN" sz="2400" dirty="0" err="1" smtClean="0">
                <a:latin typeface="Courier New" panose="02070309020205020404" charset="0"/>
              </a:rPr>
              <a:t>i</a:t>
            </a:r>
            <a:r>
              <a:rPr lang="en-US" sz="2400" dirty="0" smtClean="0">
                <a:latin typeface="Courier New" panose="02070309020205020404" charset="0"/>
              </a:rPr>
              <a:t>*4+a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movl	(%rax,%rcx,4),%</a:t>
            </a:r>
            <a:r>
              <a:rPr lang="en-US" sz="2400" dirty="0" err="1" smtClean="0">
                <a:latin typeface="Courier New" panose="02070309020205020404" charset="0"/>
              </a:rPr>
              <a:t>eax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	# </a:t>
            </a:r>
            <a:r>
              <a:rPr lang="en-US" sz="2400" dirty="0">
                <a:latin typeface="Courier New" panose="02070309020205020404" charset="0"/>
              </a:rPr>
              <a:t>*(a + j*4 + </a:t>
            </a:r>
            <a:r>
              <a:rPr lang="en-US" sz="2400" dirty="0" err="1">
                <a:latin typeface="Courier New" panose="02070309020205020404" charset="0"/>
              </a:rPr>
              <a:t>i</a:t>
            </a:r>
            <a:r>
              <a:rPr lang="en-US" sz="2400" dirty="0">
                <a:latin typeface="Courier New" panose="02070309020205020404" charset="0"/>
              </a:rPr>
              <a:t>*n*4)</a:t>
            </a:r>
          </a:p>
          <a:p>
            <a:pPr eaLnBrk="0" hangingPunct="0">
              <a:tabLst>
                <a:tab pos="342900" algn="l"/>
                <a:tab pos="1201420" algn="l"/>
                <a:tab pos="36576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  ret</a:t>
            </a:r>
          </a:p>
        </p:txBody>
      </p:sp>
      <p:sp>
        <p:nvSpPr>
          <p:cNvPr id="6" name="矩形 5"/>
          <p:cNvSpPr/>
          <p:nvPr/>
        </p:nvSpPr>
        <p:spPr>
          <a:xfrm>
            <a:off x="2803149" y="4805319"/>
            <a:ext cx="1078329" cy="267630"/>
          </a:xfrm>
          <a:prstGeom prst="rect">
            <a:avLst/>
          </a:prstGeom>
          <a:solidFill>
            <a:schemeClr val="accent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25402" y="512855"/>
            <a:ext cx="11300460" cy="3953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 smtClean="0"/>
              <a:t>3.8.5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变</a:t>
            </a:r>
            <a:r>
              <a:rPr lang="zh-CN" altLang="en-US" sz="2400" dirty="0" smtClean="0"/>
              <a:t>长数组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54247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2C2B46D-A72A-4FAF-AE54-49A6D892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145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6597CD1-F899-476B-AE70-0A0E1C9E2FEB}"/>
              </a:ext>
            </a:extLst>
          </p:cNvPr>
          <p:cNvSpPr/>
          <p:nvPr/>
        </p:nvSpPr>
        <p:spPr>
          <a:xfrm>
            <a:off x="358303" y="610983"/>
            <a:ext cx="134363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400" dirty="0"/>
              <a:t>练习</a:t>
            </a:r>
            <a:r>
              <a:rPr lang="en-US" altLang="zh-CN" sz="2400" dirty="0"/>
              <a:t>3.40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31A02C7-9C00-40AD-BA0B-63BE114A3A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303" y="1242132"/>
            <a:ext cx="6161519" cy="1981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AF8DA97-A6CE-4506-81F0-1F095767EB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6432" y="2032867"/>
            <a:ext cx="7588209" cy="45240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D0C6D3A-905E-4EE9-AA19-80DAAB52659F}"/>
              </a:ext>
            </a:extLst>
          </p:cNvPr>
          <p:cNvSpPr/>
          <p:nvPr/>
        </p:nvSpPr>
        <p:spPr>
          <a:xfrm>
            <a:off x="7095863" y="1393759"/>
            <a:ext cx="329109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 err="1"/>
              <a:t>gcc</a:t>
            </a:r>
            <a:r>
              <a:rPr lang="en-US" altLang="zh-CN" sz="2400" dirty="0"/>
              <a:t>  -o1</a:t>
            </a:r>
            <a:r>
              <a:rPr lang="zh-CN" altLang="en-US" sz="2400" dirty="0"/>
              <a:t>产生的汇编代码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DE5DDD5E-2620-4E02-9C21-5F925F6AD284}"/>
              </a:ext>
            </a:extLst>
          </p:cNvPr>
          <p:cNvSpPr txBox="1"/>
          <p:nvPr/>
        </p:nvSpPr>
        <p:spPr>
          <a:xfrm>
            <a:off x="1156471" y="4639897"/>
            <a:ext cx="241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对应的优化</a:t>
            </a:r>
            <a:r>
              <a:rPr lang="en-US" altLang="zh-CN" dirty="0"/>
              <a:t>C</a:t>
            </a:r>
            <a:r>
              <a:rPr lang="zh-CN" altLang="en-US" dirty="0"/>
              <a:t>代码？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030122" y="6169581"/>
            <a:ext cx="193905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P. 179 3.38, 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386957" y="4185327"/>
            <a:ext cx="1445652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A[0][0] = </a:t>
            </a:r>
            <a:r>
              <a:rPr lang="en-US" altLang="zh-CN" sz="2000" dirty="0" err="1" smtClean="0"/>
              <a:t>val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269394" y="4720607"/>
            <a:ext cx="258275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N * 4 + 4 = 68=&gt; N = 16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9249851" y="5229670"/>
            <a:ext cx="1604927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(N +1) * N *4 </a:t>
            </a:r>
          </a:p>
          <a:p>
            <a:r>
              <a:rPr lang="en-US" altLang="zh-CN" sz="2000" dirty="0" smtClean="0"/>
              <a:t> = 17 * 16 *4</a:t>
            </a:r>
          </a:p>
          <a:p>
            <a:r>
              <a:rPr lang="en-US" altLang="zh-CN" sz="2000" dirty="0" smtClean="0"/>
              <a:t>= 1088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4922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036302" y="449412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612509" y="1696694"/>
            <a:ext cx="3968738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struct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rec</a:t>
            </a:r>
            <a:r>
              <a:rPr lang="en-US" sz="2400" dirty="0">
                <a:latin typeface="Courier New" panose="02070309020205020404" charset="0"/>
              </a:rPr>
              <a:t> 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a[3];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i</a:t>
            </a:r>
            <a:r>
              <a:rPr lang="en-US" sz="2400" dirty="0">
                <a:latin typeface="Courier New" panose="02070309020205020404" charset="0"/>
              </a:rPr>
              <a:t>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struct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rec</a:t>
            </a:r>
            <a:r>
              <a:rPr lang="en-US" sz="2400" dirty="0">
                <a:latin typeface="Courier New" panose="02070309020205020404" charset="0"/>
              </a:rPr>
              <a:t> *n;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322568" name="Rectangle 8"/>
          <p:cNvSpPr>
            <a:spLocks noChangeArrowheads="1"/>
          </p:cNvSpPr>
          <p:nvPr/>
        </p:nvSpPr>
        <p:spPr bwMode="auto">
          <a:xfrm>
            <a:off x="6113491" y="1427503"/>
            <a:ext cx="2191642" cy="4127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90487" tIns="44450" rIns="90487" bIns="44450"/>
          <a:lstStyle/>
          <a:p>
            <a:pPr marL="224155" indent="-224155" defTabSz="895350" eaLnBrk="0" hangingPunct="0">
              <a:spcBef>
                <a:spcPct val="30000"/>
              </a:spcBef>
            </a:pPr>
            <a:r>
              <a:rPr lang="zh-CN" altLang="en-US" sz="2400" dirty="0">
                <a:solidFill>
                  <a:schemeClr val="tx2"/>
                </a:solidFill>
                <a:latin typeface="Calibri" panose="020F0502020204030204" charset="0"/>
              </a:rPr>
              <a:t>内存布局</a:t>
            </a:r>
          </a:p>
        </p:txBody>
      </p:sp>
      <p:sp>
        <p:nvSpPr>
          <p:cNvPr id="322570" name="Rectangle 10"/>
          <p:cNvSpPr>
            <a:spLocks noChangeArrowheads="1"/>
          </p:cNvSpPr>
          <p:nvPr/>
        </p:nvSpPr>
        <p:spPr bwMode="auto">
          <a:xfrm>
            <a:off x="7527472" y="1990062"/>
            <a:ext cx="542747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400">
                <a:latin typeface="Courier New" panose="02070309020205020404" charset="0"/>
              </a:rPr>
              <a:t>i</a:t>
            </a:r>
          </a:p>
        </p:txBody>
      </p:sp>
      <p:sp>
        <p:nvSpPr>
          <p:cNvPr id="322571" name="Rectangle 11"/>
          <p:cNvSpPr>
            <a:spLocks noChangeArrowheads="1"/>
          </p:cNvSpPr>
          <p:nvPr/>
        </p:nvSpPr>
        <p:spPr bwMode="auto">
          <a:xfrm>
            <a:off x="6187628" y="1990062"/>
            <a:ext cx="1346200" cy="43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400">
                <a:latin typeface="Courier New" panose="02070309020205020404" charset="0"/>
              </a:rPr>
              <a:t>a</a:t>
            </a:r>
          </a:p>
        </p:txBody>
      </p:sp>
      <p:sp>
        <p:nvSpPr>
          <p:cNvPr id="322572" name="Rectangle 12"/>
          <p:cNvSpPr>
            <a:spLocks noChangeArrowheads="1"/>
          </p:cNvSpPr>
          <p:nvPr/>
        </p:nvSpPr>
        <p:spPr bwMode="auto">
          <a:xfrm>
            <a:off x="7971972" y="1990062"/>
            <a:ext cx="826911" cy="4318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400" dirty="0">
                <a:latin typeface="Courier New" panose="02070309020205020404" charset="0"/>
              </a:rPr>
              <a:t>n</a:t>
            </a:r>
          </a:p>
        </p:txBody>
      </p:sp>
      <p:sp>
        <p:nvSpPr>
          <p:cNvPr id="322573" name="Rectangle 13"/>
          <p:cNvSpPr>
            <a:spLocks noChangeArrowheads="1"/>
          </p:cNvSpPr>
          <p:nvPr/>
        </p:nvSpPr>
        <p:spPr bwMode="auto">
          <a:xfrm>
            <a:off x="6095546" y="2405987"/>
            <a:ext cx="367087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0</a:t>
            </a:r>
          </a:p>
        </p:txBody>
      </p:sp>
      <p:sp>
        <p:nvSpPr>
          <p:cNvPr id="322574" name="Rectangle 14"/>
          <p:cNvSpPr>
            <a:spLocks noChangeArrowheads="1"/>
          </p:cNvSpPr>
          <p:nvPr/>
        </p:nvSpPr>
        <p:spPr bwMode="auto">
          <a:xfrm>
            <a:off x="7209312" y="2402803"/>
            <a:ext cx="551432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12</a:t>
            </a:r>
          </a:p>
        </p:txBody>
      </p:sp>
      <p:sp>
        <p:nvSpPr>
          <p:cNvPr id="322575" name="Rectangle 15"/>
          <p:cNvSpPr>
            <a:spLocks noChangeArrowheads="1"/>
          </p:cNvSpPr>
          <p:nvPr/>
        </p:nvSpPr>
        <p:spPr bwMode="auto">
          <a:xfrm>
            <a:off x="7743373" y="2405987"/>
            <a:ext cx="551432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16</a:t>
            </a:r>
          </a:p>
        </p:txBody>
      </p:sp>
      <p:sp>
        <p:nvSpPr>
          <p:cNvPr id="322576" name="Rectangle 16"/>
          <p:cNvSpPr>
            <a:spLocks noChangeArrowheads="1"/>
          </p:cNvSpPr>
          <p:nvPr/>
        </p:nvSpPr>
        <p:spPr bwMode="auto">
          <a:xfrm>
            <a:off x="8555994" y="2402803"/>
            <a:ext cx="551432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24</a:t>
            </a:r>
          </a:p>
        </p:txBody>
      </p:sp>
      <p:sp>
        <p:nvSpPr>
          <p:cNvPr id="322567" name="Rectangle 7"/>
          <p:cNvSpPr>
            <a:spLocks noGrp="1" noChangeArrowheads="1"/>
          </p:cNvSpPr>
          <p:nvPr/>
        </p:nvSpPr>
        <p:spPr>
          <a:xfrm>
            <a:off x="3992756" y="4053713"/>
            <a:ext cx="4687295" cy="18808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E86914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概念</a:t>
            </a:r>
          </a:p>
          <a:p>
            <a:pPr lvl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连续分配的内存区域</a:t>
            </a:r>
          </a:p>
          <a:p>
            <a:pPr lvl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在结构中按名称引用成员</a:t>
            </a:r>
          </a:p>
          <a:p>
            <a:pPr lvl="1"/>
            <a:r>
              <a:rPr lang="en-US" sz="2400" dirty="0" err="1" smtClean="0">
                <a:latin typeface="微软雅黑" panose="020B0503020204020204" charset="-122"/>
                <a:ea typeface="微软雅黑" panose="020B0503020204020204" charset="-122"/>
              </a:rPr>
              <a:t>成员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数据类型</a:t>
            </a:r>
            <a:r>
              <a:rPr lang="en-US" sz="2400" dirty="0" err="1" smtClean="0">
                <a:latin typeface="微软雅黑" panose="020B0503020204020204" charset="-122"/>
                <a:ea typeface="微软雅黑" panose="020B0503020204020204" charset="-122"/>
              </a:rPr>
              <a:t>可不同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325402" y="538022"/>
            <a:ext cx="11300460" cy="9114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 smtClean="0"/>
              <a:t>3.9 </a:t>
            </a:r>
            <a:r>
              <a:rPr lang="zh-CN" altLang="en-US" sz="2400" dirty="0" smtClean="0"/>
              <a:t>异质的数据结构</a:t>
            </a:r>
            <a:endParaRPr lang="en-US" altLang="zh-C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 smtClean="0"/>
              <a:t>3.9.1 </a:t>
            </a:r>
            <a:r>
              <a:rPr lang="zh-CN" altLang="en-US" sz="2400" dirty="0" smtClean="0"/>
              <a:t>结构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5305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366862" y="423894"/>
            <a:ext cx="2670628" cy="647952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结构的访问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7685" y="1153607"/>
            <a:ext cx="4147377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struct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rec</a:t>
            </a:r>
            <a:r>
              <a:rPr lang="en-US" sz="2400" dirty="0">
                <a:latin typeface="Courier New" panose="02070309020205020404" charset="0"/>
              </a:rPr>
              <a:t> 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a[3];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i</a:t>
            </a:r>
            <a:r>
              <a:rPr lang="en-US" sz="2400" dirty="0">
                <a:latin typeface="Courier New" panose="02070309020205020404" charset="0"/>
              </a:rPr>
              <a:t>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struct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rec</a:t>
            </a:r>
            <a:r>
              <a:rPr lang="en-US" sz="2400" dirty="0">
                <a:latin typeface="Courier New" panose="02070309020205020404" charset="0"/>
              </a:rPr>
              <a:t> *n;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608759" y="1635518"/>
            <a:ext cx="431800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400">
                <a:latin typeface="Courier New" panose="02070309020205020404" charset="0"/>
              </a:rPr>
              <a:t>i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5268915" y="1635518"/>
            <a:ext cx="1346200" cy="43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400">
                <a:latin typeface="Courier New" panose="02070309020205020404" charset="0"/>
              </a:rPr>
              <a:t>a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053259" y="1635518"/>
            <a:ext cx="877888" cy="4318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400" dirty="0">
                <a:latin typeface="Courier New" panose="02070309020205020404" charset="0"/>
              </a:rPr>
              <a:t>n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5075235" y="2051443"/>
            <a:ext cx="367087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0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6334141" y="2048259"/>
            <a:ext cx="551432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12</a:t>
            </a: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6824660" y="2051443"/>
            <a:ext cx="551432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16</a:t>
            </a: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7609771" y="2033980"/>
            <a:ext cx="551432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24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6644396" y="1183729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6491997" y="802729"/>
            <a:ext cx="922047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r+12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5262187" y="1183729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5109787" y="802729"/>
            <a:ext cx="369012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r</a:t>
            </a:r>
          </a:p>
        </p:txBody>
      </p:sp>
      <p:sp>
        <p:nvSpPr>
          <p:cNvPr id="13" name="Rectangle 7"/>
          <p:cNvSpPr>
            <a:spLocks noGrp="1" noChangeArrowheads="1"/>
          </p:cNvSpPr>
          <p:nvPr/>
        </p:nvSpPr>
        <p:spPr>
          <a:xfrm>
            <a:off x="4923844" y="2972022"/>
            <a:ext cx="6890785" cy="13997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访问结构成员</a:t>
            </a:r>
          </a:p>
          <a:p>
            <a:pPr lvl="1">
              <a:buClr>
                <a:srgbClr val="0D0D0D"/>
              </a:buClr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指针表示结构的第一个字节</a:t>
            </a:r>
          </a:p>
          <a:p>
            <a:pPr lvl="1">
              <a:buClr>
                <a:srgbClr val="0D0D0D"/>
              </a:buClr>
            </a:pPr>
            <a:r>
              <a:rPr lang="en-US" sz="2400" dirty="0" err="1" smtClean="0">
                <a:latin typeface="微软雅黑" panose="020B0503020204020204" charset="-122"/>
                <a:ea typeface="微软雅黑" panose="020B0503020204020204" charset="-122"/>
              </a:rPr>
              <a:t>访问带偏移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量</a:t>
            </a:r>
            <a:r>
              <a:rPr lang="en-US" sz="2400" dirty="0" err="1" smtClean="0">
                <a:latin typeface="微软雅黑" panose="020B0503020204020204" charset="-122"/>
                <a:ea typeface="微软雅黑" panose="020B0503020204020204" charset="-122"/>
              </a:rPr>
              <a:t>的元素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317685" y="3671888"/>
            <a:ext cx="4147377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void </a:t>
            </a:r>
          </a:p>
          <a:p>
            <a:pPr eaLnBrk="0" hangingPunct="0"/>
            <a:r>
              <a:rPr lang="en-US" sz="2400">
                <a:latin typeface="Courier New" panose="02070309020205020404" charset="0"/>
              </a:rPr>
              <a:t>set_i(struct rec *r,</a:t>
            </a:r>
          </a:p>
          <a:p>
            <a:pPr eaLnBrk="0" hangingPunct="0"/>
            <a:r>
              <a:rPr lang="en-US" sz="2400">
                <a:latin typeface="Courier New" panose="02070309020205020404" charset="0"/>
              </a:rPr>
              <a:t>      int val)</a:t>
            </a:r>
          </a:p>
          <a:p>
            <a:pPr eaLnBrk="0" hangingPunct="0"/>
            <a:r>
              <a:rPr lang="en-US" sz="240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2400">
                <a:latin typeface="Courier New" panose="02070309020205020404" charset="0"/>
              </a:rPr>
              <a:t>  r-&gt;i = val;</a:t>
            </a:r>
          </a:p>
          <a:p>
            <a:pPr eaLnBrk="0" hangingPunct="0"/>
            <a:r>
              <a:rPr lang="en-US" sz="2400">
                <a:latin typeface="Courier New" panose="02070309020205020404" charset="0"/>
              </a:rPr>
              <a:t>}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4923843" y="4657695"/>
            <a:ext cx="7036025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2745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# </a:t>
            </a:r>
            <a:r>
              <a:rPr lang="en-US" altLang="zh-CN" sz="2400" dirty="0">
                <a:latin typeface="Courier New" panose="02070309020205020404" charset="0"/>
              </a:rPr>
              <a:t>%</a:t>
            </a:r>
            <a:r>
              <a:rPr lang="en-US" altLang="zh-CN" sz="2400" dirty="0" err="1">
                <a:latin typeface="Courier New" panose="02070309020205020404" charset="0"/>
              </a:rPr>
              <a:t>rdi</a:t>
            </a:r>
            <a:r>
              <a:rPr lang="en-US" altLang="zh-CN" sz="2400" dirty="0">
                <a:latin typeface="Courier New" panose="02070309020205020404" charset="0"/>
              </a:rPr>
              <a:t> = r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114300" algn="l"/>
                <a:tab pos="2912745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# </a:t>
            </a:r>
            <a:r>
              <a:rPr lang="en-US" altLang="zh-CN" sz="2400" dirty="0">
                <a:latin typeface="Courier New" panose="02070309020205020404" charset="0"/>
              </a:rPr>
              <a:t>%</a:t>
            </a:r>
            <a:r>
              <a:rPr lang="en-US" altLang="zh-CN" sz="2400" dirty="0" err="1">
                <a:latin typeface="Courier New" panose="02070309020205020404" charset="0"/>
              </a:rPr>
              <a:t>esi</a:t>
            </a:r>
            <a:r>
              <a:rPr lang="en-US" altLang="zh-CN" sz="2400" dirty="0">
                <a:latin typeface="Courier New" panose="02070309020205020404" charset="0"/>
              </a:rPr>
              <a:t> = </a:t>
            </a:r>
            <a:r>
              <a:rPr lang="en-US" altLang="zh-CN" sz="2400" dirty="0" err="1">
                <a:latin typeface="Courier New" panose="02070309020205020404" charset="0"/>
              </a:rPr>
              <a:t>val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114300" algn="l"/>
                <a:tab pos="2912745" algn="l"/>
              </a:tabLst>
              <a:defRPr/>
            </a:pPr>
            <a:r>
              <a:rPr lang="en-US" sz="2400" dirty="0" err="1" smtClean="0">
                <a:latin typeface="Courier New" panose="02070309020205020404" charset="0"/>
              </a:rPr>
              <a:t>movl</a:t>
            </a:r>
            <a:r>
              <a:rPr lang="en-US" sz="2400" dirty="0" smtClean="0">
                <a:latin typeface="Courier New" panose="02070309020205020404" charset="0"/>
              </a:rPr>
              <a:t> </a:t>
            </a:r>
            <a:r>
              <a:rPr lang="en-US" sz="2400" dirty="0">
                <a:latin typeface="Courier New" panose="02070309020205020404" charset="0"/>
              </a:rPr>
              <a:t>%</a:t>
            </a:r>
            <a:r>
              <a:rPr lang="en-US" sz="2400" dirty="0" err="1">
                <a:latin typeface="Courier New" panose="02070309020205020404" charset="0"/>
              </a:rPr>
              <a:t>esi</a:t>
            </a:r>
            <a:r>
              <a:rPr lang="en-US" sz="2400" dirty="0">
                <a:latin typeface="Courier New" panose="02070309020205020404" charset="0"/>
              </a:rPr>
              <a:t>, 12(%</a:t>
            </a:r>
            <a:r>
              <a:rPr lang="en-US" sz="2400" dirty="0" err="1">
                <a:latin typeface="Courier New" panose="02070309020205020404" charset="0"/>
              </a:rPr>
              <a:t>rdi</a:t>
            </a:r>
            <a:r>
              <a:rPr lang="en-US" sz="2400" dirty="0">
                <a:latin typeface="Courier New" panose="02070309020205020404" charset="0"/>
              </a:rPr>
              <a:t>) 	# </a:t>
            </a:r>
            <a:r>
              <a:rPr lang="en-US" sz="2400" dirty="0" err="1">
                <a:latin typeface="Courier New" panose="02070309020205020404" charset="0"/>
              </a:rPr>
              <a:t>Mem</a:t>
            </a:r>
            <a:r>
              <a:rPr lang="en-US" sz="2400" dirty="0">
                <a:latin typeface="Courier New" panose="02070309020205020404" charset="0"/>
              </a:rPr>
              <a:t>[r+12] = </a:t>
            </a:r>
            <a:r>
              <a:rPr lang="en-US" sz="2400" dirty="0" err="1">
                <a:latin typeface="Courier New" panose="02070309020205020404" charset="0"/>
              </a:rPr>
              <a:t>val</a:t>
            </a:r>
            <a:endParaRPr lang="en-US" sz="2400" dirty="0">
              <a:latin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4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308431" y="424311"/>
            <a:ext cx="4663242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生成指向结构成员的指针</a:t>
            </a: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373164" y="1272804"/>
            <a:ext cx="3476621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struct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rec</a:t>
            </a:r>
            <a:r>
              <a:rPr lang="en-US" sz="2400" dirty="0">
                <a:latin typeface="Courier New" panose="02070309020205020404" charset="0"/>
              </a:rPr>
              <a:t> 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a[3];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i</a:t>
            </a:r>
            <a:r>
              <a:rPr lang="en-US" sz="2400" dirty="0">
                <a:latin typeface="Courier New" panose="02070309020205020404" charset="0"/>
              </a:rPr>
              <a:t>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struct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rec</a:t>
            </a:r>
            <a:r>
              <a:rPr lang="en-US" sz="2400" dirty="0">
                <a:latin typeface="Courier New" panose="02070309020205020404" charset="0"/>
              </a:rPr>
              <a:t> *n;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6687278" y="1199306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6534878" y="818306"/>
            <a:ext cx="114300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 err="1">
                <a:latin typeface="Courier New" panose="02070309020205020404" charset="0"/>
              </a:rPr>
              <a:t>r+idx</a:t>
            </a:r>
            <a:r>
              <a:rPr lang="en-US" dirty="0">
                <a:latin typeface="Courier New" panose="02070309020205020404" charset="0"/>
              </a:rPr>
              <a:t>*4</a:t>
            </a:r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6160211" y="1199306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6007811" y="818306"/>
            <a:ext cx="32004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Courier New" panose="02070309020205020404" charset="0"/>
              </a:rPr>
              <a:t>r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7525479" y="1620012"/>
            <a:ext cx="431800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>
                <a:latin typeface="Courier New" panose="02070309020205020404" charset="0"/>
              </a:rPr>
              <a:t>i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6185635" y="1620012"/>
            <a:ext cx="1346200" cy="43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anose="02070309020205020404" charset="0"/>
              </a:rPr>
              <a:t>a</a:t>
            </a: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7969979" y="1620012"/>
            <a:ext cx="909972" cy="4318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000" dirty="0">
                <a:latin typeface="Courier New" panose="02070309020205020404" charset="0"/>
              </a:rPr>
              <a:t>n</a:t>
            </a: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5991954" y="2035938"/>
            <a:ext cx="336630" cy="3975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latin typeface="Courier New" panose="02070309020205020404" charset="0"/>
              </a:rPr>
              <a:t>0</a:t>
            </a: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7250861" y="2032753"/>
            <a:ext cx="490518" cy="3975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>
                <a:latin typeface="Courier New" panose="02070309020205020404" charset="0"/>
              </a:rPr>
              <a:t>12</a:t>
            </a: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7741379" y="2035938"/>
            <a:ext cx="490518" cy="3975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latin typeface="Courier New" panose="02070309020205020404" charset="0"/>
              </a:rPr>
              <a:t>16</a:t>
            </a: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8628091" y="2018475"/>
            <a:ext cx="490518" cy="3975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>
                <a:latin typeface="Courier New" panose="02070309020205020404" charset="0"/>
              </a:rPr>
              <a:t>24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/>
        </p:nvSpPr>
        <p:spPr>
          <a:xfrm>
            <a:off x="176787" y="3696807"/>
            <a:ext cx="5628718" cy="14557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生成指向数组元素的指针</a:t>
            </a:r>
          </a:p>
          <a:p>
            <a:pPr lvl="1">
              <a:buClr>
                <a:srgbClr val="0D0D0D"/>
              </a:buClr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编译时确定每个结构成员的偏移量</a:t>
            </a:r>
          </a:p>
          <a:p>
            <a:pPr lvl="1">
              <a:buClr>
                <a:srgbClr val="0D0D0D"/>
              </a:buClr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参数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5991954" y="2526973"/>
            <a:ext cx="5721076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*</a:t>
            </a:r>
            <a:r>
              <a:rPr lang="en-US" sz="2400" dirty="0" err="1">
                <a:latin typeface="Courier New" panose="02070309020205020404" charset="0"/>
              </a:rPr>
              <a:t>get_ap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(</a:t>
            </a:r>
            <a:r>
              <a:rPr lang="en-US" sz="2400" dirty="0" err="1">
                <a:latin typeface="Courier New" panose="02070309020205020404" charset="0"/>
              </a:rPr>
              <a:t>struct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rec</a:t>
            </a:r>
            <a:r>
              <a:rPr lang="en-US" sz="2400" dirty="0">
                <a:latin typeface="Courier New" panose="02070309020205020404" charset="0"/>
              </a:rPr>
              <a:t> *r,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idx</a:t>
            </a:r>
            <a:r>
              <a:rPr lang="en-US" sz="2400" dirty="0">
                <a:latin typeface="Courier New" panose="02070309020205020404" charset="0"/>
              </a:rPr>
              <a:t>)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return &amp;r-&gt;a[</a:t>
            </a:r>
            <a:r>
              <a:rPr lang="en-US" sz="2400" dirty="0" err="1">
                <a:latin typeface="Courier New" panose="02070309020205020404" charset="0"/>
              </a:rPr>
              <a:t>idx</a:t>
            </a:r>
            <a:r>
              <a:rPr lang="en-US" sz="2400" dirty="0">
                <a:latin typeface="Courier New" panose="02070309020205020404" charset="0"/>
              </a:rPr>
              <a:t>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5352192" y="4827883"/>
            <a:ext cx="6360838" cy="15670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145" algn="l"/>
                <a:tab pos="32639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latin typeface="Courier New" panose="02070309020205020404" charset="0"/>
              </a:rPr>
              <a:t>movq</a:t>
            </a: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smtClean="0">
                <a:latin typeface="Courier New" panose="02070309020205020404" charset="0"/>
              </a:rPr>
              <a:t>$</a:t>
            </a:r>
            <a:r>
              <a:rPr lang="en-US" sz="2400" dirty="0">
                <a:latin typeface="Courier New" panose="02070309020205020404" charset="0"/>
              </a:rPr>
              <a:t>0    %</a:t>
            </a:r>
            <a:r>
              <a:rPr lang="en-US" sz="2400" dirty="0" err="1">
                <a:latin typeface="Courier New" panose="02070309020205020404" charset="0"/>
              </a:rPr>
              <a:t>rax</a:t>
            </a:r>
            <a:r>
              <a:rPr lang="en-US" sz="2400" dirty="0">
                <a:latin typeface="Courier New" panose="02070309020205020404" charset="0"/>
              </a:rPr>
              <a:t>   </a:t>
            </a:r>
            <a:r>
              <a:rPr lang="en-US" sz="2400" dirty="0" smtClean="0">
                <a:latin typeface="Courier New" panose="02070309020205020404" charset="0"/>
              </a:rPr>
              <a:t>    </a:t>
            </a:r>
            <a:r>
              <a:rPr lang="en-US" sz="2400" dirty="0">
                <a:latin typeface="Courier New" panose="02070309020205020404" charset="0"/>
              </a:rPr>
              <a:t># Clear    </a:t>
            </a:r>
          </a:p>
          <a:p>
            <a:pPr eaLnBrk="0" hangingPunct="0">
              <a:tabLst>
                <a:tab pos="114300" algn="l"/>
                <a:tab pos="1033145" algn="l"/>
                <a:tab pos="32639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movl</a:t>
            </a:r>
            <a:r>
              <a:rPr lang="en-US" sz="2400" dirty="0">
                <a:latin typeface="Courier New" panose="02070309020205020404" charset="0"/>
              </a:rPr>
              <a:t>	 %</a:t>
            </a:r>
            <a:r>
              <a:rPr lang="en-US" sz="2400" dirty="0" err="1">
                <a:latin typeface="Courier New" panose="02070309020205020404" charset="0"/>
              </a:rPr>
              <a:t>esi</a:t>
            </a:r>
            <a:r>
              <a:rPr lang="en-US" sz="2400" dirty="0">
                <a:latin typeface="Courier New" panose="02070309020205020404" charset="0"/>
              </a:rPr>
              <a:t>, %</a:t>
            </a:r>
            <a:r>
              <a:rPr lang="en-US" sz="2400" dirty="0" err="1">
                <a:latin typeface="Courier New" panose="02070309020205020404" charset="0"/>
              </a:rPr>
              <a:t>eax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      # </a:t>
            </a:r>
            <a:r>
              <a:rPr lang="en-US" sz="2400" dirty="0">
                <a:latin typeface="Courier New" panose="02070309020205020404" charset="0"/>
              </a:rPr>
              <a:t>Get </a:t>
            </a:r>
            <a:r>
              <a:rPr lang="en-US" sz="2400" dirty="0" err="1">
                <a:latin typeface="Courier New" panose="02070309020205020404" charset="0"/>
              </a:rPr>
              <a:t>idx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114300" algn="l"/>
                <a:tab pos="1033145" algn="l"/>
                <a:tab pos="32639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latin typeface="Courier New" panose="02070309020205020404" charset="0"/>
              </a:rPr>
              <a:t>salq</a:t>
            </a:r>
            <a:r>
              <a:rPr lang="en-US" sz="2400" dirty="0">
                <a:latin typeface="Courier New" panose="02070309020205020404" charset="0"/>
              </a:rPr>
              <a:t>	 $2,   %</a:t>
            </a:r>
            <a:r>
              <a:rPr lang="en-US" sz="2400" dirty="0" err="1">
                <a:latin typeface="Courier New" panose="02070309020205020404" charset="0"/>
              </a:rPr>
              <a:t>rax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      # </a:t>
            </a:r>
            <a:r>
              <a:rPr lang="en-US" sz="2400" dirty="0" err="1">
                <a:latin typeface="Courier New" panose="02070309020205020404" charset="0"/>
              </a:rPr>
              <a:t>idx</a:t>
            </a:r>
            <a:r>
              <a:rPr lang="en-US" sz="2400" dirty="0">
                <a:latin typeface="Courier New" panose="02070309020205020404" charset="0"/>
              </a:rPr>
              <a:t>*4</a:t>
            </a:r>
          </a:p>
          <a:p>
            <a:pPr eaLnBrk="0" hangingPunct="0">
              <a:tabLst>
                <a:tab pos="114300" algn="l"/>
                <a:tab pos="1033145" algn="l"/>
                <a:tab pos="326390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err="1">
                <a:latin typeface="Courier New" panose="02070309020205020404" charset="0"/>
              </a:rPr>
              <a:t>addq</a:t>
            </a:r>
            <a:r>
              <a:rPr lang="en-US" sz="2400" dirty="0">
                <a:latin typeface="Courier New" panose="02070309020205020404" charset="0"/>
              </a:rPr>
              <a:t>	 %</a:t>
            </a:r>
            <a:r>
              <a:rPr lang="en-US" sz="2400" dirty="0" err="1">
                <a:latin typeface="Courier New" panose="02070309020205020404" charset="0"/>
              </a:rPr>
              <a:t>rdi</a:t>
            </a:r>
            <a:r>
              <a:rPr lang="en-US" sz="2400" dirty="0">
                <a:latin typeface="Courier New" panose="02070309020205020404" charset="0"/>
              </a:rPr>
              <a:t>, %</a:t>
            </a:r>
            <a:r>
              <a:rPr lang="en-US" sz="2400" dirty="0" err="1">
                <a:latin typeface="Courier New" panose="02070309020205020404" charset="0"/>
              </a:rPr>
              <a:t>rax</a:t>
            </a:r>
            <a:r>
              <a:rPr lang="en-US" sz="2400" dirty="0">
                <a:latin typeface="Courier New" panose="02070309020205020404" charset="0"/>
              </a:rPr>
              <a:t>	</a:t>
            </a:r>
            <a:r>
              <a:rPr lang="en-US" sz="2400" dirty="0" smtClean="0">
                <a:latin typeface="Courier New" panose="02070309020205020404" charset="0"/>
              </a:rPr>
              <a:t>      # </a:t>
            </a:r>
            <a:r>
              <a:rPr lang="en-US" sz="2400" dirty="0" err="1">
                <a:latin typeface="Courier New" panose="02070309020205020404" charset="0"/>
              </a:rPr>
              <a:t>r+idx</a:t>
            </a:r>
            <a:r>
              <a:rPr lang="en-US" sz="2400" dirty="0">
                <a:latin typeface="Courier New" panose="02070309020205020404" charset="0"/>
              </a:rPr>
              <a:t>*4</a:t>
            </a:r>
          </a:p>
        </p:txBody>
      </p:sp>
    </p:spTree>
    <p:extLst>
      <p:ext uri="{BB962C8B-B14F-4D97-AF65-F5344CB8AC3E}">
        <p14:creationId xmlns:p14="http://schemas.microsoft.com/office/powerpoint/2010/main" val="4194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120903" y="399669"/>
            <a:ext cx="4608884" cy="724625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生成指向结构成员的指针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171575" y="59988"/>
            <a:ext cx="3636304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sz="2400" dirty="0" err="1">
                <a:latin typeface="Courier New" panose="02070309020205020404" charset="0"/>
              </a:rPr>
              <a:t>struct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rec</a:t>
            </a:r>
            <a:r>
              <a:rPr lang="en-US" sz="2400" dirty="0">
                <a:latin typeface="Courier New" panose="02070309020205020404" charset="0"/>
              </a:rPr>
              <a:t> {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a[3];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i</a:t>
            </a:r>
            <a:r>
              <a:rPr lang="en-US" sz="2400" dirty="0">
                <a:latin typeface="Courier New" panose="02070309020205020404" charset="0"/>
              </a:rPr>
              <a:t>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 err="1">
                <a:latin typeface="Courier New" panose="02070309020205020404" charset="0"/>
              </a:rPr>
              <a:t>struct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err="1">
                <a:latin typeface="Courier New" panose="02070309020205020404" charset="0"/>
              </a:rPr>
              <a:t>rec</a:t>
            </a:r>
            <a:r>
              <a:rPr lang="en-US" sz="2400" dirty="0">
                <a:latin typeface="Courier New" panose="02070309020205020404" charset="0"/>
              </a:rPr>
              <a:t> *n;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};</a:t>
            </a: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20903" y="1071217"/>
            <a:ext cx="5238827" cy="341375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nn-NO" sz="2400" dirty="0">
                <a:latin typeface="Courier New" panose="02070309020205020404" charset="0"/>
              </a:rPr>
              <a:t>void set_val</a:t>
            </a:r>
          </a:p>
          <a:p>
            <a:pPr eaLnBrk="0" hangingPunct="0"/>
            <a:r>
              <a:rPr lang="nn-NO" sz="2400" dirty="0">
                <a:latin typeface="Courier New" panose="02070309020205020404" charset="0"/>
              </a:rPr>
              <a:t>  (struct rec *r, int val)</a:t>
            </a:r>
          </a:p>
          <a:p>
            <a:pPr eaLnBrk="0" hangingPunct="0"/>
            <a:r>
              <a:rPr lang="nn-NO" sz="24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nn-NO" sz="2400" dirty="0">
                <a:latin typeface="Courier New" panose="02070309020205020404" charset="0"/>
              </a:rPr>
              <a:t>  while (r) {</a:t>
            </a:r>
          </a:p>
          <a:p>
            <a:pPr eaLnBrk="0" hangingPunct="0"/>
            <a:r>
              <a:rPr lang="nn-NO" sz="2400" dirty="0">
                <a:latin typeface="Courier New" panose="02070309020205020404" charset="0"/>
              </a:rPr>
              <a:t>    int i = r-&gt;i;</a:t>
            </a:r>
          </a:p>
          <a:p>
            <a:pPr eaLnBrk="0" hangingPunct="0"/>
            <a:r>
              <a:rPr lang="nn-NO" sz="2400" dirty="0">
                <a:latin typeface="Courier New" panose="02070309020205020404" charset="0"/>
              </a:rPr>
              <a:t>    r-&gt;a[i] = val;</a:t>
            </a:r>
          </a:p>
          <a:p>
            <a:pPr eaLnBrk="0" hangingPunct="0"/>
            <a:r>
              <a:rPr lang="nn-NO" sz="2400" dirty="0">
                <a:latin typeface="Courier New" panose="02070309020205020404" charset="0"/>
              </a:rPr>
              <a:t>    r = r-&gt;n;</a:t>
            </a:r>
          </a:p>
          <a:p>
            <a:pPr eaLnBrk="0" hangingPunct="0"/>
            <a:r>
              <a:rPr lang="nn-NO" sz="2400" dirty="0">
                <a:latin typeface="Courier New" panose="02070309020205020404" charset="0"/>
              </a:rPr>
              <a:t>  }</a:t>
            </a:r>
          </a:p>
          <a:p>
            <a:pPr eaLnBrk="0" hangingPunct="0"/>
            <a:r>
              <a:rPr lang="nn-NO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7115956" y="2122777"/>
            <a:ext cx="431800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400">
                <a:latin typeface="Courier New" panose="02070309020205020404" charset="0"/>
              </a:rPr>
              <a:t>i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5776112" y="2122777"/>
            <a:ext cx="1346200" cy="43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400">
                <a:latin typeface="Courier New" panose="02070309020205020404" charset="0"/>
              </a:rPr>
              <a:t>a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7560456" y="2122777"/>
            <a:ext cx="963263" cy="4318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2400" dirty="0">
                <a:latin typeface="Courier New" panose="02070309020205020404" charset="0"/>
              </a:rPr>
              <a:t>n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5582432" y="2538702"/>
            <a:ext cx="367087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0</a:t>
            </a: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6841338" y="2535518"/>
            <a:ext cx="551432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12</a:t>
            </a:r>
          </a:p>
        </p:txBody>
      </p: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7331857" y="2538702"/>
            <a:ext cx="551432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>
                <a:latin typeface="Courier New" panose="02070309020205020404" charset="0"/>
              </a:rPr>
              <a:t>16</a:t>
            </a:r>
          </a:p>
        </p:txBody>
      </p:sp>
      <p:sp>
        <p:nvSpPr>
          <p:cNvPr id="46" name="Rectangle 16"/>
          <p:cNvSpPr>
            <a:spLocks noChangeArrowheads="1"/>
          </p:cNvSpPr>
          <p:nvPr/>
        </p:nvSpPr>
        <p:spPr bwMode="auto">
          <a:xfrm>
            <a:off x="8037945" y="2521239"/>
            <a:ext cx="551432" cy="4591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charset="0"/>
              </a:rPr>
              <a:t>24</a:t>
            </a:r>
          </a:p>
        </p:txBody>
      </p:sp>
      <p:sp>
        <p:nvSpPr>
          <p:cNvPr id="47" name="Freeform 16"/>
          <p:cNvSpPr/>
          <p:nvPr/>
        </p:nvSpPr>
        <p:spPr bwMode="auto">
          <a:xfrm flipH="1">
            <a:off x="7785860" y="1760851"/>
            <a:ext cx="990600" cy="457200"/>
          </a:xfrm>
          <a:custGeom>
            <a:avLst/>
            <a:gdLst>
              <a:gd name="T0" fmla="*/ 624 w 624"/>
              <a:gd name="T1" fmla="*/ 288 h 288"/>
              <a:gd name="T2" fmla="*/ 576 w 624"/>
              <a:gd name="T3" fmla="*/ 0 h 288"/>
              <a:gd name="T4" fmla="*/ 96 w 624"/>
              <a:gd name="T5" fmla="*/ 0 h 288"/>
              <a:gd name="T6" fmla="*/ 0 w 624"/>
              <a:gd name="T7" fmla="*/ 144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288"/>
              <a:gd name="T14" fmla="*/ 624 w 624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288">
                <a:moveTo>
                  <a:pt x="624" y="288"/>
                </a:moveTo>
                <a:lnTo>
                  <a:pt x="576" y="0"/>
                </a:lnTo>
                <a:lnTo>
                  <a:pt x="96" y="0"/>
                </a:lnTo>
                <a:lnTo>
                  <a:pt x="0" y="144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panose="020F0502020204030204" charset="0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17727"/>
              </p:ext>
            </p:extLst>
          </p:nvPr>
        </p:nvGraphicFramePr>
        <p:xfrm>
          <a:off x="9973886" y="514957"/>
          <a:ext cx="1966426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832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2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charset="0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charset="0"/>
                        </a:rPr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%</a:t>
                      </a:r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rdi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r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%</a:t>
                      </a:r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esi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val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3535653" y="2967318"/>
            <a:ext cx="8500414" cy="378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charset="0"/>
              </a:rPr>
              <a:t> </a:t>
            </a:r>
            <a:r>
              <a:rPr lang="en-US" altLang="zh-CN" sz="2400" dirty="0" err="1" smtClean="0">
                <a:solidFill>
                  <a:srgbClr val="FF0000"/>
                </a:solidFill>
                <a:latin typeface="Courier New" panose="02070309020205020404" charset="0"/>
              </a:rPr>
              <a:t>testq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altLang="zh-CN" sz="2400" dirty="0" err="1" smtClean="0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charset="0"/>
              </a:rPr>
              <a:t>, %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endParaRPr lang="en-US" altLang="zh-CN" sz="2400" dirty="0">
              <a:solidFill>
                <a:srgbClr val="FF000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   je .Lout 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2400" dirty="0">
                <a:latin typeface="Courier New" panose="02070309020205020404" charset="0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L17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: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		#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loop: 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  movl	12(%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), %</a:t>
            </a:r>
            <a:r>
              <a:rPr lang="en-US" sz="2400" dirty="0" err="1" smtClean="0">
                <a:solidFill>
                  <a:srgbClr val="FF0000"/>
                </a:solidFill>
                <a:latin typeface="Courier New" panose="02070309020205020404" charset="0"/>
              </a:rPr>
              <a:t>eax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	#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r-&gt;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i</a:t>
            </a:r>
            <a:endParaRPr lang="en-US" sz="2400" dirty="0">
              <a:solidFill>
                <a:srgbClr val="FF000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  movl	%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esi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,(%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rdi,%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eax,4)	#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r-&gt;a[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i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] = 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val</a:t>
            </a:r>
            <a:endParaRPr lang="en-US" sz="2400" dirty="0">
              <a:solidFill>
                <a:srgbClr val="FF0000"/>
              </a:solidFill>
              <a:latin typeface="Courier New" panose="02070309020205020404" charset="0"/>
            </a:endParaRP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  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movq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16(%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), %</a:t>
            </a:r>
            <a:r>
              <a:rPr lang="en-US" sz="2400" dirty="0" err="1" smtClean="0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	#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r = r-&gt;n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  </a:t>
            </a:r>
            <a:r>
              <a:rPr lang="en-US" sz="2400" dirty="0" err="1" smtClean="0">
                <a:solidFill>
                  <a:srgbClr val="FF0000"/>
                </a:solidFill>
                <a:latin typeface="Courier New" panose="02070309020205020404" charset="0"/>
              </a:rPr>
              <a:t>testq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%</a:t>
            </a:r>
            <a:r>
              <a:rPr lang="en-US" sz="2400" dirty="0" err="1" smtClean="0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, %</a:t>
            </a:r>
            <a:r>
              <a:rPr lang="en-US" sz="2400" dirty="0" err="1" smtClean="0">
                <a:solidFill>
                  <a:srgbClr val="FF0000"/>
                </a:solidFill>
                <a:latin typeface="Courier New" panose="02070309020205020404" charset="0"/>
              </a:rPr>
              <a:t>rdi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	#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Test r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  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jne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.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L17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	#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If != 0 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charset="0"/>
              </a:rPr>
              <a:t>goto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 loop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altLang="zh-CN" sz="2400" dirty="0">
                <a:solidFill>
                  <a:srgbClr val="FF0000"/>
                </a:solidFill>
                <a:latin typeface="Courier New" panose="02070309020205020404" charset="0"/>
              </a:rPr>
              <a:t>.Lout</a:t>
            </a:r>
          </a:p>
          <a:p>
            <a:pPr eaLnBrk="0" hangingPunct="0">
              <a:tabLst>
                <a:tab pos="114300" algn="l"/>
                <a:tab pos="1255395" algn="l"/>
                <a:tab pos="39446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</a:rPr>
              <a:t>	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 ret</a:t>
            </a:r>
            <a:endParaRPr lang="en-US" sz="2400" dirty="0">
              <a:solidFill>
                <a:srgbClr val="FF0000"/>
              </a:solidFill>
              <a:latin typeface="Courier New" panose="020703090202050204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902" y="5954751"/>
            <a:ext cx="3101799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课后练习：</a:t>
            </a:r>
            <a:r>
              <a:rPr lang="en-US" altLang="zh-CN" sz="2400" dirty="0" smtClean="0"/>
              <a:t>P.237. 3.41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10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804" y="547520"/>
            <a:ext cx="5156200" cy="2278062"/>
          </a:xfrm>
        </p:spPr>
        <p:txBody>
          <a:bodyPr/>
          <a:lstStyle/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x</a:t>
            </a:r>
            <a:r>
              <a:rPr lang="zh-CN" altLang="en-US" sz="2400" dirty="0"/>
              <a:t>；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/>
              <a:t>float a[100];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/>
              <a:t>short b[4][4];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/>
              <a:t>char c;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/>
              <a:t>double d[10]; </a:t>
            </a:r>
          </a:p>
        </p:txBody>
      </p:sp>
      <p:sp>
        <p:nvSpPr>
          <p:cNvPr id="755716" name="Text Box 4"/>
          <p:cNvSpPr txBox="1">
            <a:spLocks noChangeArrowheads="1"/>
          </p:cNvSpPr>
          <p:nvPr/>
        </p:nvSpPr>
        <p:spPr bwMode="auto">
          <a:xfrm>
            <a:off x="3245394" y="2864891"/>
            <a:ext cx="4275137" cy="393492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"/>
              </a:spcBef>
            </a:pPr>
            <a:r>
              <a:rPr lang="en-US" altLang="zh-CN" sz="2200" dirty="0" smtClean="0">
                <a:solidFill>
                  <a:srgbClr val="008000"/>
                </a:solidFill>
              </a:rPr>
              <a:t>104</a:t>
            </a:r>
            <a:r>
              <a:rPr lang="en-US" altLang="zh-CN" sz="2200" dirty="0" smtClean="0"/>
              <a:t>+i×</a:t>
            </a:r>
            <a:r>
              <a:rPr lang="en-US" altLang="zh-CN" sz="2200" dirty="0" smtClean="0">
                <a:solidFill>
                  <a:srgbClr val="FF3300"/>
                </a:solidFill>
              </a:rPr>
              <a:t>4</a:t>
            </a:r>
          </a:p>
          <a:p>
            <a:pPr eaLnBrk="1" hangingPunct="1">
              <a:spcBef>
                <a:spcPct val="5000"/>
              </a:spcBef>
            </a:pPr>
            <a:endParaRPr lang="en-US" altLang="zh-CN" sz="2200" dirty="0">
              <a:solidFill>
                <a:srgbClr val="FF3300"/>
              </a:solidFill>
            </a:endParaRPr>
          </a:p>
          <a:p>
            <a:pPr eaLnBrk="1" hangingPunct="1">
              <a:spcBef>
                <a:spcPct val="5000"/>
              </a:spcBef>
            </a:pPr>
            <a:r>
              <a:rPr lang="en-US" altLang="zh-CN" sz="2200" dirty="0" smtClean="0"/>
              <a:t>104+99×4=500</a:t>
            </a:r>
          </a:p>
          <a:p>
            <a:pPr eaLnBrk="1" hangingPunct="1">
              <a:spcBef>
                <a:spcPct val="5000"/>
              </a:spcBef>
            </a:pPr>
            <a:endParaRPr lang="en-US" altLang="zh-CN" sz="2200" dirty="0"/>
          </a:p>
          <a:p>
            <a:pPr eaLnBrk="1" hangingPunct="1">
              <a:spcBef>
                <a:spcPct val="5000"/>
              </a:spcBef>
            </a:pPr>
            <a:r>
              <a:rPr lang="en-US" altLang="zh-CN" sz="2200" dirty="0" smtClean="0">
                <a:solidFill>
                  <a:srgbClr val="008000"/>
                </a:solidFill>
              </a:rPr>
              <a:t>504</a:t>
            </a:r>
            <a:r>
              <a:rPr lang="en-US" altLang="zh-CN" sz="2200" dirty="0" smtClean="0"/>
              <a:t>+</a:t>
            </a:r>
            <a:r>
              <a:rPr lang="en-US" altLang="zh-CN" sz="2200" dirty="0" smtClean="0">
                <a:solidFill>
                  <a:srgbClr val="3333CC"/>
                </a:solidFill>
              </a:rPr>
              <a:t>i×8</a:t>
            </a:r>
            <a:r>
              <a:rPr lang="en-US" altLang="zh-CN" sz="2200" dirty="0" smtClean="0"/>
              <a:t>+j×</a:t>
            </a:r>
            <a:r>
              <a:rPr lang="en-US" altLang="zh-CN" sz="2200" dirty="0" smtClean="0">
                <a:solidFill>
                  <a:srgbClr val="FF3300"/>
                </a:solidFill>
              </a:rPr>
              <a:t>2</a:t>
            </a:r>
          </a:p>
          <a:p>
            <a:pPr eaLnBrk="1" hangingPunct="1">
              <a:spcBef>
                <a:spcPct val="5000"/>
              </a:spcBef>
            </a:pPr>
            <a:endParaRPr lang="en-US" altLang="zh-CN" sz="2200" dirty="0">
              <a:solidFill>
                <a:srgbClr val="FF3300"/>
              </a:solidFill>
            </a:endParaRPr>
          </a:p>
          <a:p>
            <a:pPr eaLnBrk="1" hangingPunct="1">
              <a:spcBef>
                <a:spcPct val="5000"/>
              </a:spcBef>
            </a:pPr>
            <a:r>
              <a:rPr lang="en-US" altLang="zh-CN" sz="2200" dirty="0" smtClean="0"/>
              <a:t>504+24+4=532</a:t>
            </a:r>
          </a:p>
          <a:p>
            <a:pPr eaLnBrk="1" hangingPunct="1">
              <a:spcBef>
                <a:spcPct val="5000"/>
              </a:spcBef>
            </a:pPr>
            <a:endParaRPr lang="en-US" altLang="zh-CN" sz="2200" dirty="0"/>
          </a:p>
          <a:p>
            <a:pPr eaLnBrk="1" hangingPunct="1"/>
            <a:r>
              <a:rPr lang="en-US" altLang="zh-CN" sz="2200" dirty="0" smtClean="0">
                <a:solidFill>
                  <a:srgbClr val="008000"/>
                </a:solidFill>
              </a:rPr>
              <a:t>544</a:t>
            </a:r>
            <a:r>
              <a:rPr lang="en-US" altLang="zh-CN" sz="2200" dirty="0" smtClean="0"/>
              <a:t>+i×</a:t>
            </a:r>
            <a:r>
              <a:rPr lang="en-US" altLang="zh-CN" sz="2200" dirty="0" smtClean="0">
                <a:solidFill>
                  <a:srgbClr val="FF3300"/>
                </a:solidFill>
              </a:rPr>
              <a:t>8</a:t>
            </a:r>
          </a:p>
          <a:p>
            <a:pPr eaLnBrk="1" hangingPunct="1"/>
            <a:endParaRPr lang="en-US" altLang="zh-CN" sz="2200" dirty="0">
              <a:solidFill>
                <a:srgbClr val="FF3300"/>
              </a:solidFill>
            </a:endParaRPr>
          </a:p>
          <a:p>
            <a:pPr eaLnBrk="1" hangingPunct="1"/>
            <a:r>
              <a:rPr lang="en-US" altLang="zh-CN" sz="2200" dirty="0" smtClean="0"/>
              <a:t>544+9×8=616</a:t>
            </a:r>
            <a:endParaRPr lang="en-US" altLang="zh-CN" sz="2200" dirty="0"/>
          </a:p>
        </p:txBody>
      </p:sp>
      <p:grpSp>
        <p:nvGrpSpPr>
          <p:cNvPr id="755717" name="Group 5"/>
          <p:cNvGrpSpPr/>
          <p:nvPr/>
        </p:nvGrpSpPr>
        <p:grpSpPr bwMode="auto">
          <a:xfrm>
            <a:off x="7801380" y="596664"/>
            <a:ext cx="4211638" cy="6030912"/>
            <a:chOff x="3022" y="459"/>
            <a:chExt cx="2653" cy="3799"/>
          </a:xfrm>
        </p:grpSpPr>
        <p:sp>
          <p:nvSpPr>
            <p:cNvPr id="755718" name="Rectangle 6"/>
            <p:cNvSpPr>
              <a:spLocks noChangeArrowheads="1"/>
            </p:cNvSpPr>
            <p:nvPr/>
          </p:nvSpPr>
          <p:spPr bwMode="auto">
            <a:xfrm>
              <a:off x="3050" y="657"/>
              <a:ext cx="2155" cy="36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5719" name="Text Box 7"/>
            <p:cNvSpPr txBox="1">
              <a:spLocks noChangeArrowheads="1"/>
            </p:cNvSpPr>
            <p:nvPr/>
          </p:nvSpPr>
          <p:spPr bwMode="auto">
            <a:xfrm>
              <a:off x="3022" y="459"/>
              <a:ext cx="2296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3333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b31			     b0</a:t>
              </a:r>
            </a:p>
          </p:txBody>
        </p:sp>
        <p:sp>
          <p:nvSpPr>
            <p:cNvPr id="755720" name="Line 8"/>
            <p:cNvSpPr>
              <a:spLocks noChangeShapeType="1"/>
            </p:cNvSpPr>
            <p:nvPr/>
          </p:nvSpPr>
          <p:spPr bwMode="auto">
            <a:xfrm flipV="1">
              <a:off x="3050" y="397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1" name="Line 9"/>
            <p:cNvSpPr>
              <a:spLocks noChangeShapeType="1"/>
            </p:cNvSpPr>
            <p:nvPr/>
          </p:nvSpPr>
          <p:spPr bwMode="auto">
            <a:xfrm flipV="1">
              <a:off x="3050" y="3266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2" name="Text Box 10"/>
            <p:cNvSpPr txBox="1">
              <a:spLocks noChangeArrowheads="1"/>
            </p:cNvSpPr>
            <p:nvPr/>
          </p:nvSpPr>
          <p:spPr bwMode="auto">
            <a:xfrm>
              <a:off x="3929" y="3725"/>
              <a:ext cx="25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55723" name="Line 11"/>
            <p:cNvSpPr>
              <a:spLocks noChangeShapeType="1"/>
            </p:cNvSpPr>
            <p:nvPr/>
          </p:nvSpPr>
          <p:spPr bwMode="auto">
            <a:xfrm flipV="1">
              <a:off x="3050" y="3744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4" name="Line 12"/>
            <p:cNvSpPr>
              <a:spLocks noChangeShapeType="1"/>
            </p:cNvSpPr>
            <p:nvPr/>
          </p:nvSpPr>
          <p:spPr bwMode="auto">
            <a:xfrm flipV="1">
              <a:off x="3050" y="3489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5" name="Text Box 13"/>
            <p:cNvSpPr txBox="1">
              <a:spLocks noChangeArrowheads="1"/>
            </p:cNvSpPr>
            <p:nvPr/>
          </p:nvSpPr>
          <p:spPr bwMode="auto">
            <a:xfrm>
              <a:off x="3816" y="3489"/>
              <a:ext cx="51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a[0]</a:t>
              </a:r>
            </a:p>
          </p:txBody>
        </p:sp>
        <p:sp>
          <p:nvSpPr>
            <p:cNvPr id="755726" name="Line 14"/>
            <p:cNvSpPr>
              <a:spLocks noChangeShapeType="1"/>
            </p:cNvSpPr>
            <p:nvPr/>
          </p:nvSpPr>
          <p:spPr bwMode="auto">
            <a:xfrm flipV="1">
              <a:off x="3050" y="2982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7" name="Text Box 15"/>
            <p:cNvSpPr txBox="1">
              <a:spLocks noChangeArrowheads="1"/>
            </p:cNvSpPr>
            <p:nvPr/>
          </p:nvSpPr>
          <p:spPr bwMode="auto">
            <a:xfrm>
              <a:off x="3787" y="3011"/>
              <a:ext cx="51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a[99]</a:t>
              </a:r>
            </a:p>
          </p:txBody>
        </p:sp>
        <p:sp>
          <p:nvSpPr>
            <p:cNvPr id="755728" name="Line 16"/>
            <p:cNvSpPr>
              <a:spLocks noChangeShapeType="1"/>
            </p:cNvSpPr>
            <p:nvPr/>
          </p:nvSpPr>
          <p:spPr bwMode="auto">
            <a:xfrm>
              <a:off x="4071" y="3294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29" name="Line 17"/>
            <p:cNvSpPr>
              <a:spLocks noChangeShapeType="1"/>
            </p:cNvSpPr>
            <p:nvPr/>
          </p:nvSpPr>
          <p:spPr bwMode="auto">
            <a:xfrm flipV="1">
              <a:off x="3050" y="2727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0" name="Text Box 18"/>
            <p:cNvSpPr txBox="1">
              <a:spLocks noChangeArrowheads="1"/>
            </p:cNvSpPr>
            <p:nvPr/>
          </p:nvSpPr>
          <p:spPr bwMode="auto">
            <a:xfrm>
              <a:off x="3220" y="2727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b[0][1]</a:t>
              </a:r>
            </a:p>
          </p:txBody>
        </p:sp>
        <p:sp>
          <p:nvSpPr>
            <p:cNvPr id="755731" name="Line 19"/>
            <p:cNvSpPr>
              <a:spLocks noChangeShapeType="1"/>
            </p:cNvSpPr>
            <p:nvPr/>
          </p:nvSpPr>
          <p:spPr bwMode="auto">
            <a:xfrm>
              <a:off x="4099" y="2727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2" name="Text Box 20"/>
            <p:cNvSpPr txBox="1">
              <a:spLocks noChangeArrowheads="1"/>
            </p:cNvSpPr>
            <p:nvPr/>
          </p:nvSpPr>
          <p:spPr bwMode="auto">
            <a:xfrm>
              <a:off x="5176" y="3744"/>
              <a:ext cx="49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100</a:t>
              </a:r>
            </a:p>
          </p:txBody>
        </p:sp>
        <p:sp>
          <p:nvSpPr>
            <p:cNvPr id="755733" name="Text Box 21"/>
            <p:cNvSpPr txBox="1">
              <a:spLocks noChangeArrowheads="1"/>
            </p:cNvSpPr>
            <p:nvPr/>
          </p:nvSpPr>
          <p:spPr bwMode="auto">
            <a:xfrm>
              <a:off x="5176" y="3517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104</a:t>
              </a:r>
            </a:p>
          </p:txBody>
        </p:sp>
        <p:sp>
          <p:nvSpPr>
            <p:cNvPr id="755734" name="Text Box 22"/>
            <p:cNvSpPr txBox="1">
              <a:spLocks noChangeArrowheads="1"/>
            </p:cNvSpPr>
            <p:nvPr/>
          </p:nvSpPr>
          <p:spPr bwMode="auto">
            <a:xfrm>
              <a:off x="4269" y="2727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b[0][0]</a:t>
              </a:r>
            </a:p>
          </p:txBody>
        </p:sp>
        <p:sp>
          <p:nvSpPr>
            <p:cNvPr id="755735" name="Line 23"/>
            <p:cNvSpPr>
              <a:spLocks noChangeShapeType="1"/>
            </p:cNvSpPr>
            <p:nvPr/>
          </p:nvSpPr>
          <p:spPr bwMode="auto">
            <a:xfrm flipV="1">
              <a:off x="3050" y="2444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6" name="Line 24"/>
            <p:cNvSpPr>
              <a:spLocks noChangeShapeType="1"/>
            </p:cNvSpPr>
            <p:nvPr/>
          </p:nvSpPr>
          <p:spPr bwMode="auto">
            <a:xfrm flipV="1">
              <a:off x="3050" y="2189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7" name="Text Box 25"/>
            <p:cNvSpPr txBox="1">
              <a:spLocks noChangeArrowheads="1"/>
            </p:cNvSpPr>
            <p:nvPr/>
          </p:nvSpPr>
          <p:spPr bwMode="auto">
            <a:xfrm>
              <a:off x="3220" y="2189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b[3][3]</a:t>
              </a:r>
            </a:p>
          </p:txBody>
        </p:sp>
        <p:sp>
          <p:nvSpPr>
            <p:cNvPr id="755738" name="Line 26"/>
            <p:cNvSpPr>
              <a:spLocks noChangeShapeType="1"/>
            </p:cNvSpPr>
            <p:nvPr/>
          </p:nvSpPr>
          <p:spPr bwMode="auto">
            <a:xfrm>
              <a:off x="4099" y="218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39" name="Text Box 27"/>
            <p:cNvSpPr txBox="1">
              <a:spLocks noChangeArrowheads="1"/>
            </p:cNvSpPr>
            <p:nvPr/>
          </p:nvSpPr>
          <p:spPr bwMode="auto">
            <a:xfrm>
              <a:off x="4269" y="2189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b[3][2]</a:t>
              </a:r>
            </a:p>
          </p:txBody>
        </p:sp>
        <p:sp>
          <p:nvSpPr>
            <p:cNvPr id="755740" name="Line 28"/>
            <p:cNvSpPr>
              <a:spLocks noChangeShapeType="1"/>
            </p:cNvSpPr>
            <p:nvPr/>
          </p:nvSpPr>
          <p:spPr bwMode="auto">
            <a:xfrm>
              <a:off x="4099" y="2500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41" name="Line 29"/>
            <p:cNvSpPr>
              <a:spLocks noChangeShapeType="1"/>
            </p:cNvSpPr>
            <p:nvPr/>
          </p:nvSpPr>
          <p:spPr bwMode="auto">
            <a:xfrm flipV="1">
              <a:off x="3050" y="1962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42" name="Line 30"/>
            <p:cNvSpPr>
              <a:spLocks noChangeShapeType="1"/>
            </p:cNvSpPr>
            <p:nvPr/>
          </p:nvSpPr>
          <p:spPr bwMode="auto">
            <a:xfrm>
              <a:off x="4638" y="196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43" name="Text Box 31"/>
            <p:cNvSpPr txBox="1">
              <a:spLocks noChangeArrowheads="1"/>
            </p:cNvSpPr>
            <p:nvPr/>
          </p:nvSpPr>
          <p:spPr bwMode="auto">
            <a:xfrm>
              <a:off x="4779" y="1934"/>
              <a:ext cx="25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755744" name="Text Box 32"/>
            <p:cNvSpPr txBox="1">
              <a:spLocks noChangeArrowheads="1"/>
            </p:cNvSpPr>
            <p:nvPr/>
          </p:nvSpPr>
          <p:spPr bwMode="auto">
            <a:xfrm>
              <a:off x="5176" y="3011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500</a:t>
              </a:r>
            </a:p>
          </p:txBody>
        </p:sp>
        <p:sp>
          <p:nvSpPr>
            <p:cNvPr id="755745" name="Text Box 33"/>
            <p:cNvSpPr txBox="1">
              <a:spLocks noChangeArrowheads="1"/>
            </p:cNvSpPr>
            <p:nvPr/>
          </p:nvSpPr>
          <p:spPr bwMode="auto">
            <a:xfrm>
              <a:off x="5176" y="2755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504</a:t>
              </a:r>
            </a:p>
          </p:txBody>
        </p:sp>
        <p:sp>
          <p:nvSpPr>
            <p:cNvPr id="755746" name="Text Box 34"/>
            <p:cNvSpPr txBox="1">
              <a:spLocks noChangeArrowheads="1"/>
            </p:cNvSpPr>
            <p:nvPr/>
          </p:nvSpPr>
          <p:spPr bwMode="auto">
            <a:xfrm>
              <a:off x="5176" y="2213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532</a:t>
              </a:r>
            </a:p>
          </p:txBody>
        </p:sp>
        <p:sp>
          <p:nvSpPr>
            <p:cNvPr id="755747" name="Text Box 35"/>
            <p:cNvSpPr txBox="1">
              <a:spLocks noChangeArrowheads="1"/>
            </p:cNvSpPr>
            <p:nvPr/>
          </p:nvSpPr>
          <p:spPr bwMode="auto">
            <a:xfrm>
              <a:off x="5176" y="1962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536</a:t>
              </a:r>
            </a:p>
          </p:txBody>
        </p:sp>
        <p:sp>
          <p:nvSpPr>
            <p:cNvPr id="755748" name="Line 36"/>
            <p:cNvSpPr>
              <a:spLocks noChangeShapeType="1"/>
            </p:cNvSpPr>
            <p:nvPr/>
          </p:nvSpPr>
          <p:spPr bwMode="auto">
            <a:xfrm flipV="1">
              <a:off x="3050" y="173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49" name="Line 37"/>
            <p:cNvSpPr>
              <a:spLocks noChangeShapeType="1"/>
            </p:cNvSpPr>
            <p:nvPr/>
          </p:nvSpPr>
          <p:spPr bwMode="auto">
            <a:xfrm flipV="1">
              <a:off x="3050" y="1367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0" name="Text Box 38"/>
            <p:cNvSpPr txBox="1">
              <a:spLocks noChangeArrowheads="1"/>
            </p:cNvSpPr>
            <p:nvPr/>
          </p:nvSpPr>
          <p:spPr bwMode="auto">
            <a:xfrm>
              <a:off x="5176" y="1537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544</a:t>
              </a:r>
            </a:p>
          </p:txBody>
        </p:sp>
        <p:sp>
          <p:nvSpPr>
            <p:cNvPr id="755751" name="Line 39"/>
            <p:cNvSpPr>
              <a:spLocks noChangeShapeType="1"/>
            </p:cNvSpPr>
            <p:nvPr/>
          </p:nvSpPr>
          <p:spPr bwMode="auto">
            <a:xfrm flipV="1">
              <a:off x="3050" y="998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2" name="Line 40"/>
            <p:cNvSpPr>
              <a:spLocks noChangeShapeType="1"/>
            </p:cNvSpPr>
            <p:nvPr/>
          </p:nvSpPr>
          <p:spPr bwMode="auto">
            <a:xfrm>
              <a:off x="4071" y="4031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3" name="Line 41"/>
            <p:cNvSpPr>
              <a:spLocks noChangeShapeType="1"/>
            </p:cNvSpPr>
            <p:nvPr/>
          </p:nvSpPr>
          <p:spPr bwMode="auto">
            <a:xfrm>
              <a:off x="3050" y="156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4" name="Text Box 42"/>
            <p:cNvSpPr txBox="1">
              <a:spLocks noChangeArrowheads="1"/>
            </p:cNvSpPr>
            <p:nvPr/>
          </p:nvSpPr>
          <p:spPr bwMode="auto">
            <a:xfrm>
              <a:off x="3986" y="1423"/>
              <a:ext cx="31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d[0]</a:t>
              </a:r>
            </a:p>
          </p:txBody>
        </p:sp>
        <p:sp>
          <p:nvSpPr>
            <p:cNvPr id="755755" name="Text Box 43"/>
            <p:cNvSpPr txBox="1">
              <a:spLocks noChangeArrowheads="1"/>
            </p:cNvSpPr>
            <p:nvPr/>
          </p:nvSpPr>
          <p:spPr bwMode="auto">
            <a:xfrm>
              <a:off x="4042" y="828"/>
              <a:ext cx="31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d[9]</a:t>
              </a:r>
            </a:p>
          </p:txBody>
        </p:sp>
        <p:sp>
          <p:nvSpPr>
            <p:cNvPr id="755756" name="Line 44"/>
            <p:cNvSpPr>
              <a:spLocks noChangeShapeType="1"/>
            </p:cNvSpPr>
            <p:nvPr/>
          </p:nvSpPr>
          <p:spPr bwMode="auto">
            <a:xfrm flipV="1">
              <a:off x="3050" y="1140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7" name="Line 45"/>
            <p:cNvSpPr>
              <a:spLocks noChangeShapeType="1"/>
            </p:cNvSpPr>
            <p:nvPr/>
          </p:nvSpPr>
          <p:spPr bwMode="auto">
            <a:xfrm>
              <a:off x="4127" y="1168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8" name="Line 46"/>
            <p:cNvSpPr>
              <a:spLocks noChangeShapeType="1"/>
            </p:cNvSpPr>
            <p:nvPr/>
          </p:nvSpPr>
          <p:spPr bwMode="auto">
            <a:xfrm flipV="1">
              <a:off x="3050" y="828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759" name="Text Box 47"/>
            <p:cNvSpPr txBox="1">
              <a:spLocks noChangeArrowheads="1"/>
            </p:cNvSpPr>
            <p:nvPr/>
          </p:nvSpPr>
          <p:spPr bwMode="auto">
            <a:xfrm>
              <a:off x="5176" y="941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616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584200" y="2914527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"/>
              </a:spcBef>
            </a:pPr>
            <a:r>
              <a:rPr lang="en-US" altLang="zh-CN" dirty="0">
                <a:solidFill>
                  <a:srgbClr val="CC3300"/>
                </a:solidFill>
              </a:rPr>
              <a:t>a[</a:t>
            </a:r>
            <a:r>
              <a:rPr lang="en-US" altLang="zh-CN" dirty="0" err="1">
                <a:solidFill>
                  <a:srgbClr val="CC3300"/>
                </a:solidFill>
              </a:rPr>
              <a:t>i</a:t>
            </a:r>
            <a:r>
              <a:rPr lang="en-US" altLang="zh-CN" dirty="0">
                <a:solidFill>
                  <a:srgbClr val="CC3300"/>
                </a:solidFill>
              </a:rPr>
              <a:t>]</a:t>
            </a:r>
            <a:r>
              <a:rPr lang="zh-CN" altLang="en-US" dirty="0">
                <a:solidFill>
                  <a:srgbClr val="CC3300"/>
                </a:solidFill>
              </a:rPr>
              <a:t>的地址如何计算？</a:t>
            </a:r>
          </a:p>
        </p:txBody>
      </p:sp>
      <p:sp>
        <p:nvSpPr>
          <p:cNvPr id="3" name="矩形 2"/>
          <p:cNvSpPr/>
          <p:nvPr/>
        </p:nvSpPr>
        <p:spPr>
          <a:xfrm>
            <a:off x="584200" y="3639915"/>
            <a:ext cx="182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a[99]</a:t>
            </a:r>
            <a:r>
              <a:rPr lang="zh-CN" altLang="en-US" dirty="0" smtClean="0"/>
              <a:t>的地址是：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7773" y="4343093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zh-CN" dirty="0">
                <a:solidFill>
                  <a:srgbClr val="CC3300"/>
                </a:solidFill>
              </a:rPr>
              <a:t>b[</a:t>
            </a:r>
            <a:r>
              <a:rPr lang="en-US" altLang="zh-CN" dirty="0" err="1">
                <a:solidFill>
                  <a:srgbClr val="CC3300"/>
                </a:solidFill>
              </a:rPr>
              <a:t>i</a:t>
            </a:r>
            <a:r>
              <a:rPr lang="en-US" altLang="zh-CN" dirty="0">
                <a:solidFill>
                  <a:srgbClr val="CC3300"/>
                </a:solidFill>
              </a:rPr>
              <a:t>][j]</a:t>
            </a:r>
            <a:r>
              <a:rPr lang="zh-CN" altLang="en-US" dirty="0">
                <a:solidFill>
                  <a:srgbClr val="CC3300"/>
                </a:solidFill>
              </a:rPr>
              <a:t>的地址如何计算？</a:t>
            </a:r>
          </a:p>
        </p:txBody>
      </p:sp>
      <p:sp>
        <p:nvSpPr>
          <p:cNvPr id="5" name="矩形 4"/>
          <p:cNvSpPr/>
          <p:nvPr/>
        </p:nvSpPr>
        <p:spPr>
          <a:xfrm>
            <a:off x="567773" y="4997606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b[3]</a:t>
            </a:r>
            <a:r>
              <a:rPr lang="en-US" altLang="zh-CN" dirty="0"/>
              <a:t>[</a:t>
            </a:r>
            <a:r>
              <a:rPr lang="en-US" altLang="zh-CN" dirty="0" smtClean="0"/>
              <a:t>2]</a:t>
            </a:r>
            <a:r>
              <a:rPr lang="zh-CN" altLang="en-US" dirty="0" smtClean="0"/>
              <a:t>的地址是：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7773" y="5704274"/>
            <a:ext cx="234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40000"/>
              </a:spcBef>
            </a:pPr>
            <a:r>
              <a:rPr lang="en-US" altLang="zh-CN" dirty="0">
                <a:solidFill>
                  <a:srgbClr val="CC3300"/>
                </a:solidFill>
              </a:rPr>
              <a:t>d[</a:t>
            </a:r>
            <a:r>
              <a:rPr lang="en-US" altLang="zh-CN" dirty="0" err="1">
                <a:solidFill>
                  <a:srgbClr val="CC3300"/>
                </a:solidFill>
              </a:rPr>
              <a:t>i</a:t>
            </a:r>
            <a:r>
              <a:rPr lang="en-US" altLang="zh-CN" dirty="0">
                <a:solidFill>
                  <a:srgbClr val="CC3300"/>
                </a:solidFill>
              </a:rPr>
              <a:t>]</a:t>
            </a:r>
            <a:r>
              <a:rPr lang="zh-CN" altLang="en-US" dirty="0">
                <a:solidFill>
                  <a:srgbClr val="CC3300"/>
                </a:solidFill>
              </a:rPr>
              <a:t>的地址如何计算？</a:t>
            </a:r>
          </a:p>
        </p:txBody>
      </p:sp>
      <p:sp>
        <p:nvSpPr>
          <p:cNvPr id="7" name="矩形 6"/>
          <p:cNvSpPr/>
          <p:nvPr/>
        </p:nvSpPr>
        <p:spPr>
          <a:xfrm>
            <a:off x="564804" y="6338823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d[9]</a:t>
            </a:r>
            <a:r>
              <a:rPr lang="zh-CN" altLang="en-US" dirty="0" smtClean="0"/>
              <a:t>的地址是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5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5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5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5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5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557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1748" name="Rectangle 4"/>
          <p:cNvSpPr>
            <a:spLocks noGrp="1" noChangeArrowheads="1"/>
          </p:cNvSpPr>
          <p:nvPr/>
        </p:nvSpPr>
        <p:spPr>
          <a:xfrm>
            <a:off x="325402" y="927100"/>
            <a:ext cx="8382000" cy="825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b="0" dirty="0">
                <a:latin typeface="+mn-ea"/>
              </a:rPr>
              <a:t>按最大元素分配</a:t>
            </a:r>
          </a:p>
          <a:p>
            <a:pPr>
              <a:buClr>
                <a:srgbClr val="0D0D0D"/>
              </a:buClr>
            </a:pPr>
            <a:r>
              <a:rPr lang="en-US" b="0" dirty="0">
                <a:latin typeface="+mn-ea"/>
              </a:rPr>
              <a:t>一次只能使用一个字段</a:t>
            </a:r>
          </a:p>
        </p:txBody>
      </p:sp>
      <p:sp>
        <p:nvSpPr>
          <p:cNvPr id="31749" name="Rectangle 5"/>
          <p:cNvSpPr/>
          <p:nvPr/>
        </p:nvSpPr>
        <p:spPr bwMode="auto">
          <a:xfrm>
            <a:off x="391093" y="1988285"/>
            <a:ext cx="2222500" cy="189791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union U1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double v;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*up;</a:t>
            </a:r>
          </a:p>
        </p:txBody>
      </p:sp>
      <p:sp>
        <p:nvSpPr>
          <p:cNvPr id="31750" name="Rectangle 6"/>
          <p:cNvSpPr/>
          <p:nvPr/>
        </p:nvSpPr>
        <p:spPr bwMode="auto">
          <a:xfrm>
            <a:off x="391093" y="4164758"/>
            <a:ext cx="2222500" cy="1878760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S1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double v;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*sp;</a:t>
            </a:r>
          </a:p>
        </p:txBody>
      </p:sp>
      <p:graphicFrame>
        <p:nvGraphicFramePr>
          <p:cNvPr id="31751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75662"/>
              </p:ext>
            </p:extLst>
          </p:nvPr>
        </p:nvGraphicFramePr>
        <p:xfrm>
          <a:off x="3336657" y="4473596"/>
          <a:ext cx="8642827" cy="762000"/>
        </p:xfrm>
        <a:graphic>
          <a:graphicData uri="http://schemas.openxmlformats.org/drawingml/2006/table">
            <a:tbl>
              <a:tblPr/>
              <a:tblGrid>
                <a:gridCol w="3205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103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4103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639446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0516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639446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634686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855" name="Group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239731"/>
              </p:ext>
            </p:extLst>
          </p:nvPr>
        </p:nvGraphicFramePr>
        <p:xfrm>
          <a:off x="4662839" y="2284906"/>
          <a:ext cx="3759280" cy="1549400"/>
        </p:xfrm>
        <a:graphic>
          <a:graphicData uri="http://schemas.openxmlformats.org/drawingml/2006/table">
            <a:tbl>
              <a:tblPr/>
              <a:tblGrid>
                <a:gridCol w="3759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59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59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59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59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759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7592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7592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7592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7592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>
          <a:xfrm>
            <a:off x="325402" y="512855"/>
            <a:ext cx="11300460" cy="4777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+mn-ea"/>
              </a:rPr>
              <a:t>3.9.2 </a:t>
            </a:r>
            <a:r>
              <a:rPr lang="zh-CN" altLang="en-US" sz="2400" b="1" dirty="0" smtClean="0">
                <a:latin typeface="+mn-ea"/>
              </a:rPr>
              <a:t>联合</a:t>
            </a:r>
            <a:endParaRPr lang="en-US" altLang="zh-CN" sz="2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1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337097" y="545865"/>
            <a:ext cx="4319682" cy="404869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使用联合访问位模式</a:t>
            </a:r>
          </a:p>
        </p:txBody>
      </p:sp>
      <p:sp>
        <p:nvSpPr>
          <p:cNvPr id="32771" name="Rectangle 3"/>
          <p:cNvSpPr/>
          <p:nvPr/>
        </p:nvSpPr>
        <p:spPr bwMode="auto">
          <a:xfrm>
            <a:off x="337097" y="1224246"/>
            <a:ext cx="3011666" cy="1615843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typedef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union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float f;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unsigned u;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bit_float_t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</p:txBody>
      </p:sp>
      <p:sp>
        <p:nvSpPr>
          <p:cNvPr id="32772" name="Rectangle 4"/>
          <p:cNvSpPr/>
          <p:nvPr/>
        </p:nvSpPr>
        <p:spPr bwMode="auto">
          <a:xfrm>
            <a:off x="337097" y="3080337"/>
            <a:ext cx="5125080" cy="2357617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float bit2float(unsigned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bit_float_t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arg.u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arg.f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32773" name="Rectangle 5"/>
          <p:cNvSpPr/>
          <p:nvPr/>
        </p:nvSpPr>
        <p:spPr bwMode="auto">
          <a:xfrm>
            <a:off x="6098019" y="3080337"/>
            <a:ext cx="5044339" cy="2357617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unsigned float2bit(float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f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bit_float_t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arg.f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f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arg.u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32775" name="Rectangle 7"/>
          <p:cNvSpPr/>
          <p:nvPr/>
        </p:nvSpPr>
        <p:spPr bwMode="auto">
          <a:xfrm>
            <a:off x="337097" y="5609027"/>
            <a:ext cx="3149600" cy="457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zh-CN" altLang="en-US" sz="24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等同于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(float) 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u</a:t>
            </a: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? </a:t>
            </a:r>
          </a:p>
        </p:txBody>
      </p:sp>
      <p:sp>
        <p:nvSpPr>
          <p:cNvPr id="32776" name="Rectangle 8"/>
          <p:cNvSpPr/>
          <p:nvPr/>
        </p:nvSpPr>
        <p:spPr bwMode="auto">
          <a:xfrm>
            <a:off x="6248400" y="5524248"/>
            <a:ext cx="3886200" cy="457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zh-CN" altLang="en-US" sz="2400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等同于</a:t>
            </a: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(unsigned) 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f</a:t>
            </a: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? </a:t>
            </a:r>
          </a:p>
        </p:txBody>
      </p:sp>
      <p:graphicFrame>
        <p:nvGraphicFramePr>
          <p:cNvPr id="32777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522503"/>
              </p:ext>
            </p:extLst>
          </p:nvPr>
        </p:nvGraphicFramePr>
        <p:xfrm>
          <a:off x="6201301" y="1331127"/>
          <a:ext cx="1905000" cy="140208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u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9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3796" name="Rectangle 4"/>
          <p:cNvSpPr>
            <a:spLocks noGrp="1" noChangeArrowheads="1"/>
          </p:cNvSpPr>
          <p:nvPr/>
        </p:nvSpPr>
        <p:spPr>
          <a:xfrm>
            <a:off x="325402" y="1361758"/>
            <a:ext cx="9748521" cy="52982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5900" indent="-215900">
              <a:spcBef>
                <a:spcPct val="0"/>
              </a:spcBef>
              <a:buClr>
                <a:srgbClr val="0D0D0D"/>
              </a:buClr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Idea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0D0D0D"/>
              </a:buClr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存储在内存中的Short/long/quad作为2/4 / 8个连续字节</a:t>
            </a:r>
          </a:p>
          <a:p>
            <a:pPr lvl="1">
              <a:buClr>
                <a:srgbClr val="0D0D0D"/>
              </a:buClr>
            </a:pPr>
            <a:r>
              <a:rPr 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不同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机器之间交换二进制数据时会导致问题</a:t>
            </a:r>
          </a:p>
          <a:p>
            <a:pPr marL="215900" indent="-215900">
              <a:buClr>
                <a:srgbClr val="0D0D0D"/>
              </a:buClr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大端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模式</a:t>
            </a:r>
          </a:p>
          <a:p>
            <a:pPr lvl="1">
              <a:buClr>
                <a:srgbClr val="0D0D0D"/>
              </a:buClr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数据的</a:t>
            </a:r>
            <a:r>
              <a:rPr 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高字节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保存在内存的</a:t>
            </a:r>
            <a:r>
              <a:rPr 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低地址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</a:p>
          <a:p>
            <a:pPr lvl="1">
              <a:buClr>
                <a:srgbClr val="0D0D0D"/>
              </a:buClr>
            </a:pPr>
            <a:r>
              <a:rPr lang="en-US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Sparc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Internet</a:t>
            </a:r>
          </a:p>
          <a:p>
            <a:pPr marL="215900" indent="-215900">
              <a:buClr>
                <a:srgbClr val="0D0D0D"/>
              </a:buClr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小端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模式</a:t>
            </a:r>
          </a:p>
          <a:p>
            <a:pPr lvl="1">
              <a:buClr>
                <a:srgbClr val="0D0D0D"/>
              </a:buClr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指数据的</a:t>
            </a:r>
            <a:r>
              <a:rPr 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高字节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保存在内存的</a:t>
            </a:r>
            <a:r>
              <a:rPr 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高地址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</a:p>
          <a:p>
            <a:pPr lvl="1">
              <a:buClr>
                <a:srgbClr val="0D0D0D"/>
              </a:buClr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Intel x86, ARM Android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IOS</a:t>
            </a:r>
          </a:p>
          <a:p>
            <a:pPr>
              <a:buClr>
                <a:srgbClr val="0D0D0D"/>
              </a:buClr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双端模式</a:t>
            </a:r>
          </a:p>
          <a:p>
            <a:pPr lvl="1">
              <a:buClr>
                <a:srgbClr val="0D0D0D"/>
              </a:buClr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可以任意配置</a:t>
            </a:r>
          </a:p>
          <a:p>
            <a:pPr lvl="1">
              <a:buClr>
                <a:srgbClr val="0D0D0D"/>
              </a:buClr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ARM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25402" y="512855"/>
            <a:ext cx="11300460" cy="4777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 smtClean="0">
                <a:latin typeface="+mn-ea"/>
              </a:rPr>
              <a:t>3.9.3 </a:t>
            </a:r>
            <a:r>
              <a:rPr lang="zh-CN" altLang="en-US" sz="2400" b="1" dirty="0" smtClean="0">
                <a:latin typeface="+mn-ea"/>
              </a:rPr>
              <a:t>数据对齐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25402" y="990600"/>
            <a:ext cx="5036820" cy="371158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回顾：</a:t>
            </a:r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x86-64</a:t>
            </a:r>
            <a:r>
              <a:rPr lang="zh-CN" altLang="en-US" sz="2400" dirty="0">
                <a:sym typeface="+mn-ea"/>
              </a:rPr>
              <a:t>的</a:t>
            </a:r>
            <a:r>
              <a:rPr lang="zh-CN" altLang="en-US" sz="2400" dirty="0"/>
              <a:t>字节顺序</a:t>
            </a:r>
          </a:p>
        </p:txBody>
      </p:sp>
    </p:spTree>
    <p:extLst>
      <p:ext uri="{BB962C8B-B14F-4D97-AF65-F5344CB8AC3E}">
        <p14:creationId xmlns:p14="http://schemas.microsoft.com/office/powerpoint/2010/main" val="38929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304800" y="672052"/>
            <a:ext cx="3954780" cy="371158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x86-64</a:t>
            </a:r>
            <a:r>
              <a:rPr lang="zh-CN" altLang="en-US" sz="3200" dirty="0">
                <a:sym typeface="+mn-ea"/>
              </a:rPr>
              <a:t>的</a:t>
            </a:r>
            <a:r>
              <a:rPr lang="zh-CN" altLang="en-US" sz="3200" dirty="0"/>
              <a:t>字节顺序</a:t>
            </a:r>
          </a:p>
        </p:txBody>
      </p:sp>
      <p:sp>
        <p:nvSpPr>
          <p:cNvPr id="34820" name="Rectangle 4"/>
          <p:cNvSpPr/>
          <p:nvPr/>
        </p:nvSpPr>
        <p:spPr bwMode="auto">
          <a:xfrm>
            <a:off x="304800" y="1269564"/>
            <a:ext cx="4838700" cy="230854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union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unsigned char c[8];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unsigned short s[4];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unsigned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  unsigned long l[1];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  }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dw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12453"/>
              </p:ext>
            </p:extLst>
          </p:nvPr>
        </p:nvGraphicFramePr>
        <p:xfrm>
          <a:off x="4090944" y="4475480"/>
          <a:ext cx="6096000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c[4]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c[5]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c[6]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c[7]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l[0]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3165690" y="4475480"/>
            <a:ext cx="925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Calibri" panose="020F0502020204030204" charset="0"/>
              </a:rPr>
              <a:t>64-bit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108700" y="1313180"/>
            <a:ext cx="561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 charset="0"/>
              </a:rPr>
              <a:t> </a:t>
            </a:r>
            <a:r>
              <a:rPr lang="zh-CN" altLang="en-US" sz="2400" dirty="0" smtClean="0">
                <a:solidFill>
                  <a:srgbClr val="C00000"/>
                </a:solidFill>
                <a:latin typeface="Calibri" panose="020F0502020204030204" charset="0"/>
              </a:rPr>
              <a:t>在</a:t>
            </a:r>
            <a:r>
              <a:rPr lang="en-US" sz="2400" dirty="0">
                <a:solidFill>
                  <a:srgbClr val="C00000"/>
                </a:solidFill>
                <a:latin typeface="Calibri" panose="020F0502020204030204" charset="0"/>
              </a:rPr>
              <a:t>short/</a:t>
            </a:r>
            <a:r>
              <a:rPr lang="en-US" sz="2400" dirty="0" err="1">
                <a:solidFill>
                  <a:srgbClr val="C00000"/>
                </a:solidFill>
                <a:latin typeface="Calibri" panose="020F0502020204030204" charset="0"/>
              </a:rPr>
              <a:t>int</a:t>
            </a:r>
            <a:r>
              <a:rPr lang="en-US" sz="2400" dirty="0">
                <a:solidFill>
                  <a:srgbClr val="C00000"/>
                </a:solidFill>
                <a:latin typeface="Calibri" panose="020F0502020204030204" charset="0"/>
              </a:rPr>
              <a:t>/long 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 charset="0"/>
              </a:rPr>
              <a:t>中，字节是如何存储的</a:t>
            </a:r>
            <a:r>
              <a:rPr lang="en-US" sz="2400" dirty="0">
                <a:solidFill>
                  <a:srgbClr val="C00000"/>
                </a:solidFill>
                <a:latin typeface="Calibri" panose="020F0502020204030204" charset="0"/>
              </a:rPr>
              <a:t>?</a:t>
            </a:r>
          </a:p>
        </p:txBody>
      </p:sp>
      <p:cxnSp>
        <p:nvCxnSpPr>
          <p:cNvPr id="6" name="Straight Arrow Connector 3"/>
          <p:cNvCxnSpPr/>
          <p:nvPr/>
        </p:nvCxnSpPr>
        <p:spPr bwMode="auto">
          <a:xfrm>
            <a:off x="7219315" y="4244647"/>
            <a:ext cx="1219200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4"/>
          <p:cNvSpPr txBox="1"/>
          <p:nvPr/>
        </p:nvSpPr>
        <p:spPr>
          <a:xfrm>
            <a:off x="3992756" y="401381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</a:rPr>
              <a:t>内存地址增大</a:t>
            </a:r>
          </a:p>
        </p:txBody>
      </p:sp>
    </p:spTree>
    <p:extLst>
      <p:ext uri="{BB962C8B-B14F-4D97-AF65-F5344CB8AC3E}">
        <p14:creationId xmlns:p14="http://schemas.microsoft.com/office/powerpoint/2010/main" val="3697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 3"/>
          <p:cNvSpPr/>
          <p:nvPr/>
        </p:nvSpPr>
        <p:spPr>
          <a:xfrm>
            <a:off x="342900" y="538589"/>
            <a:ext cx="4130040" cy="435434"/>
          </a:xfrm>
          <a:prstGeom prst="chevron">
            <a:avLst/>
          </a:prstGeom>
          <a:solidFill>
            <a:srgbClr val="7030A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x86-64</a:t>
            </a:r>
            <a:r>
              <a:rPr lang="zh-CN" altLang="en-US" sz="3200" dirty="0">
                <a:sym typeface="+mn-ea"/>
              </a:rPr>
              <a:t>的</a:t>
            </a:r>
            <a:r>
              <a:rPr lang="zh-CN" altLang="en-US" sz="3200" dirty="0"/>
              <a:t>字节顺序</a:t>
            </a:r>
          </a:p>
        </p:txBody>
      </p:sp>
      <p:sp>
        <p:nvSpPr>
          <p:cNvPr id="38916" name="Rectangle 4"/>
          <p:cNvSpPr/>
          <p:nvPr/>
        </p:nvSpPr>
        <p:spPr bwMode="auto">
          <a:xfrm>
            <a:off x="342900" y="1118801"/>
            <a:ext cx="26162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  <a:sym typeface="Calibri" panose="020F0502020204030204" charset="0"/>
              </a:rPr>
              <a:t>小端模式</a:t>
            </a:r>
          </a:p>
        </p:txBody>
      </p:sp>
      <p:sp>
        <p:nvSpPr>
          <p:cNvPr id="38917" name="Rectangle 5"/>
          <p:cNvSpPr/>
          <p:nvPr/>
        </p:nvSpPr>
        <p:spPr bwMode="auto">
          <a:xfrm>
            <a:off x="342900" y="4778037"/>
            <a:ext cx="11521440" cy="16916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Characters 0-7 == [0xf0,0xf1,0xf2,0xf3,0xf4,0xf5,0xf6,0xf7]</a:t>
            </a:r>
            <a:endParaRPr lang="en-US" sz="2400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Shorts     0-3 == [0xf1f0,0xf3f2,0xf5f4,0xf7f6]</a:t>
            </a:r>
            <a:endParaRPr lang="en-US" sz="2400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Ints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       0-1 == [0xf3f2f1f0,0xf7f6f5f4]</a:t>
            </a:r>
            <a:endParaRPr lang="en-US" sz="2400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Long       0   ==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[0xf7f6f5f4f3f2f1f0]</a:t>
            </a:r>
          </a:p>
        </p:txBody>
      </p:sp>
      <p:sp>
        <p:nvSpPr>
          <p:cNvPr id="38918" name="Rectangle 6"/>
          <p:cNvSpPr/>
          <p:nvPr/>
        </p:nvSpPr>
        <p:spPr bwMode="auto">
          <a:xfrm>
            <a:off x="343126" y="4269719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en-US" sz="24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Output on x86-64: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3490913" y="187390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f0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f1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f2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f3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f4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f5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f6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f7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c[4]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c[5]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c[6]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c[7]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s[2]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s[3]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Courier New" panose="02070309020205020404" charset="0"/>
                          <a:cs typeface="Courier New" panose="02070309020205020404" charset="0"/>
                        </a:rPr>
                        <a:t>i</a:t>
                      </a:r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[1]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ourier New" panose="02070309020205020404" charset="0"/>
                          <a:cs typeface="Courier New" panose="02070309020205020404" charset="0"/>
                        </a:rPr>
                        <a:t>l[0]</a:t>
                      </a:r>
                      <a:endParaRPr lang="en-US" b="1" dirty="0">
                        <a:latin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/>
          <p:nvPr/>
        </p:nvSpPr>
        <p:spPr bwMode="auto">
          <a:xfrm>
            <a:off x="3571914" y="3728105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LSB</a:t>
            </a:r>
          </a:p>
        </p:txBody>
      </p:sp>
      <p:sp>
        <p:nvSpPr>
          <p:cNvPr id="50" name="Rectangle 12"/>
          <p:cNvSpPr/>
          <p:nvPr/>
        </p:nvSpPr>
        <p:spPr bwMode="auto">
          <a:xfrm>
            <a:off x="9166927" y="3757612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MSB</a:t>
            </a: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>
            <a:off x="4013426" y="4038887"/>
            <a:ext cx="4901974" cy="0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" name="Rectangle 43"/>
          <p:cNvSpPr/>
          <p:nvPr/>
        </p:nvSpPr>
        <p:spPr bwMode="auto">
          <a:xfrm>
            <a:off x="6324601" y="4038887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Print</a:t>
            </a:r>
          </a:p>
        </p:txBody>
      </p:sp>
      <p:cxnSp>
        <p:nvCxnSpPr>
          <p:cNvPr id="13" name="Straight Arrow Connector 3"/>
          <p:cNvCxnSpPr/>
          <p:nvPr/>
        </p:nvCxnSpPr>
        <p:spPr bwMode="auto">
          <a:xfrm>
            <a:off x="7136707" y="1619209"/>
            <a:ext cx="1219200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4"/>
          <p:cNvSpPr txBox="1"/>
          <p:nvPr/>
        </p:nvSpPr>
        <p:spPr>
          <a:xfrm>
            <a:off x="3910148" y="13883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</a:rPr>
              <a:t>内存地址增大</a:t>
            </a:r>
          </a:p>
        </p:txBody>
      </p:sp>
    </p:spTree>
    <p:extLst>
      <p:ext uri="{BB962C8B-B14F-4D97-AF65-F5344CB8AC3E}">
        <p14:creationId xmlns:p14="http://schemas.microsoft.com/office/powerpoint/2010/main" val="191226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350520" y="394052"/>
            <a:ext cx="2407920" cy="766515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结构</a:t>
            </a:r>
            <a:r>
              <a:rPr lang="en-US" sz="2800" dirty="0">
                <a:sym typeface="+mn-ea"/>
              </a:rPr>
              <a:t>&amp;</a:t>
            </a:r>
            <a:r>
              <a:rPr lang="zh-CN" altLang="en-US" sz="2800" dirty="0">
                <a:sym typeface="+mn-ea"/>
              </a:rPr>
              <a:t>对齐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/>
        </p:nvSpPr>
        <p:spPr>
          <a:xfrm>
            <a:off x="326966" y="1105400"/>
            <a:ext cx="7896225" cy="29336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未对齐的数据</a:t>
            </a: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对齐数据</a:t>
            </a: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原始数据类型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占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k字节</a:t>
            </a: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地址必须是k的倍数</a:t>
            </a:r>
          </a:p>
        </p:txBody>
      </p:sp>
      <p:sp>
        <p:nvSpPr>
          <p:cNvPr id="25" name="Rectangle 7"/>
          <p:cNvSpPr/>
          <p:nvPr/>
        </p:nvSpPr>
        <p:spPr bwMode="auto">
          <a:xfrm>
            <a:off x="563503" y="1660321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26" name="Rectangle 8"/>
          <p:cNvSpPr/>
          <p:nvPr/>
        </p:nvSpPr>
        <p:spPr bwMode="auto">
          <a:xfrm>
            <a:off x="866715" y="1660321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i[0]</a:t>
            </a:r>
          </a:p>
        </p:txBody>
      </p:sp>
      <p:sp>
        <p:nvSpPr>
          <p:cNvPr id="27" name="Rectangle 9"/>
          <p:cNvSpPr/>
          <p:nvPr/>
        </p:nvSpPr>
        <p:spPr bwMode="auto">
          <a:xfrm>
            <a:off x="2136715" y="1660321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[1]</a:t>
            </a:r>
          </a:p>
        </p:txBody>
      </p:sp>
      <p:sp>
        <p:nvSpPr>
          <p:cNvPr id="28" name="Rectangle 10"/>
          <p:cNvSpPr/>
          <p:nvPr/>
        </p:nvSpPr>
        <p:spPr bwMode="auto">
          <a:xfrm>
            <a:off x="3379728" y="1660321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</a:t>
            </a:r>
          </a:p>
        </p:txBody>
      </p:sp>
      <p:sp>
        <p:nvSpPr>
          <p:cNvPr id="31" name="Rectangle 13"/>
          <p:cNvSpPr/>
          <p:nvPr/>
        </p:nvSpPr>
        <p:spPr bwMode="auto">
          <a:xfrm>
            <a:off x="463490" y="2054021"/>
            <a:ext cx="261290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</a:t>
            </a:r>
          </a:p>
        </p:txBody>
      </p:sp>
      <p:sp>
        <p:nvSpPr>
          <p:cNvPr id="32" name="Rectangle 14"/>
          <p:cNvSpPr/>
          <p:nvPr/>
        </p:nvSpPr>
        <p:spPr bwMode="auto">
          <a:xfrm>
            <a:off x="768290" y="2054021"/>
            <a:ext cx="629981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p+1</a:t>
            </a:r>
          </a:p>
        </p:txBody>
      </p:sp>
      <p:sp>
        <p:nvSpPr>
          <p:cNvPr id="33" name="Rectangle 15"/>
          <p:cNvSpPr/>
          <p:nvPr/>
        </p:nvSpPr>
        <p:spPr bwMode="auto">
          <a:xfrm>
            <a:off x="1871602" y="2054021"/>
            <a:ext cx="629981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p+5</a:t>
            </a:r>
          </a:p>
        </p:txBody>
      </p:sp>
      <p:sp>
        <p:nvSpPr>
          <p:cNvPr id="34" name="Rectangle 16"/>
          <p:cNvSpPr/>
          <p:nvPr/>
        </p:nvSpPr>
        <p:spPr bwMode="auto">
          <a:xfrm>
            <a:off x="3054290" y="2054021"/>
            <a:ext cx="629981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p+9</a:t>
            </a:r>
          </a:p>
        </p:txBody>
      </p:sp>
      <p:sp>
        <p:nvSpPr>
          <p:cNvPr id="35" name="Rectangle 17"/>
          <p:cNvSpPr/>
          <p:nvPr/>
        </p:nvSpPr>
        <p:spPr bwMode="auto">
          <a:xfrm>
            <a:off x="5600640" y="2054021"/>
            <a:ext cx="814325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p+17</a:t>
            </a:r>
          </a:p>
        </p:txBody>
      </p:sp>
      <p:sp>
        <p:nvSpPr>
          <p:cNvPr id="44" name="Rectangle 3"/>
          <p:cNvSpPr/>
          <p:nvPr/>
        </p:nvSpPr>
        <p:spPr bwMode="auto">
          <a:xfrm>
            <a:off x="7599620" y="777309"/>
            <a:ext cx="2622142" cy="1920519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S1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double v;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*p;</a:t>
            </a:r>
          </a:p>
        </p:txBody>
      </p:sp>
      <p:sp>
        <p:nvSpPr>
          <p:cNvPr id="6" name="Rectangle 7"/>
          <p:cNvSpPr/>
          <p:nvPr/>
        </p:nvSpPr>
        <p:spPr bwMode="auto">
          <a:xfrm>
            <a:off x="563503" y="4479721"/>
            <a:ext cx="332008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7" name="Rectangle 8"/>
          <p:cNvSpPr/>
          <p:nvPr/>
        </p:nvSpPr>
        <p:spPr bwMode="auto">
          <a:xfrm>
            <a:off x="1833503" y="4479721"/>
            <a:ext cx="1328032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i[0]</a:t>
            </a:r>
          </a:p>
        </p:txBody>
      </p:sp>
      <p:sp>
        <p:nvSpPr>
          <p:cNvPr id="8" name="Rectangle 9"/>
          <p:cNvSpPr/>
          <p:nvPr/>
        </p:nvSpPr>
        <p:spPr bwMode="auto">
          <a:xfrm>
            <a:off x="3103503" y="4479721"/>
            <a:ext cx="1328032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i[1]</a:t>
            </a:r>
          </a:p>
        </p:txBody>
      </p:sp>
      <p:sp>
        <p:nvSpPr>
          <p:cNvPr id="9" name="Rectangle 10"/>
          <p:cNvSpPr/>
          <p:nvPr/>
        </p:nvSpPr>
        <p:spPr bwMode="auto">
          <a:xfrm>
            <a:off x="5643502" y="4479721"/>
            <a:ext cx="2656063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v</a:t>
            </a:r>
          </a:p>
        </p:txBody>
      </p:sp>
      <p:sp>
        <p:nvSpPr>
          <p:cNvPr id="10" name="Rectangle 11"/>
          <p:cNvSpPr/>
          <p:nvPr/>
        </p:nvSpPr>
        <p:spPr bwMode="auto">
          <a:xfrm>
            <a:off x="881003" y="4479721"/>
            <a:ext cx="996024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11" name="Rectangle 12"/>
          <p:cNvSpPr/>
          <p:nvPr/>
        </p:nvSpPr>
        <p:spPr bwMode="auto">
          <a:xfrm>
            <a:off x="4373503" y="4479721"/>
            <a:ext cx="1328032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12" name="Rectangle 13"/>
          <p:cNvSpPr/>
          <p:nvPr/>
        </p:nvSpPr>
        <p:spPr bwMode="auto">
          <a:xfrm>
            <a:off x="311090" y="4873421"/>
            <a:ext cx="658768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p+0</a:t>
            </a:r>
          </a:p>
        </p:txBody>
      </p:sp>
      <p:sp>
        <p:nvSpPr>
          <p:cNvPr id="13" name="Rectangle 14"/>
          <p:cNvSpPr/>
          <p:nvPr/>
        </p:nvSpPr>
        <p:spPr bwMode="auto">
          <a:xfrm>
            <a:off x="1582678" y="4873421"/>
            <a:ext cx="658768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p+4</a:t>
            </a:r>
          </a:p>
        </p:txBody>
      </p:sp>
      <p:sp>
        <p:nvSpPr>
          <p:cNvPr id="14" name="Rectangle 15"/>
          <p:cNvSpPr/>
          <p:nvPr/>
        </p:nvSpPr>
        <p:spPr bwMode="auto">
          <a:xfrm>
            <a:off x="2838390" y="4873421"/>
            <a:ext cx="658768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p+8</a:t>
            </a:r>
          </a:p>
        </p:txBody>
      </p:sp>
      <p:sp>
        <p:nvSpPr>
          <p:cNvPr id="15" name="Rectangle 16"/>
          <p:cNvSpPr/>
          <p:nvPr/>
        </p:nvSpPr>
        <p:spPr bwMode="auto">
          <a:xfrm>
            <a:off x="5318065" y="4873421"/>
            <a:ext cx="851535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p+16</a:t>
            </a:r>
          </a:p>
        </p:txBody>
      </p:sp>
      <p:sp>
        <p:nvSpPr>
          <p:cNvPr id="16" name="Rectangle 17"/>
          <p:cNvSpPr/>
          <p:nvPr/>
        </p:nvSpPr>
        <p:spPr bwMode="auto">
          <a:xfrm>
            <a:off x="7864415" y="4873421"/>
            <a:ext cx="851535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p+24</a:t>
            </a: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rot="10800000" flipH="1">
            <a:off x="1833503" y="5222671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18" name="Rectangle 19"/>
          <p:cNvSpPr/>
          <p:nvPr/>
        </p:nvSpPr>
        <p:spPr bwMode="auto">
          <a:xfrm>
            <a:off x="1312803" y="5556046"/>
            <a:ext cx="1295401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4的倍数</a:t>
            </a:r>
          </a:p>
        </p:txBody>
      </p:sp>
      <p:sp>
        <p:nvSpPr>
          <p:cNvPr id="19" name="Rectangle 20"/>
          <p:cNvSpPr/>
          <p:nvPr/>
        </p:nvSpPr>
        <p:spPr bwMode="auto">
          <a:xfrm>
            <a:off x="5148203" y="5556046"/>
            <a:ext cx="1266762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8的倍数</a:t>
            </a: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rot="10800000" flipH="1">
            <a:off x="5643503" y="5222671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21" name="Rectangle 22"/>
          <p:cNvSpPr/>
          <p:nvPr/>
        </p:nvSpPr>
        <p:spPr bwMode="auto">
          <a:xfrm>
            <a:off x="131240" y="6119420"/>
            <a:ext cx="1247775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640"/>
              </a:spcBef>
            </a:pP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8的倍数</a:t>
            </a: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rot="10800000" flipH="1">
            <a:off x="563503" y="5222671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23" name="Rectangle 24"/>
          <p:cNvSpPr/>
          <p:nvPr/>
        </p:nvSpPr>
        <p:spPr bwMode="auto">
          <a:xfrm>
            <a:off x="7599620" y="6067221"/>
            <a:ext cx="1410156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 algn="ctr">
              <a:spcBef>
                <a:spcPts val="640"/>
              </a:spcBef>
            </a:pP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8的倍数</a:t>
            </a: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rot="10800000" flipH="1">
            <a:off x="8183503" y="5222671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36" name="Rectangle 16"/>
          <p:cNvSpPr/>
          <p:nvPr/>
        </p:nvSpPr>
        <p:spPr bwMode="auto">
          <a:xfrm>
            <a:off x="4023371" y="4842049"/>
            <a:ext cx="851535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p+12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4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341153" y="442233"/>
            <a:ext cx="2100044" cy="832893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dirty="0" err="1"/>
              <a:t>对齐原则</a:t>
            </a:r>
            <a:endParaRPr sz="2800" dirty="0"/>
          </a:p>
        </p:txBody>
      </p:sp>
      <p:sp>
        <p:nvSpPr>
          <p:cNvPr id="22532" name="Rectangle 4"/>
          <p:cNvSpPr>
            <a:spLocks noGrp="1" noChangeArrowheads="1"/>
          </p:cNvSpPr>
          <p:nvPr/>
        </p:nvSpPr>
        <p:spPr>
          <a:xfrm>
            <a:off x="341153" y="1503289"/>
            <a:ext cx="4792909" cy="4972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数据对齐</a:t>
            </a: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数据类型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k字节</a:t>
            </a: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地址必须是k的倍数</a:t>
            </a:r>
          </a:p>
          <a:p>
            <a:pPr>
              <a:buClr>
                <a:srgbClr val="0D0D0D"/>
              </a:buClr>
            </a:pP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对齐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的动机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52450" lvl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由4字节或8字节（对齐的）块访问的内存（系统相关）</a:t>
            </a:r>
          </a:p>
          <a:p>
            <a:pPr marL="838200" lvl="2"/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无法装载或存储跨越四字边界的数据</a:t>
            </a:r>
          </a:p>
          <a:p>
            <a:pPr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编译器</a:t>
            </a:r>
          </a:p>
          <a:p>
            <a:pPr marL="552450" lvl="1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结构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插入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间隙，以确保字段对齐正确</a:t>
            </a:r>
          </a:p>
        </p:txBody>
      </p:sp>
      <p:sp>
        <p:nvSpPr>
          <p:cNvPr id="5" name="云形标注 4"/>
          <p:cNvSpPr/>
          <p:nvPr/>
        </p:nvSpPr>
        <p:spPr>
          <a:xfrm>
            <a:off x="5264151" y="13335"/>
            <a:ext cx="4883785" cy="2644140"/>
          </a:xfrm>
          <a:prstGeom prst="cloudCallout">
            <a:avLst>
              <a:gd name="adj1" fmla="val -75549"/>
              <a:gd name="adj2" fmla="val 1801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CN" altLang="en-US" sz="2000" b="1" dirty="0">
                <a:sym typeface="+mn-ea"/>
              </a:rPr>
              <a:t>数据对齐可能会浪费存储空间，但通常会提升性能；</a:t>
            </a:r>
          </a:p>
          <a:p>
            <a:pPr lvl="1"/>
            <a:r>
              <a:rPr lang="zh-CN" altLang="en-US" sz="2000" b="1" dirty="0">
                <a:sym typeface="+mn-ea"/>
              </a:rPr>
              <a:t>在汇编语言中使用</a:t>
            </a:r>
            <a:r>
              <a:rPr lang="en-US" altLang="zh-CN" sz="2000" b="1" dirty="0">
                <a:sym typeface="+mn-ea"/>
              </a:rPr>
              <a:t>.align</a:t>
            </a:r>
            <a:r>
              <a:rPr lang="zh-CN" altLang="en-US" sz="2000" b="1" dirty="0">
                <a:sym typeface="+mn-ea"/>
              </a:rPr>
              <a:t>关键字</a:t>
            </a:r>
            <a:r>
              <a:rPr lang="en-US" altLang="zh-CN" sz="2000" b="1" dirty="0">
                <a:sym typeface="+mn-ea"/>
              </a:rPr>
              <a:t>——</a:t>
            </a:r>
            <a:r>
              <a:rPr lang="zh-CN" altLang="en-US" sz="2000" b="1" dirty="0">
                <a:sym typeface="+mn-ea"/>
              </a:rPr>
              <a:t>例如“</a:t>
            </a:r>
            <a:r>
              <a:rPr lang="en-US" altLang="zh-CN" sz="2000" b="1" dirty="0">
                <a:sym typeface="+mn-ea"/>
              </a:rPr>
              <a:t>.align 8</a:t>
            </a:r>
            <a:r>
              <a:rPr lang="zh-CN" altLang="en-US" sz="2000" b="1" dirty="0">
                <a:sym typeface="+mn-ea"/>
              </a:rPr>
              <a:t>”；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629634" y="2397431"/>
            <a:ext cx="1000274" cy="446276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400" b="1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跳转表</a:t>
            </a:r>
          </a:p>
        </p:txBody>
      </p:sp>
      <p:sp>
        <p:nvSpPr>
          <p:cNvPr id="8" name="矩形 7"/>
          <p:cNvSpPr/>
          <p:nvPr/>
        </p:nvSpPr>
        <p:spPr>
          <a:xfrm>
            <a:off x="5410899" y="2996675"/>
            <a:ext cx="6650015" cy="3127445"/>
          </a:xfrm>
          <a:prstGeom prst="rect">
            <a:avLst/>
          </a:prstGeom>
          <a:solidFill>
            <a:srgbClr val="D6D6F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1 .section .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rodata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2 .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align 8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#Align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address to multiple of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8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3 .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L4: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4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.quad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.L3 	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#Case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100: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loc_A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5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.L8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#Case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101: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loc_def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6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.L5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#Case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102: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loc_B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7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.L6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#Case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103: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loc_C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8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.L7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#Case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104: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loc_D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9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.L8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#Case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105: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loc_def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10.quad .L7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#Case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106: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loc_D</a:t>
            </a:r>
            <a:endParaRPr lang="zh-CN" altLang="en-US" sz="2000" b="1" dirty="0"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8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637223" y="621706"/>
            <a:ext cx="4093210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数据对齐</a:t>
            </a:r>
            <a:r>
              <a:rPr sz="2800" dirty="0"/>
              <a:t>（x86-64）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/>
        </p:nvSpPr>
        <p:spPr>
          <a:xfrm>
            <a:off x="1023254" y="1758263"/>
            <a:ext cx="5619115" cy="3432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1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char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…</a:t>
            </a:r>
          </a:p>
          <a:p>
            <a:pPr marL="552450" lvl="1">
              <a:buClr>
                <a:srgbClr val="ED7D31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没有地址限制</a:t>
            </a: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2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short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…</a:t>
            </a:r>
          </a:p>
          <a:p>
            <a:pPr marL="552450" lvl="1">
              <a:buClr>
                <a:srgbClr val="ED7D31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最低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1位地址必须是 0</a:t>
            </a:r>
            <a:r>
              <a:rPr lang="en-US" baseline="-6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4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int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float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…</a:t>
            </a:r>
          </a:p>
          <a:p>
            <a:pPr marL="552450" lvl="1">
              <a:buClr>
                <a:srgbClr val="ED7D31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最低的2位地址必须是 00</a:t>
            </a:r>
            <a:r>
              <a:rPr lang="en-US" baseline="-6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8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字节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double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long,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char *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, …</a:t>
            </a:r>
          </a:p>
          <a:p>
            <a:pPr marL="552450" lvl="1">
              <a:buClr>
                <a:srgbClr val="ED7D31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最低的3位地址必须是 000</a:t>
            </a:r>
            <a:r>
              <a:rPr lang="en-US" baseline="-6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1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538041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895805" y="394052"/>
            <a:ext cx="2407920" cy="766515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结构</a:t>
            </a:r>
            <a:r>
              <a:rPr lang="en-US" sz="2800" dirty="0">
                <a:sym typeface="+mn-ea"/>
              </a:rPr>
              <a:t>&amp;</a:t>
            </a:r>
            <a:r>
              <a:rPr lang="zh-CN" altLang="en-US" sz="2800" dirty="0">
                <a:sym typeface="+mn-ea"/>
              </a:rPr>
              <a:t>对齐</a:t>
            </a:r>
          </a:p>
        </p:txBody>
      </p:sp>
      <p:sp>
        <p:nvSpPr>
          <p:cNvPr id="26" name="Rectangle 8"/>
          <p:cNvSpPr/>
          <p:nvPr/>
        </p:nvSpPr>
        <p:spPr bwMode="auto">
          <a:xfrm>
            <a:off x="862248" y="1633131"/>
            <a:ext cx="1482983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7" name="Rectangle 9"/>
          <p:cNvSpPr/>
          <p:nvPr/>
        </p:nvSpPr>
        <p:spPr bwMode="auto">
          <a:xfrm>
            <a:off x="2345232" y="1633711"/>
            <a:ext cx="1488856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1" name="Rectangle 13"/>
          <p:cNvSpPr/>
          <p:nvPr/>
        </p:nvSpPr>
        <p:spPr bwMode="auto">
          <a:xfrm>
            <a:off x="740820" y="2071398"/>
            <a:ext cx="384721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sz="2400" baseline="-250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endParaRPr lang="en-US" sz="2400" baseline="-250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2" name="Rectangle 14"/>
          <p:cNvSpPr/>
          <p:nvPr/>
        </p:nvSpPr>
        <p:spPr bwMode="auto">
          <a:xfrm>
            <a:off x="856375" y="2871121"/>
            <a:ext cx="3210815" cy="81560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假设</a:t>
            </a:r>
            <a:r>
              <a:rPr lang="en-US" altLang="zh-CN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altLang="zh-CN" sz="2400" baseline="-250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r>
              <a:rPr lang="zh-CN" alt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是</a:t>
            </a:r>
            <a:r>
              <a:rPr lang="en-US" altLang="zh-CN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</a:t>
            </a:r>
            <a:r>
              <a:rPr lang="zh-CN" alt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的倍数</a:t>
            </a:r>
            <a:endParaRPr lang="en-US" sz="2400" dirty="0" smtClean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r>
              <a:rPr lang="en-US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sizeof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(d[0]) = 9?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3" name="Rectangle 15"/>
          <p:cNvSpPr/>
          <p:nvPr/>
        </p:nvSpPr>
        <p:spPr bwMode="auto">
          <a:xfrm>
            <a:off x="1792646" y="2071398"/>
            <a:ext cx="771787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r>
              <a:rPr lang="en-US" altLang="zh-CN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altLang="zh-CN" sz="2400" baseline="-250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+4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4" name="Rectangle 16"/>
          <p:cNvSpPr/>
          <p:nvPr/>
        </p:nvSpPr>
        <p:spPr bwMode="auto">
          <a:xfrm>
            <a:off x="3231538" y="2062062"/>
            <a:ext cx="753411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altLang="zh-CN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altLang="zh-CN" sz="2400" baseline="-250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+8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5" name="Rectangle 17"/>
          <p:cNvSpPr/>
          <p:nvPr/>
        </p:nvSpPr>
        <p:spPr bwMode="auto">
          <a:xfrm>
            <a:off x="4110784" y="2046405"/>
            <a:ext cx="753411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altLang="zh-CN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altLang="zh-CN" sz="2400" baseline="-250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+9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4" name="Rectangle 3"/>
          <p:cNvSpPr/>
          <p:nvPr/>
        </p:nvSpPr>
        <p:spPr bwMode="auto">
          <a:xfrm>
            <a:off x="7004002" y="1812375"/>
            <a:ext cx="3306068" cy="2284673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S2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altLang="zh-CN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altLang="zh-CN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j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};</a:t>
            </a:r>
          </a:p>
          <a:p>
            <a:pPr algn="l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</a:t>
            </a:r>
            <a:r>
              <a:rPr lang="en-US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truct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S2 d[4]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7" name="Rectangle 7"/>
          <p:cNvSpPr/>
          <p:nvPr/>
        </p:nvSpPr>
        <p:spPr bwMode="auto">
          <a:xfrm>
            <a:off x="3842883" y="1633653"/>
            <a:ext cx="332008" cy="380477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38" name="Rectangle 8"/>
          <p:cNvSpPr/>
          <p:nvPr/>
        </p:nvSpPr>
        <p:spPr bwMode="auto">
          <a:xfrm>
            <a:off x="862247" y="4048932"/>
            <a:ext cx="1482983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39" name="Rectangle 9"/>
          <p:cNvSpPr/>
          <p:nvPr/>
        </p:nvSpPr>
        <p:spPr bwMode="auto">
          <a:xfrm>
            <a:off x="2345231" y="4049512"/>
            <a:ext cx="1488856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0" name="Rectangle 13"/>
          <p:cNvSpPr/>
          <p:nvPr/>
        </p:nvSpPr>
        <p:spPr bwMode="auto">
          <a:xfrm>
            <a:off x="740819" y="4487199"/>
            <a:ext cx="384721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sz="2400" baseline="-250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endParaRPr lang="en-US" sz="2400" baseline="-250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1" name="Rectangle 15"/>
          <p:cNvSpPr/>
          <p:nvPr/>
        </p:nvSpPr>
        <p:spPr bwMode="auto">
          <a:xfrm>
            <a:off x="1792645" y="4487199"/>
            <a:ext cx="771787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r>
              <a:rPr lang="en-US" altLang="zh-CN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altLang="zh-CN" sz="2400" baseline="-250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+4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2" name="Rectangle 16"/>
          <p:cNvSpPr/>
          <p:nvPr/>
        </p:nvSpPr>
        <p:spPr bwMode="auto">
          <a:xfrm>
            <a:off x="3231537" y="4477863"/>
            <a:ext cx="753411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altLang="zh-CN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altLang="zh-CN" sz="2400" baseline="-250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+8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3" name="Rectangle 17"/>
          <p:cNvSpPr/>
          <p:nvPr/>
        </p:nvSpPr>
        <p:spPr bwMode="auto">
          <a:xfrm>
            <a:off x="5083905" y="4453240"/>
            <a:ext cx="937757" cy="446276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altLang="zh-CN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altLang="zh-CN" sz="2400" baseline="-250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+12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5" name="Rectangle 7"/>
          <p:cNvSpPr/>
          <p:nvPr/>
        </p:nvSpPr>
        <p:spPr bwMode="auto">
          <a:xfrm>
            <a:off x="3842882" y="4049454"/>
            <a:ext cx="332008" cy="380477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46" name="Rectangle 10"/>
          <p:cNvSpPr/>
          <p:nvPr/>
        </p:nvSpPr>
        <p:spPr bwMode="auto">
          <a:xfrm>
            <a:off x="4183685" y="4053317"/>
            <a:ext cx="1148054" cy="376614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48" name="Rectangle 14"/>
          <p:cNvSpPr/>
          <p:nvPr/>
        </p:nvSpPr>
        <p:spPr bwMode="auto">
          <a:xfrm>
            <a:off x="899969" y="5210187"/>
            <a:ext cx="3210815" cy="118494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假设</a:t>
            </a:r>
            <a:r>
              <a:rPr lang="en-US" altLang="zh-CN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x</a:t>
            </a:r>
            <a:r>
              <a:rPr lang="en-US" altLang="zh-CN" sz="2400" baseline="-250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  <a:r>
              <a:rPr lang="zh-CN" alt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是</a:t>
            </a:r>
            <a:r>
              <a:rPr lang="en-US" altLang="zh-CN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4</a:t>
            </a:r>
            <a:r>
              <a:rPr lang="zh-CN" alt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的倍数</a:t>
            </a:r>
            <a:endParaRPr lang="en-US" sz="2400" dirty="0" smtClean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  <a:p>
            <a:r>
              <a:rPr lang="en-US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sizeof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(d[0]) = 12</a:t>
            </a:r>
          </a:p>
          <a:p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</a:t>
            </a:r>
            <a:r>
              <a:rPr lang="en-US" sz="2400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izeof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(d) = 48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32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4" name="燕尾形箭头 3"/>
          <p:cNvSpPr/>
          <p:nvPr/>
        </p:nvSpPr>
        <p:spPr>
          <a:xfrm>
            <a:off x="688340" y="500956"/>
            <a:ext cx="3093720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结构数组</a:t>
            </a:r>
          </a:p>
        </p:txBody>
      </p:sp>
      <p:sp>
        <p:nvSpPr>
          <p:cNvPr id="28678" name="Rectangle 6"/>
          <p:cNvSpPr/>
          <p:nvPr/>
        </p:nvSpPr>
        <p:spPr bwMode="auto">
          <a:xfrm>
            <a:off x="4496499" y="540613"/>
            <a:ext cx="2701331" cy="1807905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l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S2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double v;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[2];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a[10];</a:t>
            </a:r>
          </a:p>
        </p:txBody>
      </p:sp>
      <p:sp>
        <p:nvSpPr>
          <p:cNvPr id="28673" name="Freeform 1"/>
          <p:cNvSpPr/>
          <p:nvPr/>
        </p:nvSpPr>
        <p:spPr bwMode="auto">
          <a:xfrm>
            <a:off x="2235200" y="2971800"/>
            <a:ext cx="7670800" cy="2032000"/>
          </a:xfrm>
          <a:custGeom>
            <a:avLst/>
            <a:gdLst/>
            <a:ahLst/>
            <a:cxnLst>
              <a:cxn ang="0">
                <a:pos x="7617" y="0"/>
              </a:cxn>
              <a:cxn ang="0">
                <a:pos x="0" y="21465"/>
              </a:cxn>
              <a:cxn ang="0">
                <a:pos x="21600" y="21600"/>
              </a:cxn>
              <a:cxn ang="0">
                <a:pos x="13017" y="0"/>
              </a:cxn>
              <a:cxn ang="0">
                <a:pos x="7617" y="0"/>
              </a:cxn>
              <a:cxn ang="0">
                <a:pos x="7617" y="0"/>
              </a:cxn>
            </a:cxnLst>
            <a:rect l="0" t="0" r="r" b="b"/>
            <a:pathLst>
              <a:path w="21600" h="21600">
                <a:moveTo>
                  <a:pt x="7617" y="0"/>
                </a:moveTo>
                <a:lnTo>
                  <a:pt x="0" y="21465"/>
                </a:lnTo>
                <a:lnTo>
                  <a:pt x="21600" y="21600"/>
                </a:lnTo>
                <a:lnTo>
                  <a:pt x="13017" y="0"/>
                </a:lnTo>
                <a:lnTo>
                  <a:pt x="7617" y="0"/>
                </a:lnTo>
                <a:close/>
                <a:moveTo>
                  <a:pt x="7617" y="0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400"/>
          </a:p>
        </p:txBody>
      </p:sp>
      <p:graphicFrame>
        <p:nvGraphicFramePr>
          <p:cNvPr id="28679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2052"/>
              </p:ext>
            </p:extLst>
          </p:nvPr>
        </p:nvGraphicFramePr>
        <p:xfrm>
          <a:off x="1905001" y="4978400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a+32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a+40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8791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52192"/>
              </p:ext>
            </p:extLst>
          </p:nvPr>
        </p:nvGraphicFramePr>
        <p:xfrm>
          <a:off x="2705100" y="2578100"/>
          <a:ext cx="8240168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04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54873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a[2]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a+72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3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9234" y="1679432"/>
            <a:ext cx="4095750" cy="1676611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000" dirty="0" smtClean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基址</a:t>
            </a:r>
          </a:p>
          <a:p>
            <a:pPr>
              <a:buFontTx/>
              <a:buNone/>
            </a:pP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基址</a:t>
            </a:r>
            <a:r>
              <a:rPr lang="en-US" altLang="zh-CN" sz="2000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比例变址</a:t>
            </a:r>
            <a:endParaRPr lang="zh-CN" altLang="en-US" sz="200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Tx/>
              <a:buNone/>
            </a:pP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基址</a:t>
            </a:r>
            <a:r>
              <a:rPr lang="en-US" altLang="zh-CN" sz="2000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比例变址</a:t>
            </a:r>
            <a:endParaRPr lang="zh-CN" altLang="en-US" sz="200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Tx/>
              <a:buNone/>
            </a:pP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基址</a:t>
            </a:r>
            <a:r>
              <a:rPr lang="en-US" altLang="zh-CN" sz="2000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比例变址</a:t>
            </a:r>
            <a:endParaRPr lang="zh-CN" altLang="en-US" sz="200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Tx/>
              <a:buNone/>
            </a:pPr>
            <a:endParaRPr lang="en-US" altLang="zh-CN" sz="2000" dirty="0">
              <a:solidFill>
                <a:srgbClr val="3333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Tx/>
              <a:buNone/>
            </a:pPr>
            <a:endParaRPr lang="zh-CN" altLang="en-US" sz="2000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6740" name="Rectangle 4"/>
          <p:cNvSpPr>
            <a:spLocks noChangeArrowheads="1"/>
          </p:cNvSpPr>
          <p:nvPr/>
        </p:nvSpPr>
        <p:spPr bwMode="auto">
          <a:xfrm>
            <a:off x="347510" y="532554"/>
            <a:ext cx="6877195" cy="459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10000"/>
              </a:spcBef>
            </a:pPr>
            <a:r>
              <a:rPr lang="en-US" altLang="zh-CN" sz="2200" dirty="0" err="1">
                <a:latin typeface="Arial" panose="020B0604020202020204" pitchFamily="34" charset="0"/>
                <a:ea typeface="宋体" panose="02010600030101010101" pitchFamily="2" charset="-122"/>
              </a:rPr>
              <a:t>int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 x</a:t>
            </a:r>
            <a:r>
              <a:rPr lang="zh-CN" altLang="en-US" sz="2200" dirty="0" smtClean="0"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  <a:r>
              <a:rPr lang="en-US" altLang="zh-CN" sz="2200" dirty="0" smtClean="0">
                <a:latin typeface="Arial" panose="020B0604020202020204" pitchFamily="34" charset="0"/>
                <a:ea typeface="宋体" panose="02010600030101010101" pitchFamily="2" charset="-122"/>
              </a:rPr>
              <a:t>float 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a[100</a:t>
            </a:r>
            <a:r>
              <a:rPr lang="en-US" altLang="zh-CN" sz="2200" dirty="0" smtClean="0">
                <a:latin typeface="Arial" panose="020B0604020202020204" pitchFamily="34" charset="0"/>
                <a:ea typeface="宋体" panose="02010600030101010101" pitchFamily="2" charset="-122"/>
              </a:rPr>
              <a:t>];  short 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b[4][4</a:t>
            </a:r>
            <a:r>
              <a:rPr lang="en-US" altLang="zh-CN" sz="2200" dirty="0" smtClean="0">
                <a:latin typeface="Arial" panose="020B0604020202020204" pitchFamily="34" charset="0"/>
                <a:ea typeface="宋体" panose="02010600030101010101" pitchFamily="2" charset="-122"/>
              </a:rPr>
              <a:t>]; char c;  double 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</a:rPr>
              <a:t>d[10];</a:t>
            </a:r>
            <a:r>
              <a:rPr lang="en-US" altLang="zh-CN" sz="23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756741" name="Group 5"/>
          <p:cNvGrpSpPr/>
          <p:nvPr/>
        </p:nvGrpSpPr>
        <p:grpSpPr bwMode="auto">
          <a:xfrm>
            <a:off x="7847419" y="272271"/>
            <a:ext cx="4211637" cy="6138857"/>
            <a:chOff x="3022" y="391"/>
            <a:chExt cx="2653" cy="3867"/>
          </a:xfrm>
        </p:grpSpPr>
        <p:sp>
          <p:nvSpPr>
            <p:cNvPr id="756742" name="Rectangle 6"/>
            <p:cNvSpPr>
              <a:spLocks noChangeArrowheads="1"/>
            </p:cNvSpPr>
            <p:nvPr/>
          </p:nvSpPr>
          <p:spPr bwMode="auto">
            <a:xfrm>
              <a:off x="3050" y="657"/>
              <a:ext cx="2155" cy="36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6743" name="Text Box 7"/>
            <p:cNvSpPr txBox="1">
              <a:spLocks noChangeArrowheads="1"/>
            </p:cNvSpPr>
            <p:nvPr/>
          </p:nvSpPr>
          <p:spPr bwMode="auto">
            <a:xfrm>
              <a:off x="3022" y="391"/>
              <a:ext cx="2296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3333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b31			     b0</a:t>
              </a:r>
            </a:p>
          </p:txBody>
        </p:sp>
        <p:sp>
          <p:nvSpPr>
            <p:cNvPr id="756744" name="Line 8"/>
            <p:cNvSpPr>
              <a:spLocks noChangeShapeType="1"/>
            </p:cNvSpPr>
            <p:nvPr/>
          </p:nvSpPr>
          <p:spPr bwMode="auto">
            <a:xfrm flipV="1">
              <a:off x="3050" y="397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45" name="Line 9"/>
            <p:cNvSpPr>
              <a:spLocks noChangeShapeType="1"/>
            </p:cNvSpPr>
            <p:nvPr/>
          </p:nvSpPr>
          <p:spPr bwMode="auto">
            <a:xfrm flipV="1">
              <a:off x="3050" y="3266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46" name="Text Box 10"/>
            <p:cNvSpPr txBox="1">
              <a:spLocks noChangeArrowheads="1"/>
            </p:cNvSpPr>
            <p:nvPr/>
          </p:nvSpPr>
          <p:spPr bwMode="auto">
            <a:xfrm>
              <a:off x="3929" y="3725"/>
              <a:ext cx="25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56747" name="Line 11"/>
            <p:cNvSpPr>
              <a:spLocks noChangeShapeType="1"/>
            </p:cNvSpPr>
            <p:nvPr/>
          </p:nvSpPr>
          <p:spPr bwMode="auto">
            <a:xfrm flipV="1">
              <a:off x="3050" y="3744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48" name="Line 12"/>
            <p:cNvSpPr>
              <a:spLocks noChangeShapeType="1"/>
            </p:cNvSpPr>
            <p:nvPr/>
          </p:nvSpPr>
          <p:spPr bwMode="auto">
            <a:xfrm flipV="1">
              <a:off x="3050" y="3489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49" name="Text Box 13"/>
            <p:cNvSpPr txBox="1">
              <a:spLocks noChangeArrowheads="1"/>
            </p:cNvSpPr>
            <p:nvPr/>
          </p:nvSpPr>
          <p:spPr bwMode="auto">
            <a:xfrm>
              <a:off x="3816" y="3489"/>
              <a:ext cx="51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a[0]</a:t>
              </a:r>
            </a:p>
          </p:txBody>
        </p:sp>
        <p:sp>
          <p:nvSpPr>
            <p:cNvPr id="756750" name="Line 14"/>
            <p:cNvSpPr>
              <a:spLocks noChangeShapeType="1"/>
            </p:cNvSpPr>
            <p:nvPr/>
          </p:nvSpPr>
          <p:spPr bwMode="auto">
            <a:xfrm flipV="1">
              <a:off x="3050" y="2982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51" name="Text Box 15"/>
            <p:cNvSpPr txBox="1">
              <a:spLocks noChangeArrowheads="1"/>
            </p:cNvSpPr>
            <p:nvPr/>
          </p:nvSpPr>
          <p:spPr bwMode="auto">
            <a:xfrm>
              <a:off x="3787" y="3011"/>
              <a:ext cx="51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a[99]</a:t>
              </a:r>
            </a:p>
          </p:txBody>
        </p:sp>
        <p:sp>
          <p:nvSpPr>
            <p:cNvPr id="756752" name="Line 16"/>
            <p:cNvSpPr>
              <a:spLocks noChangeShapeType="1"/>
            </p:cNvSpPr>
            <p:nvPr/>
          </p:nvSpPr>
          <p:spPr bwMode="auto">
            <a:xfrm>
              <a:off x="4071" y="3294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53" name="Line 17"/>
            <p:cNvSpPr>
              <a:spLocks noChangeShapeType="1"/>
            </p:cNvSpPr>
            <p:nvPr/>
          </p:nvSpPr>
          <p:spPr bwMode="auto">
            <a:xfrm flipV="1">
              <a:off x="3050" y="2727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54" name="Text Box 18"/>
            <p:cNvSpPr txBox="1">
              <a:spLocks noChangeArrowheads="1"/>
            </p:cNvSpPr>
            <p:nvPr/>
          </p:nvSpPr>
          <p:spPr bwMode="auto">
            <a:xfrm>
              <a:off x="3220" y="2727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b[0][1]</a:t>
              </a:r>
            </a:p>
          </p:txBody>
        </p:sp>
        <p:sp>
          <p:nvSpPr>
            <p:cNvPr id="756755" name="Line 19"/>
            <p:cNvSpPr>
              <a:spLocks noChangeShapeType="1"/>
            </p:cNvSpPr>
            <p:nvPr/>
          </p:nvSpPr>
          <p:spPr bwMode="auto">
            <a:xfrm>
              <a:off x="4099" y="2727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56" name="Text Box 20"/>
            <p:cNvSpPr txBox="1">
              <a:spLocks noChangeArrowheads="1"/>
            </p:cNvSpPr>
            <p:nvPr/>
          </p:nvSpPr>
          <p:spPr bwMode="auto">
            <a:xfrm>
              <a:off x="5176" y="3744"/>
              <a:ext cx="49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100</a:t>
              </a:r>
            </a:p>
          </p:txBody>
        </p:sp>
        <p:sp>
          <p:nvSpPr>
            <p:cNvPr id="756757" name="Text Box 21"/>
            <p:cNvSpPr txBox="1">
              <a:spLocks noChangeArrowheads="1"/>
            </p:cNvSpPr>
            <p:nvPr/>
          </p:nvSpPr>
          <p:spPr bwMode="auto">
            <a:xfrm>
              <a:off x="5176" y="3517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104</a:t>
              </a:r>
            </a:p>
          </p:txBody>
        </p:sp>
        <p:sp>
          <p:nvSpPr>
            <p:cNvPr id="756758" name="Text Box 22"/>
            <p:cNvSpPr txBox="1">
              <a:spLocks noChangeArrowheads="1"/>
            </p:cNvSpPr>
            <p:nvPr/>
          </p:nvSpPr>
          <p:spPr bwMode="auto">
            <a:xfrm>
              <a:off x="4269" y="2727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b[0][0]</a:t>
              </a:r>
            </a:p>
          </p:txBody>
        </p:sp>
        <p:sp>
          <p:nvSpPr>
            <p:cNvPr id="756759" name="Line 23"/>
            <p:cNvSpPr>
              <a:spLocks noChangeShapeType="1"/>
            </p:cNvSpPr>
            <p:nvPr/>
          </p:nvSpPr>
          <p:spPr bwMode="auto">
            <a:xfrm flipV="1">
              <a:off x="3050" y="2444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0" name="Line 24"/>
            <p:cNvSpPr>
              <a:spLocks noChangeShapeType="1"/>
            </p:cNvSpPr>
            <p:nvPr/>
          </p:nvSpPr>
          <p:spPr bwMode="auto">
            <a:xfrm flipV="1">
              <a:off x="3050" y="2189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1" name="Text Box 25"/>
            <p:cNvSpPr txBox="1">
              <a:spLocks noChangeArrowheads="1"/>
            </p:cNvSpPr>
            <p:nvPr/>
          </p:nvSpPr>
          <p:spPr bwMode="auto">
            <a:xfrm>
              <a:off x="3220" y="2189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b[3][3]</a:t>
              </a:r>
            </a:p>
          </p:txBody>
        </p:sp>
        <p:sp>
          <p:nvSpPr>
            <p:cNvPr id="756762" name="Line 26"/>
            <p:cNvSpPr>
              <a:spLocks noChangeShapeType="1"/>
            </p:cNvSpPr>
            <p:nvPr/>
          </p:nvSpPr>
          <p:spPr bwMode="auto">
            <a:xfrm>
              <a:off x="4099" y="2189"/>
              <a:ext cx="0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3" name="Text Box 27"/>
            <p:cNvSpPr txBox="1">
              <a:spLocks noChangeArrowheads="1"/>
            </p:cNvSpPr>
            <p:nvPr/>
          </p:nvSpPr>
          <p:spPr bwMode="auto">
            <a:xfrm>
              <a:off x="4269" y="2189"/>
              <a:ext cx="709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b[3][2]</a:t>
              </a:r>
            </a:p>
          </p:txBody>
        </p:sp>
        <p:sp>
          <p:nvSpPr>
            <p:cNvPr id="756764" name="Line 28"/>
            <p:cNvSpPr>
              <a:spLocks noChangeShapeType="1"/>
            </p:cNvSpPr>
            <p:nvPr/>
          </p:nvSpPr>
          <p:spPr bwMode="auto">
            <a:xfrm>
              <a:off x="4099" y="2500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5" name="Line 29"/>
            <p:cNvSpPr>
              <a:spLocks noChangeShapeType="1"/>
            </p:cNvSpPr>
            <p:nvPr/>
          </p:nvSpPr>
          <p:spPr bwMode="auto">
            <a:xfrm flipV="1">
              <a:off x="3050" y="1962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6" name="Line 30"/>
            <p:cNvSpPr>
              <a:spLocks noChangeShapeType="1"/>
            </p:cNvSpPr>
            <p:nvPr/>
          </p:nvSpPr>
          <p:spPr bwMode="auto">
            <a:xfrm>
              <a:off x="4638" y="196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67" name="Text Box 31"/>
            <p:cNvSpPr txBox="1">
              <a:spLocks noChangeArrowheads="1"/>
            </p:cNvSpPr>
            <p:nvPr/>
          </p:nvSpPr>
          <p:spPr bwMode="auto">
            <a:xfrm>
              <a:off x="4779" y="1934"/>
              <a:ext cx="25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756768" name="Text Box 32"/>
            <p:cNvSpPr txBox="1">
              <a:spLocks noChangeArrowheads="1"/>
            </p:cNvSpPr>
            <p:nvPr/>
          </p:nvSpPr>
          <p:spPr bwMode="auto">
            <a:xfrm>
              <a:off x="5176" y="3011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500</a:t>
              </a:r>
            </a:p>
          </p:txBody>
        </p:sp>
        <p:sp>
          <p:nvSpPr>
            <p:cNvPr id="756769" name="Text Box 33"/>
            <p:cNvSpPr txBox="1">
              <a:spLocks noChangeArrowheads="1"/>
            </p:cNvSpPr>
            <p:nvPr/>
          </p:nvSpPr>
          <p:spPr bwMode="auto">
            <a:xfrm>
              <a:off x="5176" y="2755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504</a:t>
              </a:r>
            </a:p>
          </p:txBody>
        </p:sp>
        <p:sp>
          <p:nvSpPr>
            <p:cNvPr id="756770" name="Text Box 34"/>
            <p:cNvSpPr txBox="1">
              <a:spLocks noChangeArrowheads="1"/>
            </p:cNvSpPr>
            <p:nvPr/>
          </p:nvSpPr>
          <p:spPr bwMode="auto">
            <a:xfrm>
              <a:off x="5176" y="2213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532</a:t>
              </a:r>
            </a:p>
          </p:txBody>
        </p:sp>
        <p:sp>
          <p:nvSpPr>
            <p:cNvPr id="756771" name="Text Box 35"/>
            <p:cNvSpPr txBox="1">
              <a:spLocks noChangeArrowheads="1"/>
            </p:cNvSpPr>
            <p:nvPr/>
          </p:nvSpPr>
          <p:spPr bwMode="auto">
            <a:xfrm>
              <a:off x="5176" y="1962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536</a:t>
              </a:r>
            </a:p>
          </p:txBody>
        </p:sp>
        <p:sp>
          <p:nvSpPr>
            <p:cNvPr id="756772" name="Line 36"/>
            <p:cNvSpPr>
              <a:spLocks noChangeShapeType="1"/>
            </p:cNvSpPr>
            <p:nvPr/>
          </p:nvSpPr>
          <p:spPr bwMode="auto">
            <a:xfrm flipV="1">
              <a:off x="3050" y="173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3" name="Line 37"/>
            <p:cNvSpPr>
              <a:spLocks noChangeShapeType="1"/>
            </p:cNvSpPr>
            <p:nvPr/>
          </p:nvSpPr>
          <p:spPr bwMode="auto">
            <a:xfrm flipV="1">
              <a:off x="3050" y="1367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4" name="Text Box 38"/>
            <p:cNvSpPr txBox="1">
              <a:spLocks noChangeArrowheads="1"/>
            </p:cNvSpPr>
            <p:nvPr/>
          </p:nvSpPr>
          <p:spPr bwMode="auto">
            <a:xfrm>
              <a:off x="5176" y="1537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544</a:t>
              </a:r>
            </a:p>
          </p:txBody>
        </p:sp>
        <p:sp>
          <p:nvSpPr>
            <p:cNvPr id="756775" name="Line 39"/>
            <p:cNvSpPr>
              <a:spLocks noChangeShapeType="1"/>
            </p:cNvSpPr>
            <p:nvPr/>
          </p:nvSpPr>
          <p:spPr bwMode="auto">
            <a:xfrm flipV="1">
              <a:off x="3050" y="998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6" name="Line 40"/>
            <p:cNvSpPr>
              <a:spLocks noChangeShapeType="1"/>
            </p:cNvSpPr>
            <p:nvPr/>
          </p:nvSpPr>
          <p:spPr bwMode="auto">
            <a:xfrm>
              <a:off x="4071" y="4031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7" name="Line 41"/>
            <p:cNvSpPr>
              <a:spLocks noChangeShapeType="1"/>
            </p:cNvSpPr>
            <p:nvPr/>
          </p:nvSpPr>
          <p:spPr bwMode="auto">
            <a:xfrm>
              <a:off x="3050" y="1565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78" name="Text Box 42"/>
            <p:cNvSpPr txBox="1">
              <a:spLocks noChangeArrowheads="1"/>
            </p:cNvSpPr>
            <p:nvPr/>
          </p:nvSpPr>
          <p:spPr bwMode="auto">
            <a:xfrm>
              <a:off x="3986" y="1423"/>
              <a:ext cx="31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d[0]</a:t>
              </a:r>
            </a:p>
          </p:txBody>
        </p:sp>
        <p:sp>
          <p:nvSpPr>
            <p:cNvPr id="756779" name="Text Box 43"/>
            <p:cNvSpPr txBox="1">
              <a:spLocks noChangeArrowheads="1"/>
            </p:cNvSpPr>
            <p:nvPr/>
          </p:nvSpPr>
          <p:spPr bwMode="auto">
            <a:xfrm>
              <a:off x="4042" y="828"/>
              <a:ext cx="31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lIns="0" r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</a:rPr>
                <a:t>d[9]</a:t>
              </a:r>
            </a:p>
          </p:txBody>
        </p:sp>
        <p:sp>
          <p:nvSpPr>
            <p:cNvPr id="756780" name="Line 44"/>
            <p:cNvSpPr>
              <a:spLocks noChangeShapeType="1"/>
            </p:cNvSpPr>
            <p:nvPr/>
          </p:nvSpPr>
          <p:spPr bwMode="auto">
            <a:xfrm flipV="1">
              <a:off x="3050" y="1140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81" name="Line 45"/>
            <p:cNvSpPr>
              <a:spLocks noChangeShapeType="1"/>
            </p:cNvSpPr>
            <p:nvPr/>
          </p:nvSpPr>
          <p:spPr bwMode="auto">
            <a:xfrm>
              <a:off x="4127" y="1168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82" name="Line 46"/>
            <p:cNvSpPr>
              <a:spLocks noChangeShapeType="1"/>
            </p:cNvSpPr>
            <p:nvPr/>
          </p:nvSpPr>
          <p:spPr bwMode="auto">
            <a:xfrm flipV="1">
              <a:off x="3050" y="828"/>
              <a:ext cx="21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783" name="Text Box 47"/>
            <p:cNvSpPr txBox="1">
              <a:spLocks noChangeArrowheads="1"/>
            </p:cNvSpPr>
            <p:nvPr/>
          </p:nvSpPr>
          <p:spPr bwMode="auto">
            <a:xfrm>
              <a:off x="5176" y="941"/>
              <a:ext cx="369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616</a:t>
              </a:r>
            </a:p>
          </p:txBody>
        </p:sp>
      </p:grpSp>
      <p:sp>
        <p:nvSpPr>
          <p:cNvPr id="756784" name="Rectangle 48"/>
          <p:cNvSpPr>
            <a:spLocks noChangeArrowheads="1"/>
          </p:cNvSpPr>
          <p:nvPr/>
        </p:nvSpPr>
        <p:spPr bwMode="auto">
          <a:xfrm>
            <a:off x="336314" y="3898442"/>
            <a:ext cx="6628689" cy="123110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ct val="35000"/>
              </a:spcBef>
            </a:pPr>
            <a:r>
              <a:rPr lang="zh-CN" altLang="en-US" sz="2000" dirty="0"/>
              <a:t>将</a:t>
            </a:r>
            <a:r>
              <a:rPr lang="en-US" altLang="zh-CN" sz="2000" dirty="0"/>
              <a:t>b[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][j]</a:t>
            </a:r>
            <a:r>
              <a:rPr lang="zh-CN" altLang="en-US" sz="2000" dirty="0"/>
              <a:t>取</a:t>
            </a:r>
            <a:r>
              <a:rPr lang="zh-CN" altLang="en-US" sz="2000" dirty="0" smtClean="0"/>
              <a:t>到</a:t>
            </a:r>
            <a:r>
              <a:rPr lang="en-US" altLang="zh-CN" sz="2000" dirty="0" smtClean="0"/>
              <a:t>%ax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的指令可以是：</a:t>
            </a:r>
          </a:p>
          <a:p>
            <a:pPr>
              <a:spcBef>
                <a:spcPct val="35000"/>
              </a:spcBef>
            </a:pPr>
            <a:r>
              <a:rPr lang="zh-CN" altLang="en-US" sz="2000" dirty="0">
                <a:solidFill>
                  <a:srgbClr val="3333CC"/>
                </a:solidFill>
              </a:rPr>
              <a:t>“</a:t>
            </a:r>
            <a:r>
              <a:rPr lang="en-US" altLang="zh-CN" sz="2000" dirty="0" err="1">
                <a:solidFill>
                  <a:srgbClr val="3333CC"/>
                </a:solidFill>
              </a:rPr>
              <a:t>movw</a:t>
            </a:r>
            <a:r>
              <a:rPr lang="en-US" altLang="zh-CN" sz="2000" dirty="0">
                <a:solidFill>
                  <a:srgbClr val="3333CC"/>
                </a:solidFill>
              </a:rPr>
              <a:t> </a:t>
            </a:r>
            <a:r>
              <a:rPr lang="en-US" altLang="zh-CN" sz="2000" dirty="0">
                <a:solidFill>
                  <a:srgbClr val="007635"/>
                </a:solidFill>
              </a:rPr>
              <a:t>504</a:t>
            </a:r>
            <a:r>
              <a:rPr lang="en-US" altLang="zh-CN" sz="2000" dirty="0">
                <a:solidFill>
                  <a:srgbClr val="3333CC"/>
                </a:solidFill>
              </a:rPr>
              <a:t>(%ebp</a:t>
            </a:r>
            <a:r>
              <a:rPr lang="en-US" altLang="zh-CN" sz="2000" dirty="0"/>
              <a:t>,%esi</a:t>
            </a:r>
            <a:r>
              <a:rPr lang="en-US" altLang="zh-CN" sz="2000" dirty="0">
                <a:solidFill>
                  <a:srgbClr val="3333CC"/>
                </a:solidFill>
              </a:rPr>
              <a:t>,</a:t>
            </a:r>
            <a:r>
              <a:rPr lang="en-US" altLang="zh-CN" sz="2000" dirty="0">
                <a:solidFill>
                  <a:srgbClr val="FF3300"/>
                </a:solidFill>
              </a:rPr>
              <a:t>2</a:t>
            </a:r>
            <a:r>
              <a:rPr lang="en-US" altLang="zh-CN" sz="2000" dirty="0">
                <a:solidFill>
                  <a:srgbClr val="3333CC"/>
                </a:solidFill>
              </a:rPr>
              <a:t>), %ax”</a:t>
            </a:r>
          </a:p>
          <a:p>
            <a:pPr>
              <a:spcBef>
                <a:spcPct val="35000"/>
              </a:spcBef>
            </a:pPr>
            <a:r>
              <a:rPr lang="zh-CN" altLang="en-US" sz="2000" dirty="0">
                <a:solidFill>
                  <a:srgbClr val="3333CC"/>
                </a:solidFill>
              </a:rPr>
              <a:t>其中，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3333CC"/>
                </a:solidFill>
              </a:rPr>
              <a:t>i×8</a:t>
            </a:r>
            <a:r>
              <a:rPr lang="zh-CN" altLang="en-US" sz="2000" dirty="0" smtClean="0">
                <a:solidFill>
                  <a:srgbClr val="3333CC"/>
                </a:solidFill>
              </a:rPr>
              <a:t>在</a:t>
            </a:r>
            <a:r>
              <a:rPr lang="en-US" altLang="zh-CN" sz="2000" dirty="0" smtClean="0">
                <a:solidFill>
                  <a:srgbClr val="3333CC"/>
                </a:solidFill>
              </a:rPr>
              <a:t>%</a:t>
            </a:r>
            <a:r>
              <a:rPr lang="en-US" altLang="zh-CN" sz="2000" dirty="0" err="1" smtClean="0">
                <a:solidFill>
                  <a:srgbClr val="3333CC"/>
                </a:solidFill>
              </a:rPr>
              <a:t>ebp</a:t>
            </a:r>
            <a:r>
              <a:rPr lang="zh-CN" altLang="en-US" sz="2000" dirty="0" smtClean="0">
                <a:solidFill>
                  <a:srgbClr val="3333CC"/>
                </a:solidFill>
              </a:rPr>
              <a:t>中</a:t>
            </a:r>
            <a:r>
              <a:rPr lang="zh-CN" altLang="en-US" sz="2000" dirty="0">
                <a:solidFill>
                  <a:srgbClr val="3333CC"/>
                </a:solidFill>
              </a:rPr>
              <a:t>，</a:t>
            </a:r>
            <a:r>
              <a:rPr lang="en-US" altLang="zh-CN" sz="2000" dirty="0">
                <a:solidFill>
                  <a:srgbClr val="3333CC"/>
                </a:solidFill>
              </a:rPr>
              <a:t>j</a:t>
            </a:r>
            <a:r>
              <a:rPr lang="zh-CN" altLang="en-US" sz="2000" dirty="0" smtClean="0">
                <a:solidFill>
                  <a:srgbClr val="3333CC"/>
                </a:solidFill>
              </a:rPr>
              <a:t>在</a:t>
            </a:r>
            <a:r>
              <a:rPr lang="en-US" altLang="zh-CN" sz="2000" dirty="0" smtClean="0">
                <a:solidFill>
                  <a:srgbClr val="3333CC"/>
                </a:solidFill>
              </a:rPr>
              <a:t>%</a:t>
            </a:r>
            <a:r>
              <a:rPr lang="en-US" altLang="zh-CN" sz="2000" dirty="0" err="1" smtClean="0">
                <a:solidFill>
                  <a:srgbClr val="3333CC"/>
                </a:solidFill>
              </a:rPr>
              <a:t>esi</a:t>
            </a:r>
            <a:r>
              <a:rPr lang="zh-CN" altLang="en-US" sz="2000" dirty="0" smtClean="0">
                <a:solidFill>
                  <a:srgbClr val="3333CC"/>
                </a:solidFill>
              </a:rPr>
              <a:t>中，</a:t>
            </a:r>
            <a:r>
              <a:rPr lang="en-US" altLang="zh-CN" sz="2000" dirty="0" smtClean="0">
                <a:solidFill>
                  <a:srgbClr val="3333CC"/>
                </a:solidFill>
              </a:rPr>
              <a:t>  </a:t>
            </a:r>
            <a:r>
              <a:rPr lang="en-US" altLang="zh-CN" sz="2000" dirty="0">
                <a:solidFill>
                  <a:srgbClr val="FF3300"/>
                </a:solidFill>
              </a:rPr>
              <a:t>2</a:t>
            </a:r>
            <a:r>
              <a:rPr lang="zh-CN" altLang="en-US" sz="2000" dirty="0">
                <a:solidFill>
                  <a:srgbClr val="3333CC"/>
                </a:solidFill>
              </a:rPr>
              <a:t>为比例因子</a:t>
            </a:r>
          </a:p>
        </p:txBody>
      </p:sp>
      <p:sp>
        <p:nvSpPr>
          <p:cNvPr id="2" name="矩形 1"/>
          <p:cNvSpPr/>
          <p:nvPr/>
        </p:nvSpPr>
        <p:spPr>
          <a:xfrm>
            <a:off x="347510" y="123304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各</a:t>
            </a:r>
            <a:r>
              <a:rPr lang="zh-CN" altLang="en-US" dirty="0" smtClean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变量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dirty="0" smtClean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寻址方式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</a:p>
        </p:txBody>
      </p:sp>
      <p:sp>
        <p:nvSpPr>
          <p:cNvPr id="3" name="矩形 2"/>
          <p:cNvSpPr/>
          <p:nvPr/>
        </p:nvSpPr>
        <p:spPr>
          <a:xfrm>
            <a:off x="407313" y="1658600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5066" y="206639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a[</a:t>
            </a:r>
            <a:r>
              <a:rPr lang="en-US" altLang="zh-CN" dirty="0" err="1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 smtClean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104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+i×</a:t>
            </a:r>
            <a:r>
              <a:rPr lang="en-US" altLang="zh-CN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7313" y="2458256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d[</a:t>
            </a:r>
            <a:r>
              <a:rPr lang="en-US" altLang="zh-CN" dirty="0" err="1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544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+i×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77927" y="2830053"/>
            <a:ext cx="250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b[</a:t>
            </a:r>
            <a:r>
              <a:rPr lang="en-US" altLang="zh-CN" dirty="0" err="1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][j]</a:t>
            </a:r>
            <a:r>
              <a:rPr lang="zh-CN" altLang="en-US" dirty="0" smtClean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 smtClean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504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en-US" altLang="zh-CN" dirty="0" smtClean="0">
                <a:solidFill>
                  <a:srgbClr val="3333CC"/>
                </a:solidFill>
                <a:latin typeface="微软雅黑" panose="020B0503020204020204" charset="-122"/>
                <a:ea typeface="微软雅黑" panose="020B0503020204020204" charset="-122"/>
              </a:rPr>
              <a:t>i×8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+j×</a:t>
            </a:r>
            <a:r>
              <a:rPr lang="en-US" altLang="zh-CN" dirty="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dirty="0">
              <a:solidFill>
                <a:srgbClr val="3333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358140" y="394283"/>
            <a:ext cx="2729009" cy="815392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访问数组元素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/>
        </p:nvSpPr>
        <p:spPr>
          <a:xfrm>
            <a:off x="358140" y="1035161"/>
            <a:ext cx="8382000" cy="21795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计算数组偏移 12*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idx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52450" lvl="1">
              <a:buClr>
                <a:srgbClr val="0D0D0D"/>
              </a:buClr>
            </a:pP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sizeof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(S3)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sz="2400" dirty="0" err="1" smtClean="0">
                <a:latin typeface="微软雅黑" panose="020B0503020204020204" charset="-122"/>
                <a:ea typeface="微软雅黑" panose="020B0503020204020204" charset="-122"/>
              </a:rPr>
              <a:t>包括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对齐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间隔</a:t>
            </a: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元素j在结构内的偏移量为8</a:t>
            </a:r>
          </a:p>
          <a:p>
            <a:pPr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汇编程序给出偏移量a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Courier New Bold" charset="0"/>
                <a:sym typeface="Courier New Bold" charset="0"/>
              </a:rPr>
              <a:t>+8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52450" lvl="1">
              <a:buClr>
                <a:srgbClr val="0D0D0D"/>
              </a:buClr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链接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解决虚拟地址的具体值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702" name="Rectangle 6"/>
          <p:cNvSpPr/>
          <p:nvPr/>
        </p:nvSpPr>
        <p:spPr bwMode="auto">
          <a:xfrm>
            <a:off x="7298422" y="801979"/>
            <a:ext cx="3095537" cy="2041321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 S3 {</a:t>
            </a:r>
            <a:endParaRPr lang="en-US" sz="2400" b="1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short i;</a:t>
            </a:r>
            <a:endParaRPr lang="en-US" sz="2400" b="1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float v;</a:t>
            </a:r>
            <a:endParaRPr lang="en-US" sz="2400" b="1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short j;</a:t>
            </a:r>
            <a:endParaRPr lang="en-US" sz="2400" b="1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a[10];</a:t>
            </a:r>
          </a:p>
        </p:txBody>
      </p:sp>
      <p:sp>
        <p:nvSpPr>
          <p:cNvPr id="29697" name="Freeform 1"/>
          <p:cNvSpPr/>
          <p:nvPr/>
        </p:nvSpPr>
        <p:spPr bwMode="auto">
          <a:xfrm>
            <a:off x="4635500" y="3860800"/>
            <a:ext cx="4445000" cy="812800"/>
          </a:xfrm>
          <a:custGeom>
            <a:avLst/>
            <a:gdLst/>
            <a:ahLst/>
            <a:cxnLst>
              <a:cxn ang="0">
                <a:pos x="6171" y="338"/>
              </a:cxn>
              <a:cxn ang="0">
                <a:pos x="0" y="21600"/>
              </a:cxn>
              <a:cxn ang="0">
                <a:pos x="21600" y="21600"/>
              </a:cxn>
              <a:cxn ang="0">
                <a:pos x="15552" y="0"/>
              </a:cxn>
              <a:cxn ang="0">
                <a:pos x="6171" y="338"/>
              </a:cxn>
              <a:cxn ang="0">
                <a:pos x="6171" y="338"/>
              </a:cxn>
            </a:cxnLst>
            <a:rect l="0" t="0" r="r" b="b"/>
            <a:pathLst>
              <a:path w="21600" h="21600">
                <a:moveTo>
                  <a:pt x="6171" y="338"/>
                </a:moveTo>
                <a:lnTo>
                  <a:pt x="0" y="21600"/>
                </a:lnTo>
                <a:lnTo>
                  <a:pt x="21600" y="21600"/>
                </a:lnTo>
                <a:lnTo>
                  <a:pt x="15552" y="0"/>
                </a:lnTo>
                <a:lnTo>
                  <a:pt x="6171" y="338"/>
                </a:lnTo>
                <a:close/>
                <a:moveTo>
                  <a:pt x="6171" y="338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3" name="Rectangle 7"/>
          <p:cNvSpPr/>
          <p:nvPr/>
        </p:nvSpPr>
        <p:spPr bwMode="auto">
          <a:xfrm>
            <a:off x="358140" y="5537200"/>
            <a:ext cx="4582976" cy="11176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short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get_j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(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idx</a:t>
            </a:r>
            <a:r>
              <a:rPr lang="en-US" sz="2400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a[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idx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].j;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29704" name="Rectangle 8"/>
          <p:cNvSpPr/>
          <p:nvPr/>
        </p:nvSpPr>
        <p:spPr bwMode="auto">
          <a:xfrm>
            <a:off x="5275977" y="5504809"/>
            <a:ext cx="6477000" cy="1182382"/>
          </a:xfrm>
          <a:prstGeom prst="rect">
            <a:avLst/>
          </a:prstGeom>
          <a:solidFill>
            <a:srgbClr val="9CE0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sz="24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# %</a:t>
            </a:r>
            <a:r>
              <a:rPr lang="en-US" sz="24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rdi</a:t>
            </a:r>
            <a:r>
              <a:rPr lang="en-US" sz="24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= </a:t>
            </a:r>
            <a:r>
              <a:rPr lang="en-US" sz="24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idx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sz="24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24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leaq</a:t>
            </a:r>
            <a:r>
              <a:rPr lang="en-US" sz="24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(%rdi,%rdi,2),%</a:t>
            </a:r>
            <a:r>
              <a:rPr lang="en-US" sz="24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rax</a:t>
            </a:r>
            <a:r>
              <a:rPr lang="en-US" sz="24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smtClean="0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  # </a:t>
            </a:r>
            <a:r>
              <a:rPr lang="en-US" sz="24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3*</a:t>
            </a:r>
            <a:r>
              <a:rPr lang="en-US" sz="24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idx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sz="24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	</a:t>
            </a:r>
            <a:r>
              <a:rPr lang="en-US" sz="24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movzwl</a:t>
            </a:r>
            <a:r>
              <a:rPr lang="en-US" sz="2400" dirty="0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 a+8(,%rax,4),%</a:t>
            </a:r>
            <a:r>
              <a:rPr lang="en-US" sz="2400" dirty="0" err="1">
                <a:latin typeface="Courier New" panose="02070309020205020404" charset="0"/>
                <a:ea typeface="Monaco" charset="0"/>
                <a:cs typeface="Courier New" panose="02070309020205020404" charset="0"/>
                <a:sym typeface="Courier New Bold" charset="0"/>
              </a:rPr>
              <a:t>eax</a:t>
            </a:r>
            <a:endParaRPr lang="en-US" sz="2400" dirty="0">
              <a:latin typeface="Courier New" panose="02070309020205020404" charset="0"/>
              <a:ea typeface="Monaco" charset="0"/>
              <a:cs typeface="Courier New" panose="02070309020205020404" charset="0"/>
              <a:sym typeface="Courier New Bold" charset="0"/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66591"/>
              </p:ext>
            </p:extLst>
          </p:nvPr>
        </p:nvGraphicFramePr>
        <p:xfrm>
          <a:off x="1765301" y="3479800"/>
          <a:ext cx="83296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04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6043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0358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a[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idx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a+12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idx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9798" name="Group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269567"/>
              </p:ext>
            </p:extLst>
          </p:nvPr>
        </p:nvGraphicFramePr>
        <p:xfrm>
          <a:off x="2290001" y="4673600"/>
          <a:ext cx="7340559" cy="731520"/>
        </p:xfrm>
        <a:graphic>
          <a:graphicData uri="http://schemas.openxmlformats.org/drawingml/2006/table">
            <a:tbl>
              <a:tblPr/>
              <a:tblGrid>
                <a:gridCol w="2712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2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12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12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18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187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7120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1567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6566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7120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271892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9525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7816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7120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84205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idx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charset="0"/>
                        <a:ea typeface="ヒラギノ角ゴ ProN W6" charset="0"/>
                        <a:cs typeface="Courier New" panose="02070309020205020404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cs typeface="Courier New" panose="02070309020205020404" charset="0"/>
                          <a:sym typeface="Courier New Bold" charset="0"/>
                        </a:rPr>
                        <a:t>a+12*idx+8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3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330467" y="445234"/>
            <a:ext cx="3093720" cy="94361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节省空间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/>
        </p:nvSpPr>
        <p:spPr>
          <a:xfrm>
            <a:off x="349569" y="1286659"/>
            <a:ext cx="8894174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先把大数据类型放进去</a:t>
            </a: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Clr>
                <a:srgbClr val="ED7D31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效果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(K=4)</a:t>
            </a:r>
          </a:p>
        </p:txBody>
      </p:sp>
      <p:sp>
        <p:nvSpPr>
          <p:cNvPr id="27653" name="Rectangle 5"/>
          <p:cNvSpPr/>
          <p:nvPr/>
        </p:nvSpPr>
        <p:spPr bwMode="auto">
          <a:xfrm>
            <a:off x="2930787" y="1852910"/>
            <a:ext cx="2222500" cy="1886824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S4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d;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*p;</a:t>
            </a:r>
          </a:p>
        </p:txBody>
      </p:sp>
      <p:sp>
        <p:nvSpPr>
          <p:cNvPr id="27654" name="Rectangle 6"/>
          <p:cNvSpPr/>
          <p:nvPr/>
        </p:nvSpPr>
        <p:spPr bwMode="auto">
          <a:xfrm>
            <a:off x="6734437" y="1850992"/>
            <a:ext cx="2224088" cy="1888742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struct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S5 {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char c;</a:t>
            </a:r>
          </a:p>
          <a:p>
            <a:pPr algn="l"/>
            <a:r>
              <a:rPr lang="en-US" sz="2400" b="1" dirty="0">
                <a:latin typeface="Courier New" panose="02070309020205020404" charset="0"/>
                <a:ea typeface="Lucida Grande" charset="0"/>
                <a:cs typeface="Courier New" panose="02070309020205020404" charset="0"/>
                <a:sym typeface="Courier New Bold" charset="0"/>
              </a:rPr>
              <a:t>  char d;</a:t>
            </a:r>
            <a:endParaRPr lang="en-US" sz="2400" b="1" dirty="0">
              <a:latin typeface="Courier New" panose="02070309020205020404" charset="0"/>
              <a:ea typeface="Lucida Grande" charset="0"/>
              <a:cs typeface="Courier New" panose="02070309020205020404" charset="0"/>
              <a:sym typeface="Arial Narrow" panose="020B0606020202030204" pitchFamily="34" charset="0"/>
            </a:endParaRPr>
          </a:p>
          <a:p>
            <a:pPr algn="l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*p;</a:t>
            </a:r>
          </a:p>
        </p:txBody>
      </p:sp>
      <p:sp>
        <p:nvSpPr>
          <p:cNvPr id="27655" name="AutoShape 7"/>
          <p:cNvSpPr/>
          <p:nvPr/>
        </p:nvSpPr>
        <p:spPr bwMode="auto">
          <a:xfrm>
            <a:off x="5521587" y="2457034"/>
            <a:ext cx="914400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12" name="Rectangle 7"/>
          <p:cNvSpPr/>
          <p:nvPr/>
        </p:nvSpPr>
        <p:spPr bwMode="auto">
          <a:xfrm>
            <a:off x="2014799" y="4577248"/>
            <a:ext cx="317501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13" name="Rectangle 8"/>
          <p:cNvSpPr/>
          <p:nvPr/>
        </p:nvSpPr>
        <p:spPr bwMode="auto">
          <a:xfrm>
            <a:off x="3775556" y="4577248"/>
            <a:ext cx="75543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15" name="Rectangle 11"/>
          <p:cNvSpPr/>
          <p:nvPr/>
        </p:nvSpPr>
        <p:spPr bwMode="auto">
          <a:xfrm>
            <a:off x="2332300" y="4577248"/>
            <a:ext cx="1443256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16" name="Rectangle 7"/>
          <p:cNvSpPr/>
          <p:nvPr/>
        </p:nvSpPr>
        <p:spPr bwMode="auto">
          <a:xfrm>
            <a:off x="4530986" y="4577248"/>
            <a:ext cx="317501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</a:p>
        </p:txBody>
      </p:sp>
      <p:sp>
        <p:nvSpPr>
          <p:cNvPr id="17" name="Rectangle 11"/>
          <p:cNvSpPr/>
          <p:nvPr/>
        </p:nvSpPr>
        <p:spPr bwMode="auto">
          <a:xfrm>
            <a:off x="4848487" y="4577248"/>
            <a:ext cx="1443256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18" name="Rectangle 7"/>
          <p:cNvSpPr/>
          <p:nvPr/>
        </p:nvSpPr>
        <p:spPr bwMode="auto">
          <a:xfrm>
            <a:off x="3561660" y="5263048"/>
            <a:ext cx="288483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c</a:t>
            </a:r>
          </a:p>
        </p:txBody>
      </p:sp>
      <p:sp>
        <p:nvSpPr>
          <p:cNvPr id="19" name="Rectangle 8"/>
          <p:cNvSpPr/>
          <p:nvPr/>
        </p:nvSpPr>
        <p:spPr bwMode="auto">
          <a:xfrm>
            <a:off x="2016387" y="5263048"/>
            <a:ext cx="1545274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endParaRPr lang="en-US" sz="2400" dirty="0">
              <a:latin typeface="Courier New" panose="02070309020205020404" charset="0"/>
              <a:cs typeface="Courier New" panose="02070309020205020404" charset="0"/>
              <a:sym typeface="Courier New Bold" charset="0"/>
            </a:endParaRPr>
          </a:p>
        </p:txBody>
      </p:sp>
      <p:sp>
        <p:nvSpPr>
          <p:cNvPr id="21" name="Rectangle 7"/>
          <p:cNvSpPr/>
          <p:nvPr/>
        </p:nvSpPr>
        <p:spPr bwMode="auto">
          <a:xfrm>
            <a:off x="3860296" y="5263048"/>
            <a:ext cx="317502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d</a:t>
            </a:r>
          </a:p>
        </p:txBody>
      </p:sp>
      <p:sp>
        <p:nvSpPr>
          <p:cNvPr id="22" name="Rectangle 11"/>
          <p:cNvSpPr/>
          <p:nvPr/>
        </p:nvSpPr>
        <p:spPr bwMode="auto">
          <a:xfrm>
            <a:off x="4189067" y="5265305"/>
            <a:ext cx="1055983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2 bytes</a:t>
            </a:r>
          </a:p>
        </p:txBody>
      </p:sp>
    </p:spTree>
    <p:extLst>
      <p:ext uri="{BB962C8B-B14F-4D97-AF65-F5344CB8AC3E}">
        <p14:creationId xmlns:p14="http://schemas.microsoft.com/office/powerpoint/2010/main" val="42075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/>
      <p:bldP spid="27654" grpId="0" animBg="1"/>
      <p:bldP spid="27655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9940" name="Rectangle 4"/>
          <p:cNvSpPr>
            <a:spLocks noGrp="1" noChangeArrowheads="1"/>
          </p:cNvSpPr>
          <p:nvPr/>
        </p:nvSpPr>
        <p:spPr>
          <a:xfrm>
            <a:off x="332763" y="1297182"/>
            <a:ext cx="82899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>
                <a:latin typeface="+mn-ea"/>
              </a:rPr>
              <a:t>数组</a:t>
            </a:r>
          </a:p>
          <a:p>
            <a:pPr marL="552450" lvl="1">
              <a:buClr>
                <a:srgbClr val="0D0D0D"/>
              </a:buClr>
            </a:pPr>
            <a:r>
              <a:rPr lang="en-US" sz="2400" dirty="0">
                <a:latin typeface="+mn-ea"/>
              </a:rPr>
              <a:t>连续分配内存</a:t>
            </a:r>
          </a:p>
          <a:p>
            <a:pPr marL="552450" lvl="1">
              <a:buClr>
                <a:srgbClr val="0D0D0D"/>
              </a:buClr>
            </a:pPr>
            <a:r>
              <a:rPr lang="en-US" sz="2400" dirty="0">
                <a:latin typeface="+mn-ea"/>
              </a:rPr>
              <a:t>满足每个元素的对齐要求</a:t>
            </a:r>
          </a:p>
          <a:p>
            <a:pPr marL="552450" lvl="1">
              <a:buClr>
                <a:srgbClr val="0D0D0D"/>
              </a:buClr>
            </a:pPr>
            <a:r>
              <a:rPr lang="en-US" sz="2400" dirty="0">
                <a:latin typeface="+mn-ea"/>
              </a:rPr>
              <a:t>指向第一个元素的指针</a:t>
            </a:r>
          </a:p>
          <a:p>
            <a:pPr marL="552450" lvl="1">
              <a:buClr>
                <a:srgbClr val="0D0D0D"/>
              </a:buClr>
            </a:pPr>
            <a:r>
              <a:rPr lang="en-US" sz="2400" dirty="0">
                <a:latin typeface="+mn-ea"/>
              </a:rPr>
              <a:t>没有边界检查</a:t>
            </a:r>
          </a:p>
          <a:p>
            <a:pPr>
              <a:buClr>
                <a:srgbClr val="0D0D0D"/>
              </a:buClr>
            </a:pPr>
            <a:r>
              <a:rPr lang="zh-CN" altLang="en-US" dirty="0">
                <a:latin typeface="+mn-ea"/>
              </a:rPr>
              <a:t>结构</a:t>
            </a:r>
          </a:p>
          <a:p>
            <a:pPr marL="552450" lvl="1">
              <a:buClr>
                <a:srgbClr val="0D0D0D"/>
              </a:buClr>
            </a:pPr>
            <a:r>
              <a:rPr lang="en-US" sz="2400" dirty="0">
                <a:latin typeface="+mn-ea"/>
              </a:rPr>
              <a:t>按顺序分配字节</a:t>
            </a:r>
          </a:p>
          <a:p>
            <a:pPr marL="552450" lvl="1">
              <a:buClr>
                <a:srgbClr val="0D0D0D"/>
              </a:buClr>
            </a:pPr>
            <a:r>
              <a:rPr lang="zh-CN" altLang="en-US" sz="2400" dirty="0">
                <a:latin typeface="+mn-ea"/>
              </a:rPr>
              <a:t>按照数据类型满足字节整除（满足对齐要求）</a:t>
            </a:r>
          </a:p>
          <a:p>
            <a:pPr>
              <a:buClr>
                <a:srgbClr val="0D0D0D"/>
              </a:buClr>
            </a:pPr>
            <a:r>
              <a:rPr lang="zh-CN" altLang="en-US" dirty="0">
                <a:latin typeface="+mn-ea"/>
              </a:rPr>
              <a:t>联合</a:t>
            </a:r>
          </a:p>
          <a:p>
            <a:pPr marL="609600" lvl="1" indent="-342900">
              <a:buClr>
                <a:srgbClr val="0D0D0D"/>
              </a:buClr>
              <a:buFont typeface="Wingdings" panose="05000000000000000000" charset="0"/>
              <a:buChar char=""/>
            </a:pPr>
            <a:r>
              <a:rPr lang="zh-CN" altLang="en-US" sz="2400" dirty="0">
                <a:latin typeface="+mn-ea"/>
              </a:rPr>
              <a:t>一个联合总的大小等于它最大字段的大小</a:t>
            </a:r>
          </a:p>
          <a:p>
            <a:pPr marL="609600" lvl="1" indent="-342900">
              <a:buClr>
                <a:srgbClr val="0D0D0D"/>
              </a:buClr>
              <a:buFont typeface="Wingdings" panose="05000000000000000000" charset="0"/>
              <a:buChar char=""/>
            </a:pPr>
            <a:r>
              <a:rPr lang="zh-CN" altLang="en-US" sz="2400" dirty="0">
                <a:latin typeface="+mn-ea"/>
              </a:rPr>
              <a:t>可以用来访问不同数据类型的位模式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32763" y="575183"/>
            <a:ext cx="11300460" cy="4777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n-ea"/>
              </a:rPr>
              <a:t>3.10 </a:t>
            </a:r>
            <a:r>
              <a:rPr lang="zh-CN" altLang="en-US" sz="2800" b="1" dirty="0" smtClean="0">
                <a:latin typeface="+mn-ea"/>
              </a:rPr>
              <a:t>在机器级程序中将控制与数据结合起来</a:t>
            </a:r>
            <a:endParaRPr lang="en-US" altLang="zh-CN" sz="2800" b="1" dirty="0" smtClean="0">
              <a:latin typeface="+mn-ea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8622688" y="1853514"/>
            <a:ext cx="488361" cy="41436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300519" y="2924432"/>
            <a:ext cx="584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复合数据类型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548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897419" y="4134422"/>
            <a:ext cx="7896225" cy="15369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844DAD"/>
              </a:buClr>
            </a:pP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Compile: 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编译 (Y/N)</a:t>
            </a:r>
          </a:p>
          <a:p>
            <a:pPr>
              <a:buClr>
                <a:srgbClr val="844DAD"/>
              </a:buClr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Bad: 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可能的错误指针引用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(Y/N)</a:t>
            </a:r>
          </a:p>
          <a:p>
            <a:pPr>
              <a:buClr>
                <a:srgbClr val="844DAD"/>
              </a:buClr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Size: 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sizeof返回的值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Content Placeholder 4"/>
          <p:cNvGraphicFramePr/>
          <p:nvPr>
            <p:extLst>
              <p:ext uri="{D42A27DB-BD31-4B8C-83A1-F6EECF244321}">
                <p14:modId xmlns:p14="http://schemas.microsoft.com/office/powerpoint/2010/main" val="132692414"/>
              </p:ext>
            </p:extLst>
          </p:nvPr>
        </p:nvGraphicFramePr>
        <p:xfrm>
          <a:off x="332765" y="1647663"/>
          <a:ext cx="10681225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32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3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79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5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711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393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9104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alibri" panose="020F0502020204030204"/>
                          <a:cs typeface="Calibri" panose="020F0502020204030204"/>
                        </a:rPr>
                        <a:t>Declare</a:t>
                      </a:r>
                      <a:endParaRPr lang="en-US" sz="2400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332763" y="575183"/>
            <a:ext cx="11300460" cy="4777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n-ea"/>
              </a:rPr>
              <a:t>3.10.1 </a:t>
            </a:r>
            <a:r>
              <a:rPr lang="zh-CN" altLang="en-US" sz="2800" b="1" dirty="0" smtClean="0">
                <a:latin typeface="+mn-ea"/>
              </a:rPr>
              <a:t>理解指针</a:t>
            </a:r>
            <a:endParaRPr lang="en-US" altLang="zh-CN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62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1920876" y="4797152"/>
            <a:ext cx="7896225" cy="15369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844DAD"/>
              </a:buClr>
            </a:pP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Compile: 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编译 (Y/N)</a:t>
            </a:r>
          </a:p>
          <a:p>
            <a:pPr>
              <a:buClr>
                <a:srgbClr val="844DAD"/>
              </a:buClr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Bad: 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可能的错误指针引用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(Y/N)</a:t>
            </a:r>
          </a:p>
          <a:p>
            <a:pPr>
              <a:buClr>
                <a:srgbClr val="844DAD"/>
              </a:buClr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Size: 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sizeof返回的值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Content Placeholder 4"/>
          <p:cNvGraphicFramePr/>
          <p:nvPr>
            <p:extLst>
              <p:ext uri="{D42A27DB-BD31-4B8C-83A1-F6EECF244321}">
                <p14:modId xmlns:p14="http://schemas.microsoft.com/office/powerpoint/2010/main" val="1788965313"/>
              </p:ext>
            </p:extLst>
          </p:nvPr>
        </p:nvGraphicFramePr>
        <p:xfrm>
          <a:off x="332760" y="1340768"/>
          <a:ext cx="11505012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68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28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57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74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7583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381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3812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+mn-ea"/>
                          <a:ea typeface="+mn-ea"/>
                          <a:cs typeface="Calibri" panose="020F0502020204030204"/>
                        </a:rPr>
                        <a:t>Declare</a:t>
                      </a:r>
                      <a:endParaRPr lang="en-US" sz="2400" b="1" i="0" dirty="0">
                        <a:latin typeface="+mn-ea"/>
                        <a:ea typeface="+mn-ea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A</a:t>
                      </a:r>
                      <a:r>
                        <a:rPr lang="en-US" sz="2400" b="1" i="1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*A</a:t>
                      </a:r>
                      <a:r>
                        <a:rPr lang="en-US" sz="2400" b="1" i="1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+mn-ea"/>
                          <a:ea typeface="+mn-ea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+mn-ea"/>
                        <a:ea typeface="+mn-ea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+mn-ea"/>
                          <a:ea typeface="+mn-ea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+mn-ea"/>
                        <a:ea typeface="+mn-ea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+mn-ea"/>
                          <a:ea typeface="+mn-ea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+mn-ea"/>
                        <a:ea typeface="+mn-ea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+mn-ea"/>
                          <a:ea typeface="+mn-ea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+mn-ea"/>
                        <a:ea typeface="+mn-ea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+mn-ea"/>
                          <a:ea typeface="+mn-ea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+mn-ea"/>
                        <a:ea typeface="+mn-ea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+mn-ea"/>
                          <a:ea typeface="+mn-ea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+mn-ea"/>
                        <a:ea typeface="+mn-ea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+mn-ea"/>
                          <a:ea typeface="+mn-ea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A1[3]</a:t>
                      </a:r>
                      <a:endParaRPr lang="en-US" sz="2400" b="1" i="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12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+mn-ea"/>
                          <a:ea typeface="+mn-ea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+mn-ea"/>
                          <a:ea typeface="+mn-ea"/>
                          <a:cs typeface="Courier New" panose="02070309020205020404"/>
                        </a:rPr>
                        <a:t> *A2</a:t>
                      </a:r>
                      <a:endParaRPr lang="en-US" sz="2400" b="1" i="0" dirty="0"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8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+mn-ea"/>
                        <a:ea typeface="+mn-ea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705850" y="3371630"/>
            <a:ext cx="4341254" cy="1233321"/>
            <a:chOff x="1641376" y="3140968"/>
            <a:chExt cx="4341254" cy="893713"/>
          </a:xfrm>
        </p:grpSpPr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076056" y="3645024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2555776" y="321297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2555776" y="364502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43" name="Text Box 33"/>
            <p:cNvSpPr txBox="1">
              <a:spLocks noChangeArrowheads="1"/>
            </p:cNvSpPr>
            <p:nvPr/>
          </p:nvSpPr>
          <p:spPr bwMode="auto">
            <a:xfrm>
              <a:off x="1641376" y="3140968"/>
              <a:ext cx="824880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2400" dirty="0">
                  <a:latin typeface="Courier New" panose="02070309020205020404"/>
                  <a:cs typeface="Courier New" panose="02070309020205020404"/>
                </a:rPr>
                <a:t>A1</a:t>
              </a:r>
            </a:p>
          </p:txBody>
        </p:sp>
        <p:sp>
          <p:nvSpPr>
            <p:cNvPr id="45" name="Text Box 33"/>
            <p:cNvSpPr txBox="1">
              <a:spLocks noChangeArrowheads="1"/>
            </p:cNvSpPr>
            <p:nvPr/>
          </p:nvSpPr>
          <p:spPr bwMode="auto">
            <a:xfrm>
              <a:off x="1649202" y="3573016"/>
              <a:ext cx="817054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2400" dirty="0">
                  <a:latin typeface="Courier New" panose="02070309020205020404"/>
                  <a:cs typeface="Courier New" panose="02070309020205020404"/>
                </a:rPr>
                <a:t>A2</a:t>
              </a: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3441576" y="321297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4355976" y="321297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cxnSp>
          <p:nvCxnSpPr>
            <p:cNvPr id="49" name="Straight Arrow Connector 48"/>
            <p:cNvCxnSpPr>
              <a:endCxn id="29" idx="1"/>
            </p:cNvCxnSpPr>
            <p:nvPr/>
          </p:nvCxnSpPr>
          <p:spPr bwMode="auto">
            <a:xfrm>
              <a:off x="3419872" y="3759506"/>
              <a:ext cx="1656184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6079524" y="3371631"/>
            <a:ext cx="4365556" cy="1604023"/>
            <a:chOff x="4699540" y="5610726"/>
            <a:chExt cx="4365556" cy="1325761"/>
          </a:xfrm>
        </p:grpSpPr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7236296" y="6258798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7236296" y="5970766"/>
              <a:ext cx="1828800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42" name="Text Box 33"/>
            <p:cNvSpPr txBox="1">
              <a:spLocks noChangeArrowheads="1"/>
            </p:cNvSpPr>
            <p:nvPr/>
          </p:nvSpPr>
          <p:spPr bwMode="auto">
            <a:xfrm>
              <a:off x="4996102" y="6186790"/>
              <a:ext cx="2222682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分配的整数</a:t>
              </a:r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7236296" y="568273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48" name="Text Box 33"/>
            <p:cNvSpPr txBox="1">
              <a:spLocks noChangeArrowheads="1"/>
            </p:cNvSpPr>
            <p:nvPr/>
          </p:nvSpPr>
          <p:spPr bwMode="auto">
            <a:xfrm>
              <a:off x="4996102" y="5898758"/>
              <a:ext cx="2222682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未分配的指针</a:t>
              </a:r>
            </a:p>
          </p:txBody>
        </p:sp>
        <p:sp>
          <p:nvSpPr>
            <p:cNvPr id="50" name="Text Box 33"/>
            <p:cNvSpPr txBox="1">
              <a:spLocks noChangeArrowheads="1"/>
            </p:cNvSpPr>
            <p:nvPr/>
          </p:nvSpPr>
          <p:spPr bwMode="auto">
            <a:xfrm>
              <a:off x="4996102" y="5610726"/>
              <a:ext cx="2222682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分配的指针</a:t>
              </a:r>
            </a:p>
          </p:txBody>
        </p:sp>
        <p:sp>
          <p:nvSpPr>
            <p:cNvPr id="51" name="Text Box 33"/>
            <p:cNvSpPr txBox="1">
              <a:spLocks noChangeArrowheads="1"/>
            </p:cNvSpPr>
            <p:nvPr/>
          </p:nvSpPr>
          <p:spPr bwMode="auto">
            <a:xfrm>
              <a:off x="4699540" y="6474822"/>
              <a:ext cx="2519244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未分配的整数</a:t>
              </a:r>
            </a:p>
          </p:txBody>
        </p:sp>
        <p:sp>
          <p:nvSpPr>
            <p:cNvPr id="52" name="Rectangle 27"/>
            <p:cNvSpPr>
              <a:spLocks noChangeArrowheads="1"/>
            </p:cNvSpPr>
            <p:nvPr/>
          </p:nvSpPr>
          <p:spPr bwMode="auto">
            <a:xfrm>
              <a:off x="7236296" y="6525344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</p:grpSp>
      <p:sp>
        <p:nvSpPr>
          <p:cNvPr id="25" name="内容占位符 2"/>
          <p:cNvSpPr txBox="1">
            <a:spLocks/>
          </p:cNvSpPr>
          <p:nvPr/>
        </p:nvSpPr>
        <p:spPr>
          <a:xfrm>
            <a:off x="332763" y="575183"/>
            <a:ext cx="11300460" cy="4777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n-ea"/>
              </a:rPr>
              <a:t>3.10.1 </a:t>
            </a:r>
            <a:r>
              <a:rPr lang="zh-CN" altLang="en-US" sz="2800" b="1" dirty="0" smtClean="0">
                <a:latin typeface="+mn-ea"/>
              </a:rPr>
              <a:t>理解指针</a:t>
            </a:r>
            <a:endParaRPr lang="en-US" altLang="zh-CN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940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2316293" y="4217157"/>
            <a:ext cx="7896225" cy="15369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  <a:cs typeface="MS PGothic" panose="020B0600070205080204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844DAD"/>
              </a:buClr>
            </a:pP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Compile:  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编译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(Y/N)</a:t>
            </a:r>
          </a:p>
          <a:p>
            <a:pPr>
              <a:buClr>
                <a:srgbClr val="844DAD"/>
              </a:buClr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Bad: 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可能的错误指针引用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(Y/N)</a:t>
            </a:r>
          </a:p>
          <a:p>
            <a:pPr>
              <a:buClr>
                <a:srgbClr val="844DAD"/>
              </a:buClr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Size: 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sizeof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返回的值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Content Placeholder 4"/>
          <p:cNvGraphicFramePr/>
          <p:nvPr>
            <p:extLst>
              <p:ext uri="{D42A27DB-BD31-4B8C-83A1-F6EECF244321}">
                <p14:modId xmlns:p14="http://schemas.microsoft.com/office/powerpoint/2010/main" val="1235822879"/>
              </p:ext>
            </p:extLst>
          </p:nvPr>
        </p:nvGraphicFramePr>
        <p:xfrm>
          <a:off x="332763" y="1395178"/>
          <a:ext cx="11529723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75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74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38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08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27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8968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320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3567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378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alibri" panose="020F0502020204030204"/>
                          <a:cs typeface="Calibri" panose="020F0502020204030204"/>
                        </a:rPr>
                        <a:t>Declare</a:t>
                      </a:r>
                      <a:endParaRPr lang="en-US" sz="2400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(*A4[3])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341001" y="558707"/>
            <a:ext cx="11300460" cy="4777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n-ea"/>
              </a:rPr>
              <a:t>3.10.1 </a:t>
            </a:r>
            <a:r>
              <a:rPr lang="zh-CN" altLang="en-US" sz="2800" b="1" dirty="0" smtClean="0">
                <a:latin typeface="+mn-ea"/>
              </a:rPr>
              <a:t>理解指针</a:t>
            </a:r>
            <a:endParaRPr lang="en-US" altLang="zh-CN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073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aphicFrame>
        <p:nvGraphicFramePr>
          <p:cNvPr id="5" name="Content Placeholder 4"/>
          <p:cNvGraphicFramePr/>
          <p:nvPr>
            <p:extLst>
              <p:ext uri="{D42A27DB-BD31-4B8C-83A1-F6EECF244321}">
                <p14:modId xmlns:p14="http://schemas.microsoft.com/office/powerpoint/2010/main" val="507945157"/>
              </p:ext>
            </p:extLst>
          </p:nvPr>
        </p:nvGraphicFramePr>
        <p:xfrm>
          <a:off x="308893" y="548095"/>
          <a:ext cx="11611258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21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69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02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49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748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964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8144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6862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331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0730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alibri" panose="020F0502020204030204"/>
                          <a:cs typeface="Calibri" panose="020F0502020204030204"/>
                        </a:rPr>
                        <a:t>Declare</a:t>
                      </a:r>
                      <a:endParaRPr lang="en-US" sz="2400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12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-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-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12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(*A4[3])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898802" y="3531881"/>
            <a:ext cx="3592574" cy="461665"/>
            <a:chOff x="165634" y="3861048"/>
            <a:chExt cx="3592574" cy="461665"/>
          </a:xfrm>
        </p:grpSpPr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1043608" y="393305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18" name="Text Box 33"/>
            <p:cNvSpPr txBox="1">
              <a:spLocks noChangeArrowheads="1"/>
            </p:cNvSpPr>
            <p:nvPr/>
          </p:nvSpPr>
          <p:spPr bwMode="auto">
            <a:xfrm>
              <a:off x="165634" y="3861048"/>
              <a:ext cx="788454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2400" dirty="0">
                  <a:latin typeface="Courier New" panose="02070309020205020404"/>
                  <a:cs typeface="Courier New" panose="02070309020205020404"/>
                </a:rPr>
                <a:t>A1</a:t>
              </a:r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1929408" y="393305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2843808" y="3933056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8625" y="3963929"/>
            <a:ext cx="6797351" cy="733020"/>
            <a:chOff x="-324543" y="4293096"/>
            <a:chExt cx="6797351" cy="733020"/>
          </a:xfrm>
        </p:grpSpPr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1433178" y="4797152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1043608" y="436510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19" name="Text Box 33"/>
            <p:cNvSpPr txBox="1">
              <a:spLocks noChangeArrowheads="1"/>
            </p:cNvSpPr>
            <p:nvPr/>
          </p:nvSpPr>
          <p:spPr bwMode="auto">
            <a:xfrm>
              <a:off x="-324543" y="4293096"/>
              <a:ext cx="1278631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2400" dirty="0">
                  <a:latin typeface="Courier New" panose="02070309020205020404"/>
                  <a:cs typeface="Courier New" panose="02070309020205020404"/>
                </a:rPr>
                <a:t>A2/A4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>
              <a:off x="1907704" y="4509120"/>
              <a:ext cx="0" cy="288032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2843808" y="436510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4644008" y="436510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3275856" y="4797152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>
              <a:off x="3750382" y="4509120"/>
              <a:ext cx="0" cy="288032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  <p:sp>
          <p:nvSpPr>
            <p:cNvPr id="38" name="Rectangle 27"/>
            <p:cNvSpPr>
              <a:spLocks noChangeArrowheads="1"/>
            </p:cNvSpPr>
            <p:nvPr/>
          </p:nvSpPr>
          <p:spPr bwMode="auto">
            <a:xfrm>
              <a:off x="5118534" y="4797152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>
              <a:off x="5593060" y="4509120"/>
              <a:ext cx="0" cy="288032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</p:grpSp>
      <p:grpSp>
        <p:nvGrpSpPr>
          <p:cNvPr id="26" name="Group 5"/>
          <p:cNvGrpSpPr/>
          <p:nvPr/>
        </p:nvGrpSpPr>
        <p:grpSpPr>
          <a:xfrm>
            <a:off x="560173" y="4828025"/>
            <a:ext cx="6443657" cy="461665"/>
            <a:chOff x="-172995" y="5157192"/>
            <a:chExt cx="6443657" cy="461665"/>
          </a:xfrm>
        </p:grpSpPr>
        <p:sp>
          <p:nvSpPr>
            <p:cNvPr id="47" name="Rectangle 27"/>
            <p:cNvSpPr>
              <a:spLocks noChangeArrowheads="1"/>
            </p:cNvSpPr>
            <p:nvPr/>
          </p:nvSpPr>
          <p:spPr bwMode="auto">
            <a:xfrm>
              <a:off x="1043608" y="5229200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49" name="Text Box 33"/>
            <p:cNvSpPr txBox="1">
              <a:spLocks noChangeArrowheads="1"/>
            </p:cNvSpPr>
            <p:nvPr/>
          </p:nvSpPr>
          <p:spPr bwMode="auto">
            <a:xfrm>
              <a:off x="-172995" y="5157192"/>
              <a:ext cx="1127083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2400" dirty="0">
                  <a:latin typeface="Courier New" panose="02070309020205020404"/>
                  <a:cs typeface="Courier New" panose="02070309020205020404"/>
                </a:rPr>
                <a:t>A3</a:t>
              </a:r>
            </a:p>
          </p:txBody>
        </p:sp>
        <p:cxnSp>
          <p:nvCxnSpPr>
            <p:cNvPr id="52" name="Straight Arrow Connector 51"/>
            <p:cNvCxnSpPr>
              <a:endCxn id="45" idx="1"/>
            </p:cNvCxnSpPr>
            <p:nvPr/>
          </p:nvCxnSpPr>
          <p:spPr bwMode="auto">
            <a:xfrm>
              <a:off x="1907704" y="5343682"/>
              <a:ext cx="1656184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lg" len="lg"/>
              <a:tailEnd type="arrow"/>
            </a:ln>
            <a:effectLst/>
          </p:spPr>
        </p:cxnSp>
        <p:grpSp>
          <p:nvGrpSpPr>
            <p:cNvPr id="27" name="Group 3"/>
            <p:cNvGrpSpPr/>
            <p:nvPr/>
          </p:nvGrpSpPr>
          <p:grpSpPr>
            <a:xfrm>
              <a:off x="3563888" y="5229200"/>
              <a:ext cx="2706774" cy="228964"/>
              <a:chOff x="3563888" y="5229200"/>
              <a:chExt cx="2706774" cy="228964"/>
            </a:xfrm>
          </p:grpSpPr>
          <p:sp>
            <p:nvSpPr>
              <p:cNvPr id="42" name="Rectangle 27"/>
              <p:cNvSpPr>
                <a:spLocks noChangeArrowheads="1"/>
              </p:cNvSpPr>
              <p:nvPr/>
            </p:nvSpPr>
            <p:spPr bwMode="auto">
              <a:xfrm>
                <a:off x="4457514" y="5229200"/>
                <a:ext cx="906574" cy="228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sp>
            <p:nvSpPr>
              <p:cNvPr id="45" name="Rectangle 27"/>
              <p:cNvSpPr>
                <a:spLocks noChangeArrowheads="1"/>
              </p:cNvSpPr>
              <p:nvPr/>
            </p:nvSpPr>
            <p:spPr bwMode="auto">
              <a:xfrm>
                <a:off x="3563888" y="5229200"/>
                <a:ext cx="906574" cy="228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sp>
            <p:nvSpPr>
              <p:cNvPr id="53" name="Rectangle 27"/>
              <p:cNvSpPr>
                <a:spLocks noChangeArrowheads="1"/>
              </p:cNvSpPr>
              <p:nvPr/>
            </p:nvSpPr>
            <p:spPr bwMode="auto">
              <a:xfrm>
                <a:off x="5364088" y="5229200"/>
                <a:ext cx="906574" cy="228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3563888" y="5229200"/>
                <a:ext cx="2706774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</p:grpSp>
      </p:grpSp>
      <p:grpSp>
        <p:nvGrpSpPr>
          <p:cNvPr id="28" name="Group 37"/>
          <p:cNvGrpSpPr/>
          <p:nvPr/>
        </p:nvGrpSpPr>
        <p:grpSpPr>
          <a:xfrm>
            <a:off x="7578811" y="5059682"/>
            <a:ext cx="4250811" cy="1325761"/>
            <a:chOff x="4814285" y="5610726"/>
            <a:chExt cx="4250811" cy="1325761"/>
          </a:xfrm>
        </p:grpSpPr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7236296" y="6258798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7236296" y="5970766"/>
              <a:ext cx="1828800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31" name="Text Box 33"/>
            <p:cNvSpPr txBox="1">
              <a:spLocks noChangeArrowheads="1"/>
            </p:cNvSpPr>
            <p:nvPr/>
          </p:nvSpPr>
          <p:spPr bwMode="auto">
            <a:xfrm>
              <a:off x="5020231" y="6186790"/>
              <a:ext cx="2198553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分配的整数</a:t>
              </a:r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7236296" y="5682734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48" name="Text Box 33"/>
            <p:cNvSpPr txBox="1">
              <a:spLocks noChangeArrowheads="1"/>
            </p:cNvSpPr>
            <p:nvPr/>
          </p:nvSpPr>
          <p:spPr bwMode="auto">
            <a:xfrm>
              <a:off x="5020231" y="5898758"/>
              <a:ext cx="2198553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未分配的指针</a:t>
              </a:r>
            </a:p>
          </p:txBody>
        </p:sp>
        <p:sp>
          <p:nvSpPr>
            <p:cNvPr id="50" name="Text Box 33"/>
            <p:cNvSpPr txBox="1">
              <a:spLocks noChangeArrowheads="1"/>
            </p:cNvSpPr>
            <p:nvPr/>
          </p:nvSpPr>
          <p:spPr bwMode="auto">
            <a:xfrm>
              <a:off x="5209701" y="5610726"/>
              <a:ext cx="2009083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分配的指针</a:t>
              </a:r>
            </a:p>
          </p:txBody>
        </p:sp>
        <p:sp>
          <p:nvSpPr>
            <p:cNvPr id="51" name="Text Box 33"/>
            <p:cNvSpPr txBox="1">
              <a:spLocks noChangeArrowheads="1"/>
            </p:cNvSpPr>
            <p:nvPr/>
          </p:nvSpPr>
          <p:spPr bwMode="auto">
            <a:xfrm>
              <a:off x="4814285" y="6474822"/>
              <a:ext cx="2404499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未分配的整数</a:t>
              </a: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7236296" y="6525344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75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aphicFrame>
        <p:nvGraphicFramePr>
          <p:cNvPr id="7" name="Content Placeholder 4"/>
          <p:cNvGraphicFramePr/>
          <p:nvPr>
            <p:extLst>
              <p:ext uri="{D42A27DB-BD31-4B8C-83A1-F6EECF244321}">
                <p14:modId xmlns:p14="http://schemas.microsoft.com/office/powerpoint/2010/main" val="46492572"/>
              </p:ext>
            </p:extLst>
          </p:nvPr>
        </p:nvGraphicFramePr>
        <p:xfrm>
          <a:off x="225849" y="171561"/>
          <a:ext cx="11422452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292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98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84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49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9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374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9893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786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786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alibri" panose="020F0502020204030204"/>
                          <a:cs typeface="Calibri" panose="020F0502020204030204"/>
                        </a:rPr>
                        <a:t>Declare</a:t>
                      </a:r>
                      <a:endParaRPr lang="en-US" sz="2400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/>
          <p:nvPr>
            <p:extLst>
              <p:ext uri="{D42A27DB-BD31-4B8C-83A1-F6EECF244321}">
                <p14:modId xmlns:p14="http://schemas.microsoft.com/office/powerpoint/2010/main" val="3373211451"/>
              </p:ext>
            </p:extLst>
          </p:nvPr>
        </p:nvGraphicFramePr>
        <p:xfrm>
          <a:off x="3361039" y="3488937"/>
          <a:ext cx="8138554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94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37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62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26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alibri" panose="020F0502020204030204"/>
                          <a:cs typeface="Calibri" panose="020F0502020204030204"/>
                        </a:rPr>
                        <a:t>Declare</a:t>
                      </a:r>
                      <a:endParaRPr lang="en-US" sz="2400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***A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0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94915"/>
              </p:ext>
            </p:extLst>
          </p:nvPr>
        </p:nvGraphicFramePr>
        <p:xfrm>
          <a:off x="7170412" y="171561"/>
          <a:ext cx="4090711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907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latin typeface="Calibri" panose="020F0502020204030204"/>
                          <a:cs typeface="Calibri" panose="020F0502020204030204"/>
                        </a:rPr>
                        <a:t>描述</a:t>
                      </a: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Text Box 33"/>
          <p:cNvSpPr txBox="1">
            <a:spLocks noChangeArrowheads="1"/>
          </p:cNvSpPr>
          <p:nvPr/>
        </p:nvSpPr>
        <p:spPr bwMode="auto">
          <a:xfrm>
            <a:off x="1214264" y="3068960"/>
            <a:ext cx="1497360" cy="46166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/>
                <a:cs typeface="Courier New" panose="02070309020205020404"/>
              </a:rPr>
              <a:t>A2/A4</a:t>
            </a: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6029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4670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34031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42672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44" name="Rectangle 27"/>
          <p:cNvSpPr>
            <a:spLocks noChangeArrowheads="1"/>
          </p:cNvSpPr>
          <p:nvPr/>
        </p:nvSpPr>
        <p:spPr bwMode="auto">
          <a:xfrm>
            <a:off x="52033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60674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47" name="Rectangle 27"/>
          <p:cNvSpPr>
            <a:spLocks noChangeArrowheads="1"/>
          </p:cNvSpPr>
          <p:nvPr/>
        </p:nvSpPr>
        <p:spPr bwMode="auto">
          <a:xfrm>
            <a:off x="70035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 bwMode="auto">
          <a:xfrm>
            <a:off x="78676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50" name="Rectangle 27"/>
          <p:cNvSpPr>
            <a:spLocks noChangeArrowheads="1"/>
          </p:cNvSpPr>
          <p:nvPr/>
        </p:nvSpPr>
        <p:spPr bwMode="auto">
          <a:xfrm>
            <a:off x="8803704" y="3429000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9667800" y="3543482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16029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24670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56" name="Rectangle 27"/>
          <p:cNvSpPr>
            <a:spLocks noChangeArrowheads="1"/>
          </p:cNvSpPr>
          <p:nvPr/>
        </p:nvSpPr>
        <p:spPr bwMode="auto">
          <a:xfrm>
            <a:off x="34031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42672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59" name="Rectangle 27"/>
          <p:cNvSpPr>
            <a:spLocks noChangeArrowheads="1"/>
          </p:cNvSpPr>
          <p:nvPr/>
        </p:nvSpPr>
        <p:spPr bwMode="auto">
          <a:xfrm>
            <a:off x="52033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60674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62" name="Rectangle 27"/>
          <p:cNvSpPr>
            <a:spLocks noChangeArrowheads="1"/>
          </p:cNvSpPr>
          <p:nvPr/>
        </p:nvSpPr>
        <p:spPr bwMode="auto">
          <a:xfrm>
            <a:off x="70035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 bwMode="auto">
          <a:xfrm>
            <a:off x="78676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65" name="Rectangle 27"/>
          <p:cNvSpPr>
            <a:spLocks noChangeArrowheads="1"/>
          </p:cNvSpPr>
          <p:nvPr/>
        </p:nvSpPr>
        <p:spPr bwMode="auto">
          <a:xfrm>
            <a:off x="8803704" y="3645024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9667800" y="3759506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68" name="Rectangle 27"/>
          <p:cNvSpPr>
            <a:spLocks noChangeArrowheads="1"/>
          </p:cNvSpPr>
          <p:nvPr/>
        </p:nvSpPr>
        <p:spPr bwMode="auto">
          <a:xfrm>
            <a:off x="16029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 bwMode="auto">
          <a:xfrm>
            <a:off x="24670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71" name="Rectangle 27"/>
          <p:cNvSpPr>
            <a:spLocks noChangeArrowheads="1"/>
          </p:cNvSpPr>
          <p:nvPr/>
        </p:nvSpPr>
        <p:spPr bwMode="auto">
          <a:xfrm>
            <a:off x="34031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42672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74" name="Rectangle 27"/>
          <p:cNvSpPr>
            <a:spLocks noChangeArrowheads="1"/>
          </p:cNvSpPr>
          <p:nvPr/>
        </p:nvSpPr>
        <p:spPr bwMode="auto">
          <a:xfrm>
            <a:off x="52033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 bwMode="auto">
          <a:xfrm>
            <a:off x="60674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77" name="Rectangle 27"/>
          <p:cNvSpPr>
            <a:spLocks noChangeArrowheads="1"/>
          </p:cNvSpPr>
          <p:nvPr/>
        </p:nvSpPr>
        <p:spPr bwMode="auto">
          <a:xfrm>
            <a:off x="70035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78676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sp>
        <p:nvSpPr>
          <p:cNvPr id="80" name="Rectangle 27"/>
          <p:cNvSpPr>
            <a:spLocks noChangeArrowheads="1"/>
          </p:cNvSpPr>
          <p:nvPr/>
        </p:nvSpPr>
        <p:spPr bwMode="auto">
          <a:xfrm>
            <a:off x="8803704" y="3861048"/>
            <a:ext cx="1828800" cy="228964"/>
          </a:xfrm>
          <a:prstGeom prst="rect">
            <a:avLst/>
          </a:prstGeom>
          <a:solidFill>
            <a:srgbClr val="F6F5BD"/>
          </a:solidFill>
          <a:ln w="3175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 bwMode="auto">
          <a:xfrm>
            <a:off x="9667800" y="3975530"/>
            <a:ext cx="576064" cy="0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lg" len="lg"/>
            <a:tailEnd type="arrow"/>
          </a:ln>
          <a:effectLst/>
        </p:spPr>
      </p:cxnSp>
      <p:grpSp>
        <p:nvGrpSpPr>
          <p:cNvPr id="180" name="Group 179"/>
          <p:cNvGrpSpPr/>
          <p:nvPr/>
        </p:nvGrpSpPr>
        <p:grpSpPr>
          <a:xfrm>
            <a:off x="1214264" y="5021722"/>
            <a:ext cx="9362814" cy="1503622"/>
            <a:chOff x="-309736" y="4098558"/>
            <a:chExt cx="9362814" cy="1503622"/>
          </a:xfrm>
        </p:grpSpPr>
        <p:grpSp>
          <p:nvGrpSpPr>
            <p:cNvPr id="177" name="Group 176"/>
            <p:cNvGrpSpPr/>
            <p:nvPr/>
          </p:nvGrpSpPr>
          <p:grpSpPr>
            <a:xfrm>
              <a:off x="107504" y="4437112"/>
              <a:ext cx="8945574" cy="1165068"/>
              <a:chOff x="107504" y="4437112"/>
              <a:chExt cx="8945574" cy="1165068"/>
            </a:xfrm>
          </p:grpSpPr>
          <p:sp>
            <p:nvSpPr>
              <p:cNvPr id="141" name="Rectangle 27"/>
              <p:cNvSpPr>
                <a:spLocks noChangeArrowheads="1"/>
              </p:cNvSpPr>
              <p:nvPr/>
            </p:nvSpPr>
            <p:spPr bwMode="auto">
              <a:xfrm>
                <a:off x="107504" y="4437112"/>
                <a:ext cx="1828800" cy="228964"/>
              </a:xfrm>
              <a:prstGeom prst="rect">
                <a:avLst/>
              </a:prstGeom>
              <a:solidFill>
                <a:srgbClr val="F6F5BD"/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cxnSp>
            <p:nvCxnSpPr>
              <p:cNvPr id="142" name="Straight Arrow Connector 141"/>
              <p:cNvCxnSpPr/>
              <p:nvPr/>
            </p:nvCxnSpPr>
            <p:spPr bwMode="auto">
              <a:xfrm>
                <a:off x="971600" y="4551594"/>
                <a:ext cx="0" cy="8216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oval" w="lg" len="lg"/>
                <a:tailEnd type="arrow"/>
              </a:ln>
              <a:effectLst/>
            </p:spPr>
          </p:cxnSp>
          <p:sp>
            <p:nvSpPr>
              <p:cNvPr id="139" name="Rectangle 27"/>
              <p:cNvSpPr>
                <a:spLocks noChangeArrowheads="1"/>
              </p:cNvSpPr>
              <p:nvPr/>
            </p:nvSpPr>
            <p:spPr bwMode="auto">
              <a:xfrm>
                <a:off x="1907704" y="4437112"/>
                <a:ext cx="1828800" cy="228964"/>
              </a:xfrm>
              <a:prstGeom prst="rect">
                <a:avLst/>
              </a:prstGeom>
              <a:solidFill>
                <a:srgbClr val="F6F5BD"/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cxnSp>
            <p:nvCxnSpPr>
              <p:cNvPr id="140" name="Straight Arrow Connector 139"/>
              <p:cNvCxnSpPr/>
              <p:nvPr/>
            </p:nvCxnSpPr>
            <p:spPr bwMode="auto">
              <a:xfrm>
                <a:off x="2771800" y="4551594"/>
                <a:ext cx="0" cy="53359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oval" w="lg" len="lg"/>
                <a:tailEnd type="arrow"/>
              </a:ln>
              <a:effectLst/>
            </p:spPr>
          </p:cxnSp>
          <p:sp>
            <p:nvSpPr>
              <p:cNvPr id="137" name="Rectangle 27"/>
              <p:cNvSpPr>
                <a:spLocks noChangeArrowheads="1"/>
              </p:cNvSpPr>
              <p:nvPr/>
            </p:nvSpPr>
            <p:spPr bwMode="auto">
              <a:xfrm>
                <a:off x="3707904" y="4437112"/>
                <a:ext cx="1828800" cy="228964"/>
              </a:xfrm>
              <a:prstGeom prst="rect">
                <a:avLst/>
              </a:prstGeom>
              <a:solidFill>
                <a:srgbClr val="F6F5BD"/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cxnSp>
            <p:nvCxnSpPr>
              <p:cNvPr id="138" name="Straight Arrow Connector 137"/>
              <p:cNvCxnSpPr/>
              <p:nvPr/>
            </p:nvCxnSpPr>
            <p:spPr bwMode="auto">
              <a:xfrm>
                <a:off x="4572000" y="4551594"/>
                <a:ext cx="0" cy="245558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oval" w="lg" len="lg"/>
                <a:tailEnd type="arrow"/>
              </a:ln>
              <a:effectLst/>
            </p:spPr>
          </p:cxnSp>
          <p:grpSp>
            <p:nvGrpSpPr>
              <p:cNvPr id="167" name="Group 166"/>
              <p:cNvGrpSpPr/>
              <p:nvPr/>
            </p:nvGrpSpPr>
            <p:grpSpPr>
              <a:xfrm>
                <a:off x="4572000" y="4797152"/>
                <a:ext cx="4481078" cy="228964"/>
                <a:chOff x="2267744" y="5013176"/>
                <a:chExt cx="4481078" cy="228964"/>
              </a:xfrm>
            </p:grpSpPr>
            <p:sp>
              <p:nvSpPr>
                <p:cNvPr id="150" name="Rectangle 27"/>
                <p:cNvSpPr>
                  <a:spLocks noChangeArrowheads="1"/>
                </p:cNvSpPr>
                <p:nvPr/>
              </p:nvSpPr>
              <p:spPr bwMode="auto">
                <a:xfrm>
                  <a:off x="2267744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51" name="Rectangle 27"/>
                <p:cNvSpPr>
                  <a:spLocks noChangeArrowheads="1"/>
                </p:cNvSpPr>
                <p:nvPr/>
              </p:nvSpPr>
              <p:spPr bwMode="auto">
                <a:xfrm>
                  <a:off x="3161370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52" name="Rectangle 27"/>
                <p:cNvSpPr>
                  <a:spLocks noChangeArrowheads="1"/>
                </p:cNvSpPr>
                <p:nvPr/>
              </p:nvSpPr>
              <p:spPr bwMode="auto">
                <a:xfrm>
                  <a:off x="4054996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53" name="Rectangle 27"/>
                <p:cNvSpPr>
                  <a:spLocks noChangeArrowheads="1"/>
                </p:cNvSpPr>
                <p:nvPr/>
              </p:nvSpPr>
              <p:spPr bwMode="auto">
                <a:xfrm>
                  <a:off x="4948622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54" name="Rectangle 27"/>
                <p:cNvSpPr>
                  <a:spLocks noChangeArrowheads="1"/>
                </p:cNvSpPr>
                <p:nvPr/>
              </p:nvSpPr>
              <p:spPr bwMode="auto">
                <a:xfrm>
                  <a:off x="5842248" y="501317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2771800" y="5085184"/>
                <a:ext cx="4481078" cy="228964"/>
                <a:chOff x="2267744" y="5229200"/>
                <a:chExt cx="4481078" cy="228964"/>
              </a:xfrm>
            </p:grpSpPr>
            <p:sp>
              <p:nvSpPr>
                <p:cNvPr id="155" name="Rectangle 27"/>
                <p:cNvSpPr>
                  <a:spLocks noChangeArrowheads="1"/>
                </p:cNvSpPr>
                <p:nvPr/>
              </p:nvSpPr>
              <p:spPr bwMode="auto">
                <a:xfrm>
                  <a:off x="2267744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56" name="Rectangle 27"/>
                <p:cNvSpPr>
                  <a:spLocks noChangeArrowheads="1"/>
                </p:cNvSpPr>
                <p:nvPr/>
              </p:nvSpPr>
              <p:spPr bwMode="auto">
                <a:xfrm>
                  <a:off x="3161370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57" name="Rectangle 27"/>
                <p:cNvSpPr>
                  <a:spLocks noChangeArrowheads="1"/>
                </p:cNvSpPr>
                <p:nvPr/>
              </p:nvSpPr>
              <p:spPr bwMode="auto">
                <a:xfrm>
                  <a:off x="4054996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58" name="Rectangle 27"/>
                <p:cNvSpPr>
                  <a:spLocks noChangeArrowheads="1"/>
                </p:cNvSpPr>
                <p:nvPr/>
              </p:nvSpPr>
              <p:spPr bwMode="auto">
                <a:xfrm>
                  <a:off x="4948622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59" name="Rectangle 27"/>
                <p:cNvSpPr>
                  <a:spLocks noChangeArrowheads="1"/>
                </p:cNvSpPr>
                <p:nvPr/>
              </p:nvSpPr>
              <p:spPr bwMode="auto">
                <a:xfrm>
                  <a:off x="5842248" y="522920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971600" y="5373216"/>
                <a:ext cx="4481078" cy="228964"/>
                <a:chOff x="2267744" y="5445224"/>
                <a:chExt cx="4481078" cy="228964"/>
              </a:xfrm>
            </p:grpSpPr>
            <p:sp>
              <p:nvSpPr>
                <p:cNvPr id="160" name="Rectangle 27"/>
                <p:cNvSpPr>
                  <a:spLocks noChangeArrowheads="1"/>
                </p:cNvSpPr>
                <p:nvPr/>
              </p:nvSpPr>
              <p:spPr bwMode="auto">
                <a:xfrm>
                  <a:off x="2267744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61" name="Rectangle 27"/>
                <p:cNvSpPr>
                  <a:spLocks noChangeArrowheads="1"/>
                </p:cNvSpPr>
                <p:nvPr/>
              </p:nvSpPr>
              <p:spPr bwMode="auto">
                <a:xfrm>
                  <a:off x="3161370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62" name="Rectangle 27"/>
                <p:cNvSpPr>
                  <a:spLocks noChangeArrowheads="1"/>
                </p:cNvSpPr>
                <p:nvPr/>
              </p:nvSpPr>
              <p:spPr bwMode="auto">
                <a:xfrm>
                  <a:off x="4054996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63" name="Rectangle 27"/>
                <p:cNvSpPr>
                  <a:spLocks noChangeArrowheads="1"/>
                </p:cNvSpPr>
                <p:nvPr/>
              </p:nvSpPr>
              <p:spPr bwMode="auto">
                <a:xfrm>
                  <a:off x="4948622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64" name="Rectangle 27"/>
                <p:cNvSpPr>
                  <a:spLocks noChangeArrowheads="1"/>
                </p:cNvSpPr>
                <p:nvPr/>
              </p:nvSpPr>
              <p:spPr bwMode="auto">
                <a:xfrm>
                  <a:off x="5842248" y="544522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</p:grpSp>
        </p:grpSp>
        <p:sp>
          <p:nvSpPr>
            <p:cNvPr id="178" name="Text Box 33"/>
            <p:cNvSpPr txBox="1">
              <a:spLocks noChangeArrowheads="1"/>
            </p:cNvSpPr>
            <p:nvPr/>
          </p:nvSpPr>
          <p:spPr bwMode="auto">
            <a:xfrm>
              <a:off x="-309736" y="4098558"/>
              <a:ext cx="1497360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400" dirty="0">
                  <a:latin typeface="Courier New" panose="02070309020205020404"/>
                  <a:cs typeface="Courier New" panose="02070309020205020404"/>
                </a:rPr>
                <a:t>A5</a:t>
              </a: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477795" y="548681"/>
            <a:ext cx="6194269" cy="1613793"/>
            <a:chOff x="-1809693" y="764704"/>
            <a:chExt cx="6194269" cy="1613793"/>
          </a:xfrm>
        </p:grpSpPr>
        <p:sp>
          <p:nvSpPr>
            <p:cNvPr id="14" name="Rectangle 26"/>
            <p:cNvSpPr>
              <a:spLocks noChangeArrowheads="1"/>
            </p:cNvSpPr>
            <p:nvPr/>
          </p:nvSpPr>
          <p:spPr bwMode="auto">
            <a:xfrm>
              <a:off x="2555776" y="1700808"/>
              <a:ext cx="914400" cy="228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2555776" y="1412776"/>
              <a:ext cx="1828800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16" name="Text Box 33"/>
            <p:cNvSpPr txBox="1">
              <a:spLocks noChangeArrowheads="1"/>
            </p:cNvSpPr>
            <p:nvPr/>
          </p:nvSpPr>
          <p:spPr bwMode="auto">
            <a:xfrm>
              <a:off x="-1438991" y="1628800"/>
              <a:ext cx="3977255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  <a:sym typeface="+mn-ea"/>
                </a:rPr>
                <a:t>分配的整数</a:t>
              </a: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555776" y="836712"/>
              <a:ext cx="1828800" cy="228964"/>
            </a:xfrm>
            <a:prstGeom prst="rect">
              <a:avLst/>
            </a:prstGeom>
            <a:solidFill>
              <a:srgbClr val="F6F5BD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18" name="Text Box 33"/>
            <p:cNvSpPr txBox="1">
              <a:spLocks noChangeArrowheads="1"/>
            </p:cNvSpPr>
            <p:nvPr/>
          </p:nvSpPr>
          <p:spPr bwMode="auto">
            <a:xfrm>
              <a:off x="-1504893" y="1340768"/>
              <a:ext cx="4043157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未分配的指针</a:t>
              </a:r>
            </a:p>
          </p:txBody>
        </p:sp>
        <p:sp>
          <p:nvSpPr>
            <p:cNvPr id="19" name="Text Box 33"/>
            <p:cNvSpPr txBox="1">
              <a:spLocks noChangeArrowheads="1"/>
            </p:cNvSpPr>
            <p:nvPr/>
          </p:nvSpPr>
          <p:spPr bwMode="auto">
            <a:xfrm>
              <a:off x="587517" y="764704"/>
              <a:ext cx="1950747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分配的指针</a:t>
              </a:r>
            </a:p>
          </p:txBody>
        </p:sp>
        <p:sp>
          <p:nvSpPr>
            <p:cNvPr id="20" name="Text Box 33"/>
            <p:cNvSpPr txBox="1">
              <a:spLocks noChangeArrowheads="1"/>
            </p:cNvSpPr>
            <p:nvPr/>
          </p:nvSpPr>
          <p:spPr bwMode="auto">
            <a:xfrm>
              <a:off x="179512" y="1916832"/>
              <a:ext cx="2358752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  <a:sym typeface="+mn-ea"/>
                </a:rPr>
                <a:t>未分配的整数</a:t>
              </a: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auto">
            <a:xfrm>
              <a:off x="2555776" y="1967354"/>
              <a:ext cx="906574" cy="2289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555776" y="1124744"/>
              <a:ext cx="1828800" cy="228964"/>
              <a:chOff x="1259632" y="5661248"/>
              <a:chExt cx="1828800" cy="228964"/>
            </a:xfrm>
          </p:grpSpPr>
          <p:sp>
            <p:nvSpPr>
              <p:cNvPr id="131" name="Rectangle 27"/>
              <p:cNvSpPr>
                <a:spLocks noChangeArrowheads="1"/>
              </p:cNvSpPr>
              <p:nvPr/>
            </p:nvSpPr>
            <p:spPr bwMode="auto">
              <a:xfrm>
                <a:off x="1259632" y="5661248"/>
                <a:ext cx="1828800" cy="228964"/>
              </a:xfrm>
              <a:prstGeom prst="rect">
                <a:avLst/>
              </a:prstGeom>
              <a:solidFill>
                <a:srgbClr val="F6F5BD"/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cxnSp>
            <p:nvCxnSpPr>
              <p:cNvPr id="132" name="Straight Arrow Connector 131"/>
              <p:cNvCxnSpPr/>
              <p:nvPr/>
            </p:nvCxnSpPr>
            <p:spPr bwMode="auto">
              <a:xfrm>
                <a:off x="2123728" y="5775730"/>
                <a:ext cx="576064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oval" w="lg" len="lg"/>
                <a:tailEnd type="arrow"/>
              </a:ln>
              <a:effectLst/>
            </p:spPr>
          </p:cxnSp>
        </p:grpSp>
        <p:sp>
          <p:nvSpPr>
            <p:cNvPr id="181" name="Text Box 33"/>
            <p:cNvSpPr txBox="1">
              <a:spLocks noChangeArrowheads="1"/>
            </p:cNvSpPr>
            <p:nvPr/>
          </p:nvSpPr>
          <p:spPr bwMode="auto">
            <a:xfrm>
              <a:off x="-1809693" y="1052736"/>
              <a:ext cx="4347958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zh-CN" altLang="en-US" sz="2400" dirty="0">
                  <a:latin typeface="Calibri" panose="020F0502020204030204" charset="0"/>
                </a:rPr>
                <a:t>分配的指针指向未分配的整数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3168" y="2335940"/>
            <a:ext cx="5429200" cy="673952"/>
            <a:chOff x="-230832" y="2335940"/>
            <a:chExt cx="5429200" cy="673952"/>
          </a:xfrm>
        </p:grpSpPr>
        <p:sp>
          <p:nvSpPr>
            <p:cNvPr id="6" name="Text Box 33"/>
            <p:cNvSpPr txBox="1">
              <a:spLocks noChangeArrowheads="1"/>
            </p:cNvSpPr>
            <p:nvPr/>
          </p:nvSpPr>
          <p:spPr bwMode="auto">
            <a:xfrm>
              <a:off x="-230832" y="2492896"/>
              <a:ext cx="824880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sz="2400" dirty="0">
                  <a:latin typeface="Courier New" panose="02070309020205020404"/>
                  <a:cs typeface="Courier New" panose="02070309020205020404"/>
                </a:rPr>
                <a:t>A1</a:t>
              </a:r>
            </a:p>
          </p:txBody>
        </p:sp>
        <p:grpSp>
          <p:nvGrpSpPr>
            <p:cNvPr id="10" name="Group 3"/>
            <p:cNvGrpSpPr/>
            <p:nvPr/>
          </p:nvGrpSpPr>
          <p:grpSpPr>
            <a:xfrm>
              <a:off x="683568" y="2335940"/>
              <a:ext cx="4514800" cy="673952"/>
              <a:chOff x="683568" y="2335940"/>
              <a:chExt cx="4514800" cy="673952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683568" y="2348880"/>
                <a:ext cx="4514800" cy="661012"/>
                <a:chOff x="4572000" y="1556792"/>
                <a:chExt cx="4514800" cy="661012"/>
              </a:xfrm>
            </p:grpSpPr>
            <p:sp>
              <p:nvSpPr>
                <p:cNvPr id="11" name="Rectangle 26"/>
                <p:cNvSpPr>
                  <a:spLocks noChangeArrowheads="1"/>
                </p:cNvSpPr>
                <p:nvPr/>
              </p:nvSpPr>
              <p:spPr bwMode="auto">
                <a:xfrm>
                  <a:off x="45720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22" name="Rectangle 26"/>
                <p:cNvSpPr>
                  <a:spLocks noChangeArrowheads="1"/>
                </p:cNvSpPr>
                <p:nvPr/>
              </p:nvSpPr>
              <p:spPr bwMode="auto">
                <a:xfrm>
                  <a:off x="54578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23" name="Rectangle 26"/>
                <p:cNvSpPr>
                  <a:spLocks noChangeArrowheads="1"/>
                </p:cNvSpPr>
                <p:nvPr/>
              </p:nvSpPr>
              <p:spPr bwMode="auto">
                <a:xfrm>
                  <a:off x="63722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24" name="Rectangle 26"/>
                <p:cNvSpPr>
                  <a:spLocks noChangeArrowheads="1"/>
                </p:cNvSpPr>
                <p:nvPr/>
              </p:nvSpPr>
              <p:spPr bwMode="auto">
                <a:xfrm>
                  <a:off x="72580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26" name="Rectangle 26"/>
                <p:cNvSpPr>
                  <a:spLocks noChangeArrowheads="1"/>
                </p:cNvSpPr>
                <p:nvPr/>
              </p:nvSpPr>
              <p:spPr bwMode="auto">
                <a:xfrm>
                  <a:off x="8172400" y="1556792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45720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28" name="Rectangle 26"/>
                <p:cNvSpPr>
                  <a:spLocks noChangeArrowheads="1"/>
                </p:cNvSpPr>
                <p:nvPr/>
              </p:nvSpPr>
              <p:spPr bwMode="auto">
                <a:xfrm>
                  <a:off x="54578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63722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30" name="Rectangle 26"/>
                <p:cNvSpPr>
                  <a:spLocks noChangeArrowheads="1"/>
                </p:cNvSpPr>
                <p:nvPr/>
              </p:nvSpPr>
              <p:spPr bwMode="auto">
                <a:xfrm>
                  <a:off x="72580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31" name="Rectangle 26"/>
                <p:cNvSpPr>
                  <a:spLocks noChangeArrowheads="1"/>
                </p:cNvSpPr>
                <p:nvPr/>
              </p:nvSpPr>
              <p:spPr bwMode="auto">
                <a:xfrm>
                  <a:off x="8172400" y="1772816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32" name="Rectangle 26"/>
                <p:cNvSpPr>
                  <a:spLocks noChangeArrowheads="1"/>
                </p:cNvSpPr>
                <p:nvPr/>
              </p:nvSpPr>
              <p:spPr bwMode="auto">
                <a:xfrm>
                  <a:off x="45720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33" name="Rectangle 31"/>
                <p:cNvSpPr>
                  <a:spLocks noChangeArrowheads="1"/>
                </p:cNvSpPr>
                <p:nvPr/>
              </p:nvSpPr>
              <p:spPr bwMode="auto">
                <a:xfrm>
                  <a:off x="54578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34" name="Rectangle 26"/>
                <p:cNvSpPr>
                  <a:spLocks noChangeArrowheads="1"/>
                </p:cNvSpPr>
                <p:nvPr/>
              </p:nvSpPr>
              <p:spPr bwMode="auto">
                <a:xfrm>
                  <a:off x="63722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35" name="Rectangle 26"/>
                <p:cNvSpPr>
                  <a:spLocks noChangeArrowheads="1"/>
                </p:cNvSpPr>
                <p:nvPr/>
              </p:nvSpPr>
              <p:spPr bwMode="auto">
                <a:xfrm>
                  <a:off x="72580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3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72400" y="1988840"/>
                  <a:ext cx="914400" cy="2289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175" cmpd="sng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</p:grpSp>
          <p:sp>
            <p:nvSpPr>
              <p:cNvPr id="129" name="Rectangle 27"/>
              <p:cNvSpPr>
                <a:spLocks noChangeArrowheads="1"/>
              </p:cNvSpPr>
              <p:nvPr/>
            </p:nvSpPr>
            <p:spPr bwMode="auto">
              <a:xfrm>
                <a:off x="683568" y="2335940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sp>
            <p:nvSpPr>
              <p:cNvPr id="130" name="Rectangle 27"/>
              <p:cNvSpPr>
                <a:spLocks noChangeArrowheads="1"/>
              </p:cNvSpPr>
              <p:nvPr/>
            </p:nvSpPr>
            <p:spPr bwMode="auto">
              <a:xfrm>
                <a:off x="683568" y="2564904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sp>
            <p:nvSpPr>
              <p:cNvPr id="133" name="Rectangle 27"/>
              <p:cNvSpPr>
                <a:spLocks noChangeArrowheads="1"/>
              </p:cNvSpPr>
              <p:nvPr/>
            </p:nvSpPr>
            <p:spPr bwMode="auto">
              <a:xfrm>
                <a:off x="683568" y="2780928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1293168" y="4273686"/>
            <a:ext cx="7987766" cy="673952"/>
            <a:chOff x="-230832" y="4273686"/>
            <a:chExt cx="7987766" cy="673952"/>
          </a:xfrm>
        </p:grpSpPr>
        <p:grpSp>
          <p:nvGrpSpPr>
            <p:cNvPr id="166" name="Group 165"/>
            <p:cNvGrpSpPr/>
            <p:nvPr/>
          </p:nvGrpSpPr>
          <p:grpSpPr>
            <a:xfrm>
              <a:off x="-230832" y="4280156"/>
              <a:ext cx="7987766" cy="661012"/>
              <a:chOff x="-230832" y="3573016"/>
              <a:chExt cx="7987766" cy="661012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1187624" y="3573016"/>
                <a:ext cx="6569310" cy="661012"/>
                <a:chOff x="1187624" y="3573016"/>
                <a:chExt cx="6569310" cy="661012"/>
              </a:xfrm>
            </p:grpSpPr>
            <p:sp>
              <p:nvSpPr>
                <p:cNvPr id="38" name="Rectangle 27"/>
                <p:cNvSpPr>
                  <a:spLocks noChangeArrowheads="1"/>
                </p:cNvSpPr>
                <p:nvPr/>
              </p:nvSpPr>
              <p:spPr bwMode="auto">
                <a:xfrm>
                  <a:off x="3275856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83" name="Rectangle 27"/>
                <p:cNvSpPr>
                  <a:spLocks noChangeArrowheads="1"/>
                </p:cNvSpPr>
                <p:nvPr/>
              </p:nvSpPr>
              <p:spPr bwMode="auto">
                <a:xfrm>
                  <a:off x="4169482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84" name="Rectangle 27"/>
                <p:cNvSpPr>
                  <a:spLocks noChangeArrowheads="1"/>
                </p:cNvSpPr>
                <p:nvPr/>
              </p:nvSpPr>
              <p:spPr bwMode="auto">
                <a:xfrm>
                  <a:off x="5063108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85" name="Rectangle 27"/>
                <p:cNvSpPr>
                  <a:spLocks noChangeArrowheads="1"/>
                </p:cNvSpPr>
                <p:nvPr/>
              </p:nvSpPr>
              <p:spPr bwMode="auto">
                <a:xfrm>
                  <a:off x="5956734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86" name="Rectangle 27"/>
                <p:cNvSpPr>
                  <a:spLocks noChangeArrowheads="1"/>
                </p:cNvSpPr>
                <p:nvPr/>
              </p:nvSpPr>
              <p:spPr bwMode="auto">
                <a:xfrm>
                  <a:off x="6850360" y="3573016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87" name="Rectangle 27"/>
                <p:cNvSpPr>
                  <a:spLocks noChangeArrowheads="1"/>
                </p:cNvSpPr>
                <p:nvPr/>
              </p:nvSpPr>
              <p:spPr bwMode="auto">
                <a:xfrm>
                  <a:off x="3275856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88" name="Rectangle 27"/>
                <p:cNvSpPr>
                  <a:spLocks noChangeArrowheads="1"/>
                </p:cNvSpPr>
                <p:nvPr/>
              </p:nvSpPr>
              <p:spPr bwMode="auto">
                <a:xfrm>
                  <a:off x="4169482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89" name="Rectangle 27"/>
                <p:cNvSpPr>
                  <a:spLocks noChangeArrowheads="1"/>
                </p:cNvSpPr>
                <p:nvPr/>
              </p:nvSpPr>
              <p:spPr bwMode="auto">
                <a:xfrm>
                  <a:off x="5063108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90" name="Rectangle 27"/>
                <p:cNvSpPr>
                  <a:spLocks noChangeArrowheads="1"/>
                </p:cNvSpPr>
                <p:nvPr/>
              </p:nvSpPr>
              <p:spPr bwMode="auto">
                <a:xfrm>
                  <a:off x="5956734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91" name="Rectangle 27"/>
                <p:cNvSpPr>
                  <a:spLocks noChangeArrowheads="1"/>
                </p:cNvSpPr>
                <p:nvPr/>
              </p:nvSpPr>
              <p:spPr bwMode="auto">
                <a:xfrm>
                  <a:off x="6850360" y="3789040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92" name="Rectangle 27"/>
                <p:cNvSpPr>
                  <a:spLocks noChangeArrowheads="1"/>
                </p:cNvSpPr>
                <p:nvPr/>
              </p:nvSpPr>
              <p:spPr bwMode="auto">
                <a:xfrm>
                  <a:off x="3275856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93" name="Rectangle 27"/>
                <p:cNvSpPr>
                  <a:spLocks noChangeArrowheads="1"/>
                </p:cNvSpPr>
                <p:nvPr/>
              </p:nvSpPr>
              <p:spPr bwMode="auto">
                <a:xfrm>
                  <a:off x="4169482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94" name="Rectangle 27"/>
                <p:cNvSpPr>
                  <a:spLocks noChangeArrowheads="1"/>
                </p:cNvSpPr>
                <p:nvPr/>
              </p:nvSpPr>
              <p:spPr bwMode="auto">
                <a:xfrm>
                  <a:off x="5063108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95" name="Rectangle 27"/>
                <p:cNvSpPr>
                  <a:spLocks noChangeArrowheads="1"/>
                </p:cNvSpPr>
                <p:nvPr/>
              </p:nvSpPr>
              <p:spPr bwMode="auto">
                <a:xfrm>
                  <a:off x="5956734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96" name="Rectangle 27"/>
                <p:cNvSpPr>
                  <a:spLocks noChangeArrowheads="1"/>
                </p:cNvSpPr>
                <p:nvPr/>
              </p:nvSpPr>
              <p:spPr bwMode="auto">
                <a:xfrm>
                  <a:off x="6850360" y="4005064"/>
                  <a:ext cx="906574" cy="2289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sp>
              <p:nvSpPr>
                <p:cNvPr id="145" name="Rectangle 27"/>
                <p:cNvSpPr>
                  <a:spLocks noChangeArrowheads="1"/>
                </p:cNvSpPr>
                <p:nvPr/>
              </p:nvSpPr>
              <p:spPr bwMode="auto">
                <a:xfrm>
                  <a:off x="1187624" y="3789040"/>
                  <a:ext cx="1828800" cy="228964"/>
                </a:xfrm>
                <a:prstGeom prst="rect">
                  <a:avLst/>
                </a:prstGeom>
                <a:solidFill>
                  <a:srgbClr val="F6F5BD"/>
                </a:solidFill>
                <a:ln w="25400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400" dirty="0">
                    <a:latin typeface="Calibri" panose="020F0502020204030204" charset="0"/>
                  </a:endParaRPr>
                </a:p>
              </p:txBody>
            </p:sp>
            <p:cxnSp>
              <p:nvCxnSpPr>
                <p:cNvPr id="146" name="Straight Arrow Connector 145"/>
                <p:cNvCxnSpPr>
                  <a:endCxn id="87" idx="1"/>
                </p:cNvCxnSpPr>
                <p:nvPr/>
              </p:nvCxnSpPr>
              <p:spPr bwMode="auto">
                <a:xfrm>
                  <a:off x="2051720" y="3903522"/>
                  <a:ext cx="1224136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oval" w="lg" len="lg"/>
                  <a:tailEnd type="arrow"/>
                </a:ln>
                <a:effectLst/>
              </p:spPr>
            </p:cxnSp>
          </p:grpSp>
          <p:sp>
            <p:nvSpPr>
              <p:cNvPr id="148" name="Text Box 33"/>
              <p:cNvSpPr txBox="1">
                <a:spLocks noChangeArrowheads="1"/>
              </p:cNvSpPr>
              <p:nvPr/>
            </p:nvSpPr>
            <p:spPr bwMode="auto">
              <a:xfrm>
                <a:off x="-230832" y="3717032"/>
                <a:ext cx="1418456" cy="461665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 eaLnBrk="0" hangingPunct="0"/>
                <a:r>
                  <a:rPr lang="en-US" sz="2400" dirty="0">
                    <a:latin typeface="Courier New" panose="02070309020205020404"/>
                    <a:cs typeface="Courier New" panose="02070309020205020404"/>
                  </a:rPr>
                  <a:t>A3</a:t>
                </a:r>
              </a:p>
            </p:txBody>
          </p:sp>
        </p:grpSp>
        <p:grpSp>
          <p:nvGrpSpPr>
            <p:cNvPr id="39" name="Group 21"/>
            <p:cNvGrpSpPr/>
            <p:nvPr/>
          </p:nvGrpSpPr>
          <p:grpSpPr>
            <a:xfrm>
              <a:off x="3279304" y="4273686"/>
              <a:ext cx="4477630" cy="673952"/>
              <a:chOff x="3279304" y="4267216"/>
              <a:chExt cx="4514800" cy="673952"/>
            </a:xfrm>
          </p:grpSpPr>
          <p:sp>
            <p:nvSpPr>
              <p:cNvPr id="136" name="Rectangle 27"/>
              <p:cNvSpPr>
                <a:spLocks noChangeArrowheads="1"/>
              </p:cNvSpPr>
              <p:nvPr/>
            </p:nvSpPr>
            <p:spPr bwMode="auto">
              <a:xfrm>
                <a:off x="3279304" y="4267216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sp>
            <p:nvSpPr>
              <p:cNvPr id="143" name="Rectangle 27"/>
              <p:cNvSpPr>
                <a:spLocks noChangeArrowheads="1"/>
              </p:cNvSpPr>
              <p:nvPr/>
            </p:nvSpPr>
            <p:spPr bwMode="auto">
              <a:xfrm>
                <a:off x="3279304" y="4496180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  <p:sp>
            <p:nvSpPr>
              <p:cNvPr id="144" name="Rectangle 27"/>
              <p:cNvSpPr>
                <a:spLocks noChangeArrowheads="1"/>
              </p:cNvSpPr>
              <p:nvPr/>
            </p:nvSpPr>
            <p:spPr bwMode="auto">
              <a:xfrm>
                <a:off x="3279304" y="4712204"/>
                <a:ext cx="4514800" cy="22896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400" dirty="0">
                  <a:latin typeface="Calibri" panose="020F0502020204030204" charset="0"/>
                </a:endParaRPr>
              </a:p>
            </p:txBody>
          </p:sp>
        </p:grpSp>
      </p:grpSp>
      <p:sp>
        <p:nvSpPr>
          <p:cNvPr id="170" name="Rectangle 27"/>
          <p:cNvSpPr>
            <a:spLocks noChangeArrowheads="1"/>
          </p:cNvSpPr>
          <p:nvPr/>
        </p:nvSpPr>
        <p:spPr bwMode="auto">
          <a:xfrm>
            <a:off x="2511708" y="6296380"/>
            <a:ext cx="4477919" cy="22896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171" name="Rectangle 27"/>
          <p:cNvSpPr>
            <a:spLocks noChangeArrowheads="1"/>
          </p:cNvSpPr>
          <p:nvPr/>
        </p:nvSpPr>
        <p:spPr bwMode="auto">
          <a:xfrm>
            <a:off x="4293178" y="6008348"/>
            <a:ext cx="4477919" cy="22896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6074648" y="5720316"/>
            <a:ext cx="4477919" cy="22896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grpSp>
        <p:nvGrpSpPr>
          <p:cNvPr id="40" name="Group 37"/>
          <p:cNvGrpSpPr/>
          <p:nvPr/>
        </p:nvGrpSpPr>
        <p:grpSpPr>
          <a:xfrm>
            <a:off x="1602904" y="3407514"/>
            <a:ext cx="9029600" cy="673952"/>
            <a:chOff x="78904" y="3407514"/>
            <a:chExt cx="9029600" cy="673952"/>
          </a:xfrm>
        </p:grpSpPr>
        <p:sp>
          <p:nvSpPr>
            <p:cNvPr id="173" name="Rectangle 27"/>
            <p:cNvSpPr>
              <a:spLocks noChangeArrowheads="1"/>
            </p:cNvSpPr>
            <p:nvPr/>
          </p:nvSpPr>
          <p:spPr bwMode="auto">
            <a:xfrm>
              <a:off x="78904" y="3407514"/>
              <a:ext cx="9029600" cy="2289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174" name="Rectangle 27"/>
            <p:cNvSpPr>
              <a:spLocks noChangeArrowheads="1"/>
            </p:cNvSpPr>
            <p:nvPr/>
          </p:nvSpPr>
          <p:spPr bwMode="auto">
            <a:xfrm>
              <a:off x="78904" y="3636478"/>
              <a:ext cx="9029600" cy="2289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175" name="Rectangle 27"/>
            <p:cNvSpPr>
              <a:spLocks noChangeArrowheads="1"/>
            </p:cNvSpPr>
            <p:nvPr/>
          </p:nvSpPr>
          <p:spPr bwMode="auto">
            <a:xfrm>
              <a:off x="78904" y="3852502"/>
              <a:ext cx="9029600" cy="2289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7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92756" y="86555"/>
            <a:ext cx="98188" cy="850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graphicFrame>
        <p:nvGraphicFramePr>
          <p:cNvPr id="6" name="Content Placeholder 4"/>
          <p:cNvGraphicFramePr/>
          <p:nvPr>
            <p:extLst>
              <p:ext uri="{D42A27DB-BD31-4B8C-83A1-F6EECF244321}">
                <p14:modId xmlns:p14="http://schemas.microsoft.com/office/powerpoint/2010/main" val="3439579344"/>
              </p:ext>
            </p:extLst>
          </p:nvPr>
        </p:nvGraphicFramePr>
        <p:xfrm>
          <a:off x="280087" y="171561"/>
          <a:ext cx="11524737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06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51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3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08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62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1732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4140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0082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8651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8651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alibri" panose="020F0502020204030204"/>
                          <a:cs typeface="Calibri" panose="020F0502020204030204"/>
                        </a:rPr>
                        <a:t>Declare</a:t>
                      </a:r>
                      <a:endParaRPr lang="en-US" sz="2400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Compile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60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20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120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40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60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20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120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40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8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20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/>
          <p:cNvGraphicFramePr/>
          <p:nvPr>
            <p:extLst>
              <p:ext uri="{D42A27DB-BD31-4B8C-83A1-F6EECF244321}">
                <p14:modId xmlns:p14="http://schemas.microsoft.com/office/powerpoint/2010/main" val="1495285020"/>
              </p:ext>
            </p:extLst>
          </p:nvPr>
        </p:nvGraphicFramePr>
        <p:xfrm>
          <a:off x="1276865" y="3459892"/>
          <a:ext cx="9275376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48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77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50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50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alibri" panose="020F0502020204030204"/>
                          <a:cs typeface="Calibri" panose="020F0502020204030204"/>
                        </a:rPr>
                        <a:t>Declare</a:t>
                      </a:r>
                      <a:endParaRPr lang="en-US" sz="2400" b="1" i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***A</a:t>
                      </a:r>
                      <a:r>
                        <a:rPr lang="en-US" sz="2400" b="1" i="1" dirty="0" smtClean="0"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  <a:endParaRPr lang="en-US" sz="2400" b="1" i="1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Compare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Bad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solidFill>
                            <a:srgbClr val="F6F5BD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lang="en-US" sz="2400" b="0" i="0" dirty="0">
                        <a:solidFill>
                          <a:srgbClr val="F6F5BD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solidFill>
                      <a:srgbClr val="844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A1[3][5]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-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-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*A2[3][5]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(*A3)[3][5]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*(A4[3][5])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 err="1" smtClean="0">
                          <a:latin typeface="Courier New" panose="02070309020205020404"/>
                          <a:cs typeface="Courier New" panose="02070309020205020404"/>
                        </a:rPr>
                        <a:t>int</a:t>
                      </a:r>
                      <a:r>
                        <a:rPr lang="en-US" sz="2400" b="1" i="0" dirty="0" smtClean="0">
                          <a:latin typeface="Courier New" panose="02070309020205020404"/>
                          <a:cs typeface="Courier New" panose="02070309020205020404"/>
                        </a:rPr>
                        <a:t> (*A5[3])[5]</a:t>
                      </a:r>
                      <a:endParaRPr lang="en-US" sz="2400" b="1" i="0" dirty="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rgbClr val="990000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4</a:t>
                      </a:r>
                      <a:endParaRPr lang="en-US" sz="2400" b="1" i="0" dirty="0">
                        <a:solidFill>
                          <a:srgbClr val="990000"/>
                        </a:solidFill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38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3.4.2</a:t>
            </a:r>
            <a:r>
              <a:rPr lang="zh-CN" altLang="en-US" dirty="0"/>
              <a:t> 数据传送指令</a:t>
            </a:r>
            <a:endParaRPr lang="en-US" altLang="zh-CN" dirty="0"/>
          </a:p>
          <a:p>
            <a:pPr lvl="1"/>
            <a:r>
              <a:rPr lang="zh-CN" altLang="en-US" dirty="0"/>
              <a:t>操作码</a:t>
            </a:r>
            <a:r>
              <a:rPr lang="en-US" altLang="zh-CN" dirty="0"/>
              <a:t>:</a:t>
            </a:r>
            <a:r>
              <a:rPr lang="en-US" altLang="zh-CN" dirty="0" err="1"/>
              <a:t>mov</a:t>
            </a:r>
            <a:r>
              <a:rPr lang="en-US" altLang="zh-CN" dirty="0"/>
              <a:t>	(</a:t>
            </a:r>
            <a:r>
              <a:rPr lang="en-US" altLang="zh-CN" dirty="0" err="1" smtClean="0"/>
              <a:t>movb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movw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movl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movq</a:t>
            </a:r>
            <a:r>
              <a:rPr lang="en-US" altLang="zh-CN" dirty="0" smtClean="0"/>
              <a:t>)</a:t>
            </a:r>
            <a:r>
              <a:rPr lang="zh-CN" altLang="en-US" dirty="0"/>
              <a:t>，分别对应</a:t>
            </a:r>
            <a:r>
              <a:rPr lang="en-US" altLang="zh-CN" dirty="0" smtClean="0"/>
              <a:t>1/2/4/8</a:t>
            </a:r>
            <a:r>
              <a:rPr lang="zh-CN" altLang="en-US" dirty="0" smtClean="0"/>
              <a:t>字节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27" y="1708151"/>
            <a:ext cx="6715125" cy="464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950" y="3414355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用符号扩展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2950" y="4470379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用零号扩展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2950" y="5478184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堆栈操作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2950" y="2507457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377440" y="2322433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2377440" y="3372208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2377440" y="4464130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77440" y="5298876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627336" y="2394019"/>
            <a:ext cx="495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movq</a:t>
            </a:r>
            <a:r>
              <a:rPr lang="en-US" altLang="zh-CN" sz="1600" b="1" dirty="0">
                <a:solidFill>
                  <a:srgbClr val="FF0000"/>
                </a:solidFill>
              </a:rPr>
              <a:t>  </a:t>
            </a:r>
            <a:r>
              <a:rPr lang="zh-CN" altLang="en-US" sz="1600" b="1" dirty="0">
                <a:solidFill>
                  <a:srgbClr val="FF0000"/>
                </a:solidFill>
              </a:rPr>
              <a:t>传送四字</a:t>
            </a:r>
            <a:r>
              <a:rPr lang="en-US" altLang="zh-CN" sz="1600" b="1" dirty="0">
                <a:solidFill>
                  <a:srgbClr val="FF0000"/>
                </a:solidFill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</a:rPr>
              <a:t>(</a:t>
            </a:r>
            <a:r>
              <a:rPr lang="zh-CN" altLang="en-US" sz="1600" b="1" dirty="0">
                <a:solidFill>
                  <a:srgbClr val="0070C0"/>
                </a:solidFill>
              </a:rPr>
              <a:t>对立即数只能</a:t>
            </a:r>
            <a:r>
              <a:rPr lang="en-US" altLang="zh-CN" sz="1600" b="1" dirty="0">
                <a:solidFill>
                  <a:srgbClr val="0070C0"/>
                </a:solidFill>
              </a:rPr>
              <a:t>32</a:t>
            </a:r>
            <a:r>
              <a:rPr lang="zh-CN" altLang="en-US" sz="1600" b="1" dirty="0">
                <a:solidFill>
                  <a:srgbClr val="0070C0"/>
                </a:solidFill>
              </a:rPr>
              <a:t>补码</a:t>
            </a:r>
            <a:r>
              <a:rPr lang="en-US" altLang="zh-CN" sz="1600" b="1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movabsq</a:t>
            </a:r>
            <a:r>
              <a:rPr lang="en-US" altLang="zh-CN" sz="1600" b="1" dirty="0">
                <a:solidFill>
                  <a:srgbClr val="FF0000"/>
                </a:solidFill>
              </a:rPr>
              <a:t> I,R </a:t>
            </a:r>
            <a:r>
              <a:rPr lang="zh-CN" altLang="en-US" sz="1600" b="1" dirty="0">
                <a:solidFill>
                  <a:srgbClr val="FF0000"/>
                </a:solidFill>
              </a:rPr>
              <a:t>传送绝对的四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字 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(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立即数按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64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位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)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44275" y="3639988"/>
            <a:ext cx="422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movsbq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>
                <a:solidFill>
                  <a:srgbClr val="FF0000"/>
                </a:solidFill>
              </a:rPr>
              <a:t>movswq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>
                <a:solidFill>
                  <a:srgbClr val="FF0000"/>
                </a:solidFill>
              </a:rPr>
              <a:t>movslq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>
                <a:solidFill>
                  <a:srgbClr val="FF0000"/>
                </a:solidFill>
              </a:rPr>
              <a:t>cltq</a:t>
            </a:r>
            <a:r>
              <a:rPr lang="en-US" altLang="zh-CN" sz="1600" b="1" dirty="0">
                <a:solidFill>
                  <a:srgbClr val="0070C0"/>
                </a:solidFill>
              </a:rPr>
              <a:t>(</a:t>
            </a:r>
            <a:r>
              <a:rPr lang="en-US" altLang="zh-CN" sz="1600" b="1" dirty="0" err="1">
                <a:solidFill>
                  <a:srgbClr val="0070C0"/>
                </a:solidFill>
              </a:rPr>
              <a:t>eax</a:t>
            </a:r>
            <a:r>
              <a:rPr lang="en-US" altLang="zh-CN" sz="1600" b="1" dirty="0">
                <a:solidFill>
                  <a:srgbClr val="0070C0"/>
                </a:solidFill>
              </a:rPr>
              <a:t>-&gt;</a:t>
            </a:r>
            <a:r>
              <a:rPr lang="en-US" altLang="zh-CN" sz="1600" b="1" dirty="0" err="1">
                <a:solidFill>
                  <a:srgbClr val="0070C0"/>
                </a:solidFill>
              </a:rPr>
              <a:t>rax</a:t>
            </a:r>
            <a:r>
              <a:rPr lang="en-US" altLang="zh-CN" sz="1600" b="1" dirty="0">
                <a:solidFill>
                  <a:srgbClr val="0070C0"/>
                </a:solidFill>
              </a:rPr>
              <a:t>)</a:t>
            </a:r>
            <a:endParaRPr lang="zh-CN" alt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44275" y="4705082"/>
            <a:ext cx="422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movzbq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>
                <a:solidFill>
                  <a:srgbClr val="FF0000"/>
                </a:solidFill>
              </a:rPr>
              <a:t>movzwq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44275" y="5478184"/>
            <a:ext cx="422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 smtClean="0">
                <a:solidFill>
                  <a:srgbClr val="FF0000"/>
                </a:solidFill>
              </a:rPr>
              <a:t>pushq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popq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472806" y="2412220"/>
            <a:ext cx="11300460" cy="210211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n-ea"/>
              </a:rPr>
              <a:t>3.10.2 </a:t>
            </a:r>
            <a:r>
              <a:rPr lang="zh-CN" altLang="en-US" sz="2800" b="1" dirty="0" smtClean="0">
                <a:latin typeface="+mn-ea"/>
              </a:rPr>
              <a:t>应用： 使用</a:t>
            </a:r>
            <a:r>
              <a:rPr lang="en-US" altLang="zh-CN" sz="2800" b="1" dirty="0" smtClean="0">
                <a:latin typeface="+mn-ea"/>
              </a:rPr>
              <a:t>GDB</a:t>
            </a:r>
            <a:r>
              <a:rPr lang="zh-CN" altLang="en-US" sz="2800" b="1" dirty="0" smtClean="0">
                <a:latin typeface="+mn-ea"/>
              </a:rPr>
              <a:t>调试器</a:t>
            </a:r>
            <a:endParaRPr lang="en-US" altLang="zh-CN" sz="2800" b="1" dirty="0" smtClean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n-ea"/>
              </a:rPr>
              <a:t>1. </a:t>
            </a:r>
            <a:r>
              <a:rPr lang="zh-CN" altLang="en-US" sz="2800" b="1" dirty="0" smtClean="0">
                <a:latin typeface="+mn-ea"/>
              </a:rPr>
              <a:t>建议看一遍图</a:t>
            </a:r>
            <a:r>
              <a:rPr lang="en-US" altLang="zh-CN" sz="2800" b="1" dirty="0" smtClean="0">
                <a:latin typeface="+mn-ea"/>
              </a:rPr>
              <a:t>3-39</a:t>
            </a:r>
            <a:r>
              <a:rPr lang="zh-CN" altLang="en-US" sz="2800" b="1" dirty="0" smtClean="0">
                <a:latin typeface="+mn-ea"/>
              </a:rPr>
              <a:t>的调试命令</a:t>
            </a:r>
            <a:endParaRPr lang="en-US" altLang="zh-CN" sz="2800" b="1" dirty="0" smtClean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n-ea"/>
              </a:rPr>
              <a:t>2. </a:t>
            </a:r>
            <a:r>
              <a:rPr lang="zh-CN" altLang="en-US" sz="2800" b="1" dirty="0" smtClean="0">
                <a:latin typeface="+mn-ea"/>
              </a:rPr>
              <a:t>认真完成实验，在实验中熟悉和掌握各命令</a:t>
            </a:r>
            <a:endParaRPr lang="en-US" altLang="zh-CN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185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1" y="5023945"/>
            <a:ext cx="11419079" cy="16185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1" y="87168"/>
            <a:ext cx="7853964" cy="38437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84" y="3266543"/>
            <a:ext cx="7445831" cy="175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4" y="639609"/>
            <a:ext cx="10395643" cy="55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7084541" y="139899"/>
            <a:ext cx="455168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x86-64 Linux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的内存布局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/>
        </p:nvSpPr>
        <p:spPr>
          <a:xfrm>
            <a:off x="485775" y="1313140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D966"/>
              </a:buClr>
            </a:pPr>
            <a:r>
              <a:rPr lang="en-US" dirty="0">
                <a:sym typeface="+mn-ea"/>
              </a:rPr>
              <a:t>栈</a:t>
            </a:r>
            <a:endParaRPr lang="en-US" dirty="0"/>
          </a:p>
          <a:p>
            <a:pPr lvl="1">
              <a:buClr>
                <a:srgbClr val="7F7F7F"/>
              </a:buClr>
            </a:pPr>
            <a:r>
              <a:rPr lang="en-US" dirty="0"/>
              <a:t>运行时栈（8MB的限制）</a:t>
            </a:r>
          </a:p>
          <a:p>
            <a:pPr lvl="1">
              <a:buClr>
                <a:srgbClr val="7F7F7F"/>
              </a:buClr>
            </a:pPr>
            <a:r>
              <a:rPr lang="en-US" dirty="0" err="1"/>
              <a:t>例如，局部变量</a:t>
            </a:r>
            <a:endParaRPr lang="en-US" dirty="0"/>
          </a:p>
          <a:p>
            <a:pPr>
              <a:buClr>
                <a:srgbClr val="FFD966"/>
              </a:buClr>
            </a:pPr>
            <a:r>
              <a:rPr lang="en-US" dirty="0"/>
              <a:t>堆</a:t>
            </a:r>
          </a:p>
          <a:p>
            <a:pPr lvl="1">
              <a:buClr>
                <a:srgbClr val="7F7F7F"/>
              </a:buClr>
            </a:pPr>
            <a:r>
              <a:rPr lang="en-US" dirty="0"/>
              <a:t>根据需要动态分配</a:t>
            </a:r>
          </a:p>
          <a:p>
            <a:pPr lvl="1">
              <a:buClr>
                <a:srgbClr val="7F7F7F"/>
              </a:buClr>
            </a:pPr>
            <a:r>
              <a:rPr lang="zh-CN" altLang="en-US" dirty="0"/>
              <a:t>调用</a:t>
            </a:r>
            <a:r>
              <a:rPr lang="en-US" dirty="0"/>
              <a:t>  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</a:rPr>
              <a:t>malloc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</a:rPr>
              <a:t>()</a:t>
            </a:r>
            <a:r>
              <a:rPr lang="en-US" dirty="0"/>
              <a:t>, </a:t>
            </a:r>
            <a:r>
              <a:rPr lang="en-US" sz="1800" b="1" dirty="0" err="1">
                <a:latin typeface="Courier New" panose="02070309020205020404" charset="0"/>
                <a:cs typeface="Courier New" panose="02070309020205020404" charset="0"/>
              </a:rPr>
              <a:t>calloc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</a:rPr>
              <a:t>()</a:t>
            </a:r>
            <a:r>
              <a:rPr lang="en-US" dirty="0"/>
              <a:t>, </a:t>
            </a:r>
            <a:r>
              <a:rPr lang="en-US" sz="1800" b="1" dirty="0">
                <a:latin typeface="Courier New" panose="02070309020205020404" charset="0"/>
                <a:cs typeface="Courier New" panose="02070309020205020404" charset="0"/>
              </a:rPr>
              <a:t>new()</a:t>
            </a:r>
          </a:p>
          <a:p>
            <a:pPr>
              <a:buClr>
                <a:srgbClr val="FFD966"/>
              </a:buClr>
            </a:pPr>
            <a:r>
              <a:rPr lang="en-US" dirty="0">
                <a:sym typeface="+mn-ea"/>
              </a:rPr>
              <a:t>数据</a:t>
            </a:r>
            <a:endParaRPr lang="en-US" dirty="0"/>
          </a:p>
          <a:p>
            <a:pPr lvl="1">
              <a:buClr>
                <a:srgbClr val="7F7F7F"/>
              </a:buClr>
            </a:pPr>
            <a:r>
              <a:rPr lang="en-US" dirty="0"/>
              <a:t>静态分配的数据</a:t>
            </a:r>
          </a:p>
          <a:p>
            <a:pPr lvl="1">
              <a:buClr>
                <a:srgbClr val="7F7F7F"/>
              </a:buClr>
            </a:pPr>
            <a:r>
              <a:rPr lang="en-US" dirty="0" err="1"/>
              <a:t>例如，全局变量，静态变量，字符串常量</a:t>
            </a:r>
            <a:endParaRPr lang="en-US" dirty="0"/>
          </a:p>
          <a:p>
            <a:pPr>
              <a:buClr>
                <a:srgbClr val="FFD966"/>
              </a:buClr>
            </a:pPr>
            <a:r>
              <a:rPr lang="en-US" dirty="0"/>
              <a:t>文本/共享库</a:t>
            </a:r>
          </a:p>
          <a:p>
            <a:pPr lvl="1">
              <a:buClr>
                <a:srgbClr val="7F7F7F"/>
              </a:buClr>
            </a:pPr>
            <a:r>
              <a:rPr lang="en-US" dirty="0"/>
              <a:t>可执行的机器指令</a:t>
            </a:r>
          </a:p>
          <a:p>
            <a:pPr lvl="1">
              <a:buClr>
                <a:srgbClr val="7F7F7F"/>
              </a:buClr>
            </a:pPr>
            <a:r>
              <a:rPr lang="en-US" dirty="0"/>
              <a:t>Read-only</a:t>
            </a:r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4474402" y="6169580"/>
            <a:ext cx="2133600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/>
            <a:r>
              <a:rPr lang="en-US" dirty="0">
                <a:latin typeface="Calibri" panose="020F0502020204030204" charset="0"/>
              </a:rPr>
              <a:t>十六进制地址</a:t>
            </a:r>
          </a:p>
        </p:txBody>
      </p:sp>
      <p:sp>
        <p:nvSpPr>
          <p:cNvPr id="10245" name="Text Box 12"/>
          <p:cNvSpPr txBox="1">
            <a:spLocks noChangeArrowheads="1"/>
          </p:cNvSpPr>
          <p:nvPr/>
        </p:nvSpPr>
        <p:spPr bwMode="auto">
          <a:xfrm>
            <a:off x="5980982" y="914400"/>
            <a:ext cx="2401018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dirty="0">
                <a:latin typeface="Courier New" panose="02070309020205020404" charset="0"/>
              </a:rPr>
              <a:t>00007FFFFFFFFFFF</a:t>
            </a:r>
          </a:p>
        </p:txBody>
      </p:sp>
      <p:sp>
        <p:nvSpPr>
          <p:cNvPr id="348180" name="Rectangle 20"/>
          <p:cNvSpPr>
            <a:spLocks noChangeArrowheads="1"/>
          </p:cNvSpPr>
          <p:nvPr/>
        </p:nvSpPr>
        <p:spPr bwMode="auto">
          <a:xfrm>
            <a:off x="8382000" y="1041956"/>
            <a:ext cx="1447800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</a:endParaRPr>
          </a:p>
        </p:txBody>
      </p:sp>
      <p:sp>
        <p:nvSpPr>
          <p:cNvPr id="348181" name="Rectangle 21"/>
          <p:cNvSpPr>
            <a:spLocks noChangeArrowheads="1"/>
          </p:cNvSpPr>
          <p:nvPr/>
        </p:nvSpPr>
        <p:spPr bwMode="auto">
          <a:xfrm>
            <a:off x="8382000" y="1047750"/>
            <a:ext cx="1447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altLang="zh-CN" dirty="0">
                <a:latin typeface="Calibri" panose="020F0502020204030204" charset="0"/>
              </a:rPr>
              <a:t>         </a:t>
            </a:r>
            <a:r>
              <a:rPr lang="zh-CN" altLang="en-US" dirty="0">
                <a:latin typeface="Calibri" panose="020F0502020204030204" charset="0"/>
              </a:rPr>
              <a:t>栈</a:t>
            </a:r>
          </a:p>
        </p:txBody>
      </p:sp>
      <p:sp>
        <p:nvSpPr>
          <p:cNvPr id="10249" name="Rectangle 23"/>
          <p:cNvSpPr>
            <a:spLocks noChangeArrowheads="1"/>
          </p:cNvSpPr>
          <p:nvPr/>
        </p:nvSpPr>
        <p:spPr bwMode="auto">
          <a:xfrm>
            <a:off x="8382000" y="6017180"/>
            <a:ext cx="1447800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>
                <a:latin typeface="Calibri" panose="020F0502020204030204" charset="0"/>
              </a:rPr>
              <a:t>        </a:t>
            </a:r>
            <a:r>
              <a:rPr lang="zh-CN" altLang="en-US">
                <a:latin typeface="Calibri" panose="020F0502020204030204" charset="0"/>
              </a:rPr>
              <a:t>文本</a:t>
            </a:r>
          </a:p>
        </p:txBody>
      </p:sp>
      <p:sp>
        <p:nvSpPr>
          <p:cNvPr id="10250" name="Rectangle 24"/>
          <p:cNvSpPr>
            <a:spLocks noChangeArrowheads="1"/>
          </p:cNvSpPr>
          <p:nvPr/>
        </p:nvSpPr>
        <p:spPr bwMode="auto">
          <a:xfrm>
            <a:off x="8382000" y="5712380"/>
            <a:ext cx="1447800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>
                <a:latin typeface="Calibri" panose="020F0502020204030204" charset="0"/>
              </a:rPr>
              <a:t>        </a:t>
            </a:r>
            <a:r>
              <a:rPr lang="zh-CN" altLang="en-US">
                <a:latin typeface="Calibri" panose="020F0502020204030204" charset="0"/>
              </a:rPr>
              <a:t>数据</a:t>
            </a:r>
          </a:p>
        </p:txBody>
      </p:sp>
      <p:sp>
        <p:nvSpPr>
          <p:cNvPr id="10251" name="Rectangle 25"/>
          <p:cNvSpPr>
            <a:spLocks noChangeArrowheads="1"/>
          </p:cNvSpPr>
          <p:nvPr/>
        </p:nvSpPr>
        <p:spPr bwMode="auto">
          <a:xfrm>
            <a:off x="8382000" y="5105400"/>
            <a:ext cx="1447800" cy="60698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dirty="0">
                <a:latin typeface="Calibri" panose="020F0502020204030204" charset="0"/>
              </a:rPr>
              <a:t>         </a:t>
            </a:r>
            <a:r>
              <a:rPr lang="zh-CN" altLang="en-US" dirty="0">
                <a:latin typeface="Calibri" panose="020F0502020204030204" charset="0"/>
              </a:rPr>
              <a:t>堆</a:t>
            </a:r>
            <a:r>
              <a:rPr lang="en-US" altLang="zh-CN" dirty="0">
                <a:latin typeface="Calibri" panose="020F0502020204030204" charset="0"/>
              </a:rPr>
              <a:t>	</a:t>
            </a:r>
          </a:p>
        </p:txBody>
      </p:sp>
      <p:sp>
        <p:nvSpPr>
          <p:cNvPr id="10252" name="Text Box 27"/>
          <p:cNvSpPr txBox="1">
            <a:spLocks noChangeArrowheads="1"/>
          </p:cNvSpPr>
          <p:nvPr/>
        </p:nvSpPr>
        <p:spPr bwMode="auto">
          <a:xfrm>
            <a:off x="7366202" y="6169580"/>
            <a:ext cx="1015798" cy="36933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dirty="0">
                <a:latin typeface="Courier New" panose="02070309020205020404" charset="0"/>
              </a:rPr>
              <a:t>400000</a:t>
            </a:r>
          </a:p>
        </p:txBody>
      </p:sp>
      <p:sp>
        <p:nvSpPr>
          <p:cNvPr id="10253" name="Line 34"/>
          <p:cNvSpPr>
            <a:spLocks noChangeShapeType="1"/>
          </p:cNvSpPr>
          <p:nvPr/>
        </p:nvSpPr>
        <p:spPr bwMode="auto">
          <a:xfrm>
            <a:off x="9105900" y="1428750"/>
            <a:ext cx="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0254" name="Line 35"/>
          <p:cNvSpPr>
            <a:spLocks noChangeShapeType="1"/>
          </p:cNvSpPr>
          <p:nvPr/>
        </p:nvSpPr>
        <p:spPr bwMode="auto">
          <a:xfrm flipV="1">
            <a:off x="9105900" y="4876800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6" name="Right Arrow 15"/>
          <p:cNvSpPr/>
          <p:nvPr/>
        </p:nvSpPr>
        <p:spPr bwMode="auto">
          <a:xfrm>
            <a:off x="6705600" y="6115605"/>
            <a:ext cx="609600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 anchorCtr="1"/>
          <a:lstStyle/>
          <a:p>
            <a:pPr algn="ctr" eaLnBrk="0" hangingPunct="0">
              <a:defRPr/>
            </a:pPr>
            <a:endParaRPr lang="en-US" dirty="0">
              <a:latin typeface="Calibri" panose="020F050202020403020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8382000" y="2189164"/>
            <a:ext cx="1447800" cy="1587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257" name="AutoShape 16"/>
          <p:cNvSpPr/>
          <p:nvPr/>
        </p:nvSpPr>
        <p:spPr bwMode="auto">
          <a:xfrm rot="10800000">
            <a:off x="9888538" y="1047751"/>
            <a:ext cx="228600" cy="1141413"/>
          </a:xfrm>
          <a:prstGeom prst="leftBrace">
            <a:avLst>
              <a:gd name="adj1" fmla="val 75011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latin typeface="Calibri" panose="020F050202020403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088563" y="1435100"/>
            <a:ext cx="6334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kern="0" dirty="0">
                <a:solidFill>
                  <a:srgbClr val="000000"/>
                </a:solidFill>
                <a:latin typeface="Calibri" panose="020F0502020204030204" charset="0"/>
              </a:rPr>
              <a:t>8MB</a:t>
            </a:r>
            <a:endParaRPr lang="en-US" dirty="0">
              <a:latin typeface="Calibri" panose="020F0502020204030204" charset="0"/>
            </a:endParaRPr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8382000" y="3733800"/>
            <a:ext cx="1447800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zh-CN" altLang="en-US" dirty="0">
                <a:latin typeface="Calibri" panose="020F0502020204030204" charset="0"/>
              </a:rPr>
              <a:t>共享库</a:t>
            </a:r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341001" y="558707"/>
            <a:ext cx="11300460" cy="4777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n-ea"/>
              </a:rPr>
              <a:t>3.10.3 </a:t>
            </a:r>
            <a:r>
              <a:rPr lang="zh-CN" altLang="en-US" sz="2800" b="1" dirty="0" smtClean="0">
                <a:latin typeface="+mn-ea"/>
              </a:rPr>
              <a:t>内存越界引用和缓冲区溢出</a:t>
            </a:r>
            <a:endParaRPr lang="en-US" altLang="zh-CN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091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27224" y="249477"/>
            <a:ext cx="7875371" cy="636841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fi-FI" sz="2400" dirty="0" err="1">
                <a:latin typeface="Courier New" panose="02070309020205020404" charset="0"/>
              </a:rPr>
              <a:t>char</a:t>
            </a:r>
            <a:r>
              <a:rPr lang="fi-FI" sz="2400" dirty="0">
                <a:latin typeface="Courier New" panose="02070309020205020404" charset="0"/>
              </a:rPr>
              <a:t> big_array[1L&lt;&lt;24];  /* 16 MB */</a:t>
            </a:r>
          </a:p>
          <a:p>
            <a:pPr eaLnBrk="0" hangingPunct="0"/>
            <a:r>
              <a:rPr lang="fi-FI" sz="2400" dirty="0" err="1">
                <a:latin typeface="Courier New" panose="02070309020205020404" charset="0"/>
              </a:rPr>
              <a:t>char</a:t>
            </a:r>
            <a:r>
              <a:rPr lang="fi-FI" sz="2400" dirty="0">
                <a:latin typeface="Courier New" panose="02070309020205020404" charset="0"/>
              </a:rPr>
              <a:t> huge_array[1L&lt;&lt;31]; /*  2 GB */</a:t>
            </a:r>
          </a:p>
          <a:p>
            <a:pPr eaLnBrk="0" hangingPunct="0"/>
            <a:endParaRPr lang="fi-FI" sz="2400" dirty="0">
              <a:latin typeface="Courier New" panose="02070309020205020404" charset="0"/>
            </a:endParaRPr>
          </a:p>
          <a:p>
            <a:pPr eaLnBrk="0" hangingPunct="0"/>
            <a:r>
              <a:rPr lang="fi-FI" sz="2400" dirty="0" err="1">
                <a:latin typeface="Courier New" panose="02070309020205020404" charset="0"/>
              </a:rPr>
              <a:t>int</a:t>
            </a:r>
            <a:r>
              <a:rPr lang="fi-FI" sz="2400" dirty="0">
                <a:latin typeface="Courier New" panose="02070309020205020404" charset="0"/>
              </a:rPr>
              <a:t> </a:t>
            </a:r>
            <a:r>
              <a:rPr lang="fi-FI" sz="2400" dirty="0" err="1">
                <a:latin typeface="Courier New" panose="02070309020205020404" charset="0"/>
              </a:rPr>
              <a:t>global</a:t>
            </a:r>
            <a:r>
              <a:rPr lang="fi-FI" sz="2400" dirty="0">
                <a:latin typeface="Courier New" panose="02070309020205020404" charset="0"/>
              </a:rPr>
              <a:t> = 0;</a:t>
            </a:r>
          </a:p>
          <a:p>
            <a:pPr eaLnBrk="0" hangingPunct="0"/>
            <a:endParaRPr lang="fi-FI" sz="2400" dirty="0">
              <a:latin typeface="Courier New" panose="02070309020205020404" charset="0"/>
            </a:endParaRPr>
          </a:p>
          <a:p>
            <a:pPr eaLnBrk="0" hangingPunct="0"/>
            <a:r>
              <a:rPr lang="fi-FI" sz="2400" dirty="0" err="1">
                <a:latin typeface="Courier New" panose="02070309020205020404" charset="0"/>
              </a:rPr>
              <a:t>int</a:t>
            </a:r>
            <a:r>
              <a:rPr lang="fi-FI" sz="2400" dirty="0">
                <a:latin typeface="Courier New" panose="02070309020205020404" charset="0"/>
              </a:rPr>
              <a:t> </a:t>
            </a:r>
            <a:r>
              <a:rPr lang="fi-FI" sz="2400" dirty="0" err="1">
                <a:latin typeface="Courier New" panose="02070309020205020404" charset="0"/>
              </a:rPr>
              <a:t>useless</a:t>
            </a:r>
            <a:r>
              <a:rPr lang="fi-FI" sz="2400" dirty="0">
                <a:latin typeface="Courier New" panose="02070309020205020404" charset="0"/>
              </a:rPr>
              <a:t>() { </a:t>
            </a:r>
            <a:r>
              <a:rPr lang="fi-FI" sz="2400" dirty="0" err="1">
                <a:latin typeface="Courier New" panose="02070309020205020404" charset="0"/>
              </a:rPr>
              <a:t>return</a:t>
            </a:r>
            <a:r>
              <a:rPr lang="fi-FI" sz="2400" dirty="0">
                <a:latin typeface="Courier New" panose="02070309020205020404" charset="0"/>
              </a:rPr>
              <a:t> 0; }</a:t>
            </a:r>
          </a:p>
          <a:p>
            <a:pPr eaLnBrk="0" hangingPunct="0"/>
            <a:endParaRPr lang="fi-FI" sz="2400" dirty="0">
              <a:latin typeface="Courier New" panose="02070309020205020404" charset="0"/>
            </a:endParaRPr>
          </a:p>
          <a:p>
            <a:pPr eaLnBrk="0" hangingPunct="0"/>
            <a:r>
              <a:rPr lang="fi-FI" sz="2400" dirty="0" err="1">
                <a:latin typeface="Courier New" panose="02070309020205020404" charset="0"/>
              </a:rPr>
              <a:t>int</a:t>
            </a:r>
            <a:r>
              <a:rPr lang="fi-FI" sz="2400" dirty="0">
                <a:latin typeface="Courier New" panose="02070309020205020404" charset="0"/>
              </a:rPr>
              <a:t> main ()</a:t>
            </a:r>
          </a:p>
          <a:p>
            <a:pPr eaLnBrk="0" hangingPunct="0"/>
            <a:r>
              <a:rPr lang="fi-FI" sz="2400" dirty="0">
                <a:latin typeface="Courier New" panose="02070309020205020404" charset="0"/>
              </a:rPr>
              <a:t>{</a:t>
            </a:r>
          </a:p>
          <a:p>
            <a:pPr eaLnBrk="0" hangingPunct="0"/>
            <a:r>
              <a:rPr lang="fi-FI" sz="2400" dirty="0">
                <a:latin typeface="Courier New" panose="02070309020205020404" charset="0"/>
              </a:rPr>
              <a:t>    </a:t>
            </a:r>
            <a:r>
              <a:rPr lang="fi-FI" sz="2400" dirty="0" err="1">
                <a:latin typeface="Courier New" panose="02070309020205020404" charset="0"/>
              </a:rPr>
              <a:t>void</a:t>
            </a:r>
            <a:r>
              <a:rPr lang="fi-FI" sz="2400" dirty="0">
                <a:latin typeface="Courier New" panose="02070309020205020404" charset="0"/>
              </a:rPr>
              <a:t> *p1, *p2, *p3, *p4;</a:t>
            </a:r>
          </a:p>
          <a:p>
            <a:pPr eaLnBrk="0" hangingPunct="0"/>
            <a:r>
              <a:rPr lang="fi-FI" sz="2400" dirty="0">
                <a:latin typeface="Courier New" panose="02070309020205020404" charset="0"/>
              </a:rPr>
              <a:t>    </a:t>
            </a:r>
            <a:r>
              <a:rPr lang="fi-FI" sz="2400" dirty="0" err="1">
                <a:latin typeface="Courier New" panose="02070309020205020404" charset="0"/>
              </a:rPr>
              <a:t>int</a:t>
            </a:r>
            <a:r>
              <a:rPr lang="fi-FI" sz="2400" dirty="0">
                <a:latin typeface="Courier New" panose="02070309020205020404" charset="0"/>
              </a:rPr>
              <a:t> </a:t>
            </a:r>
            <a:r>
              <a:rPr lang="fi-FI" sz="2400" dirty="0" err="1">
                <a:latin typeface="Courier New" panose="02070309020205020404" charset="0"/>
              </a:rPr>
              <a:t>local</a:t>
            </a:r>
            <a:r>
              <a:rPr lang="fi-FI" sz="2400" dirty="0">
                <a:latin typeface="Courier New" panose="02070309020205020404" charset="0"/>
              </a:rPr>
              <a:t> = 0;</a:t>
            </a:r>
          </a:p>
          <a:p>
            <a:pPr eaLnBrk="0" hangingPunct="0"/>
            <a:r>
              <a:rPr lang="fi-FI" sz="2400" dirty="0">
                <a:latin typeface="Courier New" panose="02070309020205020404" charset="0"/>
              </a:rPr>
              <a:t>    p1 = malloc(1L &lt;&lt; 28); /* 256 MB */</a:t>
            </a:r>
          </a:p>
          <a:p>
            <a:pPr eaLnBrk="0" hangingPunct="0"/>
            <a:r>
              <a:rPr lang="fi-FI" sz="2400" dirty="0">
                <a:latin typeface="Courier New" panose="02070309020205020404" charset="0"/>
              </a:rPr>
              <a:t>    p2 = malloc(1L &lt;&lt; 8);  /* 256  B */</a:t>
            </a:r>
          </a:p>
          <a:p>
            <a:pPr eaLnBrk="0" hangingPunct="0"/>
            <a:r>
              <a:rPr lang="fi-FI" sz="2400" dirty="0">
                <a:latin typeface="Courier New" panose="02070309020205020404" charset="0"/>
              </a:rPr>
              <a:t>    p3 = malloc(1L &lt;&lt; 32); /*   4 GB */</a:t>
            </a:r>
          </a:p>
          <a:p>
            <a:pPr eaLnBrk="0" hangingPunct="0"/>
            <a:r>
              <a:rPr lang="fi-FI" sz="2400" dirty="0">
                <a:latin typeface="Courier New" panose="02070309020205020404" charset="0"/>
              </a:rPr>
              <a:t>    p4 = malloc(1L &lt;&lt; 8);  /* 256  B */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 /* Some print statements ... */</a:t>
            </a:r>
          </a:p>
          <a:p>
            <a:pPr eaLnBrk="0" hangingPunct="0"/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9576484" y="599981"/>
            <a:ext cx="1447800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9576484" y="605775"/>
            <a:ext cx="1447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altLang="zh-CN" dirty="0">
                <a:latin typeface="Calibri" panose="020F0502020204030204" charset="0"/>
              </a:rPr>
              <a:t>         </a:t>
            </a:r>
            <a:r>
              <a:rPr lang="zh-CN" altLang="en-US" dirty="0">
                <a:latin typeface="Calibri" panose="020F0502020204030204" charset="0"/>
              </a:rPr>
              <a:t>栈</a:t>
            </a: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9576484" y="5575205"/>
            <a:ext cx="1447800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>
                <a:latin typeface="Calibri" panose="020F0502020204030204" charset="0"/>
              </a:rPr>
              <a:t>        </a:t>
            </a:r>
            <a:r>
              <a:rPr lang="zh-CN" altLang="en-US">
                <a:latin typeface="Calibri" panose="020F0502020204030204" charset="0"/>
              </a:rPr>
              <a:t>文本</a:t>
            </a: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9576484" y="5270405"/>
            <a:ext cx="1447800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>
                <a:latin typeface="Calibri" panose="020F0502020204030204" charset="0"/>
              </a:rPr>
              <a:t>        </a:t>
            </a:r>
            <a:r>
              <a:rPr lang="zh-CN" altLang="en-US">
                <a:latin typeface="Calibri" panose="020F0502020204030204" charset="0"/>
              </a:rPr>
              <a:t>数据</a:t>
            </a: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9576484" y="4663425"/>
            <a:ext cx="1447800" cy="60698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dirty="0">
                <a:latin typeface="Calibri" panose="020F0502020204030204" charset="0"/>
              </a:rPr>
              <a:t>         </a:t>
            </a:r>
            <a:r>
              <a:rPr lang="zh-CN" altLang="en-US" dirty="0">
                <a:latin typeface="Calibri" panose="020F0502020204030204" charset="0"/>
              </a:rPr>
              <a:t>堆</a:t>
            </a:r>
            <a:r>
              <a:rPr lang="en-US" altLang="zh-CN" dirty="0">
                <a:latin typeface="Calibri" panose="020F0502020204030204" charset="0"/>
              </a:rPr>
              <a:t>	</a:t>
            </a:r>
          </a:p>
        </p:txBody>
      </p:sp>
      <p:sp>
        <p:nvSpPr>
          <p:cNvPr id="14" name="Line 34"/>
          <p:cNvSpPr>
            <a:spLocks noChangeShapeType="1"/>
          </p:cNvSpPr>
          <p:nvPr/>
        </p:nvSpPr>
        <p:spPr bwMode="auto">
          <a:xfrm>
            <a:off x="10300384" y="986775"/>
            <a:ext cx="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5" name="Line 35"/>
          <p:cNvSpPr>
            <a:spLocks noChangeShapeType="1"/>
          </p:cNvSpPr>
          <p:nvPr/>
        </p:nvSpPr>
        <p:spPr bwMode="auto">
          <a:xfrm flipV="1">
            <a:off x="10300384" y="4434825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cxnSp>
        <p:nvCxnSpPr>
          <p:cNvPr id="26" name="Straight Connector 17"/>
          <p:cNvCxnSpPr/>
          <p:nvPr/>
        </p:nvCxnSpPr>
        <p:spPr bwMode="auto">
          <a:xfrm>
            <a:off x="9576484" y="1747189"/>
            <a:ext cx="1447800" cy="1587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9576484" y="3291825"/>
            <a:ext cx="1447800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zh-CN" altLang="en-US" dirty="0">
                <a:latin typeface="Calibri" panose="020F0502020204030204" charset="0"/>
              </a:rPr>
              <a:t>共享库</a:t>
            </a:r>
          </a:p>
        </p:txBody>
      </p:sp>
    </p:spTree>
    <p:extLst>
      <p:ext uri="{BB962C8B-B14F-4D97-AF65-F5344CB8AC3E}">
        <p14:creationId xmlns:p14="http://schemas.microsoft.com/office/powerpoint/2010/main" val="608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2213004" y="1966806"/>
            <a:ext cx="3551060" cy="348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13317" name="Rectangle 25"/>
          <p:cNvSpPr>
            <a:spLocks noChangeArrowheads="1"/>
          </p:cNvSpPr>
          <p:nvPr/>
        </p:nvSpPr>
        <p:spPr bwMode="auto">
          <a:xfrm>
            <a:off x="2213004" y="2331931"/>
            <a:ext cx="3551060" cy="1451599"/>
          </a:xfrm>
          <a:prstGeom prst="rect">
            <a:avLst/>
          </a:prstGeom>
          <a:solidFill>
            <a:srgbClr val="D5F1CF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panose="020F0502020204030204" charset="0"/>
            </a:endParaRPr>
          </a:p>
        </p:txBody>
      </p:sp>
      <p:sp>
        <p:nvSpPr>
          <p:cNvPr id="13315" name="Rectangle 25"/>
          <p:cNvSpPr>
            <a:spLocks noChangeArrowheads="1"/>
          </p:cNvSpPr>
          <p:nvPr/>
        </p:nvSpPr>
        <p:spPr bwMode="auto">
          <a:xfrm>
            <a:off x="2213005" y="3834471"/>
            <a:ext cx="3551060" cy="654262"/>
          </a:xfrm>
          <a:prstGeom prst="rect">
            <a:avLst/>
          </a:prstGeom>
          <a:solidFill>
            <a:srgbClr val="F1C7C7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panose="020F0502020204030204" charset="0"/>
            </a:endParaRPr>
          </a:p>
        </p:txBody>
      </p:sp>
      <p:sp>
        <p:nvSpPr>
          <p:cNvPr id="13314" name="Rectangle 25"/>
          <p:cNvSpPr>
            <a:spLocks noChangeArrowheads="1"/>
          </p:cNvSpPr>
          <p:nvPr/>
        </p:nvSpPr>
        <p:spPr bwMode="auto">
          <a:xfrm>
            <a:off x="2213006" y="4539673"/>
            <a:ext cx="3551060" cy="767124"/>
          </a:xfrm>
          <a:prstGeom prst="rect">
            <a:avLst/>
          </a:prstGeom>
          <a:solidFill>
            <a:srgbClr val="F6F5BD"/>
          </a:solidFill>
          <a:ln w="25400">
            <a:noFill/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latin typeface="Calibri" panose="020F0502020204030204" charset="0"/>
            </a:endParaRPr>
          </a:p>
        </p:txBody>
      </p:sp>
      <p:sp>
        <p:nvSpPr>
          <p:cNvPr id="13319" name="Rectangle 3"/>
          <p:cNvSpPr>
            <a:spLocks noChangeArrowheads="1"/>
          </p:cNvSpPr>
          <p:nvPr/>
        </p:nvSpPr>
        <p:spPr bwMode="auto">
          <a:xfrm>
            <a:off x="181232" y="1943982"/>
            <a:ext cx="6149819" cy="341375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2511425" algn="l"/>
              </a:tabLst>
            </a:pPr>
            <a:r>
              <a:rPr lang="en-US" sz="2400" dirty="0" smtClean="0">
                <a:latin typeface="Courier New" panose="02070309020205020404" charset="0"/>
              </a:rPr>
              <a:t>Local      0x00007ffe4d3be87c 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2400" dirty="0">
                <a:latin typeface="Courier New" panose="02070309020205020404" charset="0"/>
              </a:rPr>
              <a:t>p1 </a:t>
            </a:r>
            <a:r>
              <a:rPr lang="en-US" sz="2400" dirty="0" smtClean="0">
                <a:latin typeface="Courier New" panose="02070309020205020404" charset="0"/>
              </a:rPr>
              <a:t>        0x00007f7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2</a:t>
            </a:r>
            <a:r>
              <a:rPr lang="en-US" sz="2400" dirty="0" smtClean="0">
                <a:latin typeface="Courier New" panose="02070309020205020404" charset="0"/>
              </a:rPr>
              <a:t>62a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1e</a:t>
            </a:r>
            <a:r>
              <a:rPr lang="en-US" sz="2400" dirty="0" smtClean="0">
                <a:latin typeface="Courier New" panose="02070309020205020404" charset="0"/>
              </a:rPr>
              <a:t>010 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2400" dirty="0">
                <a:latin typeface="Courier New" panose="02070309020205020404" charset="0"/>
              </a:rPr>
              <a:t>p3 </a:t>
            </a:r>
            <a:r>
              <a:rPr lang="en-US" sz="2400" dirty="0" smtClean="0">
                <a:latin typeface="Courier New" panose="02070309020205020404" charset="0"/>
              </a:rPr>
              <a:t>        0x00007f7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1</a:t>
            </a:r>
            <a:r>
              <a:rPr lang="en-US" sz="2400" dirty="0" smtClean="0">
                <a:latin typeface="Courier New" panose="02070309020205020404" charset="0"/>
              </a:rPr>
              <a:t>62a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1d</a:t>
            </a:r>
            <a:r>
              <a:rPr lang="en-US" sz="2400" dirty="0" smtClean="0">
                <a:latin typeface="Courier New" panose="02070309020205020404" charset="0"/>
              </a:rPr>
              <a:t>010 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2400" dirty="0">
                <a:latin typeface="Courier New" panose="02070309020205020404" charset="0"/>
              </a:rPr>
              <a:t>p</a:t>
            </a:r>
            <a:r>
              <a:rPr lang="en-US" sz="2400" dirty="0" smtClean="0">
                <a:latin typeface="Courier New" panose="02070309020205020404" charset="0"/>
              </a:rPr>
              <a:t>4         0x000000008359d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120</a:t>
            </a:r>
            <a:r>
              <a:rPr lang="en-US" sz="2400" dirty="0" smtClean="0">
                <a:latin typeface="Courier New" panose="02070309020205020404" charset="0"/>
              </a:rPr>
              <a:t> 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2400" dirty="0" smtClean="0">
                <a:latin typeface="Courier New" panose="02070309020205020404" charset="0"/>
              </a:rPr>
              <a:t>P2         0x000000008359d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010</a:t>
            </a:r>
            <a:r>
              <a:rPr lang="en-US" sz="2400" dirty="0" smtClean="0">
                <a:latin typeface="Courier New" panose="02070309020205020404" charset="0"/>
              </a:rPr>
              <a:t> 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2400" dirty="0" err="1">
                <a:latin typeface="Courier New" panose="02070309020205020404" charset="0"/>
              </a:rPr>
              <a:t>big_array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smtClean="0">
                <a:latin typeface="Courier New" panose="02070309020205020404" charset="0"/>
              </a:rPr>
              <a:t> 0x0000000080601060 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2400" dirty="0" err="1">
                <a:latin typeface="Courier New" panose="02070309020205020404" charset="0"/>
              </a:rPr>
              <a:t>huge_array</a:t>
            </a:r>
            <a:r>
              <a:rPr lang="en-US" sz="2400" dirty="0">
                <a:latin typeface="Courier New" panose="02070309020205020404" charset="0"/>
              </a:rPr>
              <a:t> </a:t>
            </a:r>
            <a:r>
              <a:rPr lang="en-US" sz="2400" dirty="0" smtClean="0">
                <a:latin typeface="Courier New" panose="02070309020205020404" charset="0"/>
              </a:rPr>
              <a:t>0x0000000000601060 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2400" dirty="0">
                <a:latin typeface="Courier New" panose="02070309020205020404" charset="0"/>
              </a:rPr>
              <a:t>main</a:t>
            </a:r>
            <a:r>
              <a:rPr lang="en-US" sz="2400" dirty="0" smtClean="0">
                <a:latin typeface="Courier New" panose="02070309020205020404" charset="0"/>
              </a:rPr>
              <a:t>()     0x000000000040060c</a:t>
            </a:r>
            <a:endParaRPr lang="en-US" sz="2400" dirty="0">
              <a:latin typeface="Courier New" panose="02070309020205020404" charset="0"/>
            </a:endParaRPr>
          </a:p>
          <a:p>
            <a:pPr eaLnBrk="0" hangingPunct="0">
              <a:tabLst>
                <a:tab pos="2511425" algn="l"/>
              </a:tabLst>
            </a:pPr>
            <a:r>
              <a:rPr lang="en-US" sz="2400" dirty="0">
                <a:latin typeface="Courier New" panose="02070309020205020404" charset="0"/>
              </a:rPr>
              <a:t>useless() </a:t>
            </a:r>
            <a:r>
              <a:rPr lang="en-US" sz="2400" dirty="0" smtClean="0">
                <a:latin typeface="Courier New" panose="02070309020205020404" charset="0"/>
              </a:rPr>
              <a:t> 0x0000000000400590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38308" name="Text Box 36"/>
          <p:cNvSpPr txBox="1">
            <a:spLocks noChangeArrowheads="1"/>
          </p:cNvSpPr>
          <p:nvPr/>
        </p:nvSpPr>
        <p:spPr bwMode="auto">
          <a:xfrm>
            <a:off x="181232" y="844141"/>
            <a:ext cx="1910138" cy="461665"/>
          </a:xfrm>
          <a:prstGeom prst="rect">
            <a:avLst/>
          </a:prstGeom>
          <a:noFill/>
          <a:ln w="19050">
            <a:noFill/>
            <a:miter lim="800000"/>
            <a:tailEnd type="none" w="sm" len="sm"/>
          </a:ln>
          <a:effectLst/>
        </p:spPr>
        <p:txBody>
          <a:bodyPr wrap="none" lIns="45720" rIns="45720">
            <a:spAutoFit/>
          </a:bodyPr>
          <a:lstStyle/>
          <a:p>
            <a:pPr eaLnBrk="0" hangingPunct="0">
              <a:defRPr/>
            </a:pPr>
            <a:r>
              <a:rPr lang="zh-CN" altLang="en-US" sz="2400" i="1" dirty="0">
                <a:latin typeface="Calibri" panose="020F0502020204030204" charset="0"/>
              </a:rPr>
              <a:t>地址范围</a:t>
            </a:r>
            <a:r>
              <a:rPr lang="en-US" sz="2400" i="1" dirty="0">
                <a:latin typeface="Calibri" panose="020F0502020204030204" charset="0"/>
              </a:rPr>
              <a:t> ~2</a:t>
            </a:r>
            <a:r>
              <a:rPr lang="en-US" sz="2400" i="1" baseline="30000" dirty="0">
                <a:latin typeface="Calibri" panose="020F0502020204030204" charset="0"/>
              </a:rPr>
              <a:t>47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8028860" y="963464"/>
            <a:ext cx="1004107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8028860" y="969258"/>
            <a:ext cx="1004107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altLang="zh-CN" dirty="0">
                <a:latin typeface="Calibri" panose="020F0502020204030204" charset="0"/>
              </a:rPr>
              <a:t>         </a:t>
            </a:r>
            <a:r>
              <a:rPr lang="zh-CN" altLang="en-US" dirty="0">
                <a:latin typeface="Calibri" panose="020F0502020204030204" charset="0"/>
              </a:rPr>
              <a:t>栈</a:t>
            </a: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8028860" y="5938688"/>
            <a:ext cx="1004107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>
                <a:latin typeface="Calibri" panose="020F0502020204030204" charset="0"/>
              </a:rPr>
              <a:t>        </a:t>
            </a:r>
            <a:r>
              <a:rPr lang="zh-CN" altLang="en-US">
                <a:latin typeface="Calibri" panose="020F0502020204030204" charset="0"/>
              </a:rPr>
              <a:t>文本</a:t>
            </a: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8028860" y="5633888"/>
            <a:ext cx="1004107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>
                <a:latin typeface="Calibri" panose="020F0502020204030204" charset="0"/>
              </a:rPr>
              <a:t>        </a:t>
            </a:r>
            <a:r>
              <a:rPr lang="zh-CN" altLang="en-US">
                <a:latin typeface="Calibri" panose="020F0502020204030204" charset="0"/>
              </a:rPr>
              <a:t>数据</a:t>
            </a: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8028860" y="5026908"/>
            <a:ext cx="1004107" cy="60698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altLang="zh-CN" dirty="0">
                <a:latin typeface="Calibri" panose="020F0502020204030204" charset="0"/>
              </a:rPr>
              <a:t>         </a:t>
            </a:r>
            <a:r>
              <a:rPr lang="zh-CN" altLang="en-US" dirty="0">
                <a:latin typeface="Calibri" panose="020F0502020204030204" charset="0"/>
              </a:rPr>
              <a:t>堆</a:t>
            </a:r>
            <a:r>
              <a:rPr lang="en-US" altLang="zh-CN" dirty="0">
                <a:latin typeface="Calibri" panose="020F0502020204030204" charset="0"/>
              </a:rPr>
              <a:t>	</a:t>
            </a:r>
          </a:p>
        </p:txBody>
      </p:sp>
      <p:sp>
        <p:nvSpPr>
          <p:cNvPr id="14" name="Line 34"/>
          <p:cNvSpPr>
            <a:spLocks noChangeShapeType="1"/>
          </p:cNvSpPr>
          <p:nvPr/>
        </p:nvSpPr>
        <p:spPr bwMode="auto">
          <a:xfrm>
            <a:off x="8530914" y="1350258"/>
            <a:ext cx="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5" name="Line 35"/>
          <p:cNvSpPr>
            <a:spLocks noChangeShapeType="1"/>
          </p:cNvSpPr>
          <p:nvPr/>
        </p:nvSpPr>
        <p:spPr bwMode="auto">
          <a:xfrm flipV="1">
            <a:off x="8530914" y="4798308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cxnSp>
        <p:nvCxnSpPr>
          <p:cNvPr id="26" name="Straight Connector 17"/>
          <p:cNvCxnSpPr/>
          <p:nvPr/>
        </p:nvCxnSpPr>
        <p:spPr bwMode="auto">
          <a:xfrm>
            <a:off x="8028860" y="2110672"/>
            <a:ext cx="1004107" cy="1587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8028860" y="3655308"/>
            <a:ext cx="1004107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zh-CN" altLang="en-US" dirty="0">
                <a:latin typeface="Calibri" panose="020F0502020204030204" charset="0"/>
              </a:rPr>
              <a:t>共享库</a:t>
            </a: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8028860" y="813684"/>
            <a:ext cx="1004107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</a:endParaRPr>
          </a:p>
        </p:txBody>
      </p:sp>
      <p:sp>
        <p:nvSpPr>
          <p:cNvPr id="13325" name="Rectangle 23"/>
          <p:cNvSpPr>
            <a:spLocks noChangeArrowheads="1"/>
          </p:cNvSpPr>
          <p:nvPr/>
        </p:nvSpPr>
        <p:spPr bwMode="auto">
          <a:xfrm>
            <a:off x="8028860" y="5788908"/>
            <a:ext cx="1004107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alibri" panose="020F0502020204030204" charset="0"/>
              </a:rPr>
              <a:t>Text</a:t>
            </a:r>
          </a:p>
        </p:txBody>
      </p:sp>
      <p:sp>
        <p:nvSpPr>
          <p:cNvPr id="13326" name="Rectangle 24"/>
          <p:cNvSpPr>
            <a:spLocks noChangeArrowheads="1"/>
          </p:cNvSpPr>
          <p:nvPr/>
        </p:nvSpPr>
        <p:spPr bwMode="auto">
          <a:xfrm>
            <a:off x="8028860" y="5484108"/>
            <a:ext cx="1004107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alibri" panose="020F0502020204030204" charset="0"/>
              </a:rPr>
              <a:t>Data</a:t>
            </a:r>
          </a:p>
        </p:txBody>
      </p:sp>
      <p:sp>
        <p:nvSpPr>
          <p:cNvPr id="13327" name="Rectangle 25"/>
          <p:cNvSpPr>
            <a:spLocks noChangeArrowheads="1"/>
          </p:cNvSpPr>
          <p:nvPr/>
        </p:nvSpPr>
        <p:spPr bwMode="auto">
          <a:xfrm>
            <a:off x="8028860" y="4188708"/>
            <a:ext cx="1004107" cy="12954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dirty="0">
                <a:latin typeface="Calibri" panose="020F0502020204030204" charset="0"/>
              </a:rPr>
              <a:t>Heap</a:t>
            </a:r>
          </a:p>
        </p:txBody>
      </p:sp>
      <p:sp>
        <p:nvSpPr>
          <p:cNvPr id="13328" name="Line 34"/>
          <p:cNvSpPr>
            <a:spLocks noChangeShapeType="1"/>
          </p:cNvSpPr>
          <p:nvPr/>
        </p:nvSpPr>
        <p:spPr bwMode="auto">
          <a:xfrm>
            <a:off x="8530914" y="959733"/>
            <a:ext cx="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13329" name="Line 35"/>
          <p:cNvSpPr>
            <a:spLocks noChangeShapeType="1"/>
          </p:cNvSpPr>
          <p:nvPr/>
        </p:nvSpPr>
        <p:spPr bwMode="auto">
          <a:xfrm flipV="1">
            <a:off x="8530914" y="3960108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8028860" y="1521708"/>
            <a:ext cx="1004107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en-US" dirty="0">
                <a:latin typeface="Calibri" panose="020F0502020204030204" charset="0"/>
              </a:rPr>
              <a:t>Heap</a:t>
            </a:r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8530914" y="2131308"/>
            <a:ext cx="0" cy="228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 wrap="none" lIns="45720" rIns="45720" anchor="ctr">
            <a:spAutoFit/>
          </a:bodyPr>
          <a:lstStyle/>
          <a:p>
            <a:endParaRPr 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8028860" y="807333"/>
            <a:ext cx="1004107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dirty="0">
                <a:latin typeface="Calibri" panose="020F0502020204030204" charset="0"/>
              </a:rPr>
              <a:t>Stack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5764064" y="2858461"/>
            <a:ext cx="2264796" cy="445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764064" y="2321806"/>
            <a:ext cx="2264796" cy="222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/>
        </p:nvSpPr>
        <p:spPr>
          <a:xfrm rot="10800000">
            <a:off x="8058344" y="2316413"/>
            <a:ext cx="304479" cy="987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362823" y="2579492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16</a:t>
            </a:r>
            <a:r>
              <a:rPr lang="en-US" altLang="zh-CN" sz="2400" baseline="30000" dirty="0" smtClean="0"/>
              <a:t>8</a:t>
            </a:r>
            <a:r>
              <a:rPr lang="en-US" altLang="zh-CN" sz="2400" dirty="0" smtClean="0"/>
              <a:t>+16</a:t>
            </a:r>
            <a:r>
              <a:rPr lang="en-US" altLang="zh-CN" sz="2400" baseline="30000" dirty="0" smtClean="0"/>
              <a:t>3</a:t>
            </a:r>
            <a:r>
              <a:rPr lang="en-US" altLang="zh-CN" sz="2400" dirty="0" smtClean="0"/>
              <a:t>=2</a:t>
            </a:r>
            <a:r>
              <a:rPr lang="en-US" altLang="zh-CN" sz="2400" baseline="30000" dirty="0" smtClean="0"/>
              <a:t>32</a:t>
            </a:r>
            <a:r>
              <a:rPr lang="en-US" altLang="zh-CN" sz="2400" dirty="0" smtClean="0"/>
              <a:t>+2</a:t>
            </a:r>
            <a:r>
              <a:rPr lang="en-US" altLang="zh-CN" sz="2400" baseline="30000" dirty="0" smtClean="0"/>
              <a:t>12</a:t>
            </a:r>
            <a:r>
              <a:rPr lang="en-US" altLang="zh-CN" sz="2400" dirty="0"/>
              <a:t>&gt;4GB</a:t>
            </a:r>
            <a:endParaRPr lang="zh-CN" altLang="en-US" sz="24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89" y="5526573"/>
            <a:ext cx="5653091" cy="1229204"/>
          </a:xfrm>
          <a:prstGeom prst="rect">
            <a:avLst/>
          </a:prstGeom>
        </p:spPr>
      </p:pic>
      <p:cxnSp>
        <p:nvCxnSpPr>
          <p:cNvPr id="41" name="直接箭头连接符 40"/>
          <p:cNvCxnSpPr/>
          <p:nvPr/>
        </p:nvCxnSpPr>
        <p:spPr>
          <a:xfrm>
            <a:off x="5764064" y="3618540"/>
            <a:ext cx="2264796" cy="445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5764064" y="3239018"/>
            <a:ext cx="2264796" cy="68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左大括号 43"/>
          <p:cNvSpPr/>
          <p:nvPr/>
        </p:nvSpPr>
        <p:spPr>
          <a:xfrm rot="10800000">
            <a:off x="8058343" y="3895543"/>
            <a:ext cx="274995" cy="1686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8268831" y="3664710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16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+16</a:t>
            </a:r>
            <a:r>
              <a:rPr lang="en-US" altLang="zh-CN" sz="2400" baseline="30000" dirty="0" smtClean="0"/>
              <a:t>1</a:t>
            </a:r>
            <a:r>
              <a:rPr lang="en-US" altLang="zh-CN" sz="2400" dirty="0" smtClean="0"/>
              <a:t>=2</a:t>
            </a:r>
            <a:r>
              <a:rPr lang="en-US" altLang="zh-CN" sz="2400" baseline="30000" dirty="0" smtClean="0"/>
              <a:t>8</a:t>
            </a:r>
            <a:r>
              <a:rPr lang="en-US" altLang="zh-CN" sz="2400" dirty="0" smtClean="0"/>
              <a:t>+2</a:t>
            </a:r>
            <a:r>
              <a:rPr lang="en-US" altLang="zh-CN" sz="2400" baseline="30000" dirty="0" smtClean="0"/>
              <a:t>4</a:t>
            </a:r>
            <a:r>
              <a:rPr lang="en-US" altLang="zh-CN" sz="2400" dirty="0" smtClean="0"/>
              <a:t>&gt;256B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37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8436" name="Rectangle 4"/>
          <p:cNvSpPr/>
          <p:nvPr/>
        </p:nvSpPr>
        <p:spPr bwMode="auto">
          <a:xfrm>
            <a:off x="329516" y="1666102"/>
            <a:ext cx="11368213" cy="491593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/>
          <a:lstStyle/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typedef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</a:t>
            </a: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struct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{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</a:t>
            </a: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int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a[2];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double d;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} </a:t>
            </a: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struct_t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2800" b="1" dirty="0"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double fun(</a:t>
            </a: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int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</a:t>
            </a: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) {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volatile </a:t>
            </a: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struct_t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s;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</a:t>
            </a: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s.d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= 3.14;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</a:t>
            </a: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s.a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[</a:t>
            </a:r>
            <a:r>
              <a:rPr lang="en-US" sz="28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</a:t>
            </a:r>
            <a:r>
              <a:rPr lang="en-US" sz="28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] = 1073741824</a:t>
            </a:r>
            <a:r>
              <a:rPr lang="en-US" sz="2800" b="1" dirty="0" smtClean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 smtClean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return </a:t>
            </a:r>
            <a:r>
              <a:rPr lang="en-US" sz="2800" b="1" dirty="0" err="1" smtClean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s.d</a:t>
            </a:r>
            <a:r>
              <a:rPr lang="en-US" sz="2800" b="1" dirty="0" smtClean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800" b="1" dirty="0" smtClean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}</a:t>
            </a:r>
            <a:endParaRPr lang="en-US" sz="2800" b="1" dirty="0">
              <a:latin typeface="Courier New" panose="02070309020205020404"/>
              <a:ea typeface="Monaco" charset="0"/>
              <a:cs typeface="Courier New" panose="02070309020205020404"/>
              <a:sym typeface="Monaco" charset="0"/>
            </a:endParaRPr>
          </a:p>
        </p:txBody>
      </p:sp>
      <p:sp>
        <p:nvSpPr>
          <p:cNvPr id="18437" name="Rectangle 5"/>
          <p:cNvSpPr/>
          <p:nvPr/>
        </p:nvSpPr>
        <p:spPr bwMode="auto">
          <a:xfrm>
            <a:off x="4369829" y="659027"/>
            <a:ext cx="7327900" cy="2631989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2800" b="1" dirty="0">
                <a:latin typeface="Courier New" panose="02070309020205020404" charset="0"/>
                <a:ea typeface="Zapf Dingbats" charset="2"/>
                <a:cs typeface="Zapf Dingbats" charset="2"/>
                <a:sym typeface="Courier New" panose="02070309020205020404" charset="0"/>
              </a:rPr>
              <a:t>fun(0)  -&gt;	3.14</a:t>
            </a:r>
            <a:endParaRPr lang="en-US" sz="2800" b="1" dirty="0"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2800" b="1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fun(1)  -&gt;</a:t>
            </a:r>
            <a:r>
              <a:rPr lang="en-US" sz="2800" b="1" dirty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3.14</a:t>
            </a:r>
            <a:endParaRPr lang="en-US" sz="2800" b="1" dirty="0"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2800" b="1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fun(2)  -&gt;</a:t>
            </a:r>
            <a:r>
              <a:rPr lang="en-US" sz="2800" b="1" dirty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3.1399998664856</a:t>
            </a:r>
            <a:endParaRPr lang="en-US" sz="2800" b="1" dirty="0"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2800" b="1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fun(3)  -&gt;</a:t>
            </a:r>
            <a:r>
              <a:rPr lang="en-US" sz="2800" b="1" dirty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2.00000061035156</a:t>
            </a:r>
            <a:endParaRPr lang="en-US" sz="2800" b="1" dirty="0"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2800" b="1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fun(4)  -&gt;</a:t>
            </a:r>
            <a:r>
              <a:rPr lang="en-US" sz="2800" b="1" dirty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3.14</a:t>
            </a:r>
          </a:p>
          <a:p>
            <a:pPr algn="l"/>
            <a:r>
              <a:rPr lang="en-US" sz="2800" b="1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fun(6)  -&gt;</a:t>
            </a:r>
            <a:r>
              <a:rPr lang="en-US" sz="2800" b="1" dirty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</a:t>
            </a:r>
            <a:r>
              <a:rPr lang="en-US" sz="2800" b="1" dirty="0">
                <a:latin typeface="Calibri" panose="020F0502020204030204"/>
                <a:ea typeface="Monaco" charset="0"/>
                <a:cs typeface="Calibri" panose="020F0502020204030204"/>
                <a:sym typeface="Courier New" panose="02070309020205020404" charset="0"/>
              </a:rPr>
              <a:t>Segmentation fault</a:t>
            </a:r>
            <a:endParaRPr lang="en-US" sz="2800" b="1" dirty="0">
              <a:latin typeface="Courier New" panose="02070309020205020404" charset="0"/>
              <a:ea typeface="Monaco" charset="0"/>
              <a:cs typeface="Monaco" charset="0"/>
              <a:sym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9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9460" name="Rectangle 4"/>
          <p:cNvSpPr/>
          <p:nvPr/>
        </p:nvSpPr>
        <p:spPr bwMode="auto">
          <a:xfrm>
            <a:off x="494271" y="1221369"/>
            <a:ext cx="3649362" cy="1621481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/>
          <a:lstStyle/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4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typedef</a:t>
            </a:r>
            <a:r>
              <a:rPr lang="en-US" sz="24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</a:t>
            </a:r>
            <a:r>
              <a:rPr lang="en-US" sz="24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struct</a:t>
            </a:r>
            <a:r>
              <a:rPr lang="en-US" sz="24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{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4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</a:t>
            </a:r>
            <a:r>
              <a:rPr lang="en-US" sz="24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int</a:t>
            </a:r>
            <a:r>
              <a:rPr lang="en-US" sz="24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a[2];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4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  double d;</a:t>
            </a:r>
          </a:p>
          <a:p>
            <a:pPr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24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} </a:t>
            </a:r>
            <a:r>
              <a:rPr lang="en-US" sz="2400" b="1" dirty="0" err="1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struct_t</a:t>
            </a:r>
            <a:r>
              <a:rPr lang="en-US" sz="2400" b="1" dirty="0">
                <a:latin typeface="Courier New" panose="02070309020205020404"/>
                <a:ea typeface="Monaco" charset="0"/>
                <a:cs typeface="Courier New" panose="02070309020205020404"/>
                <a:sym typeface="Monaco" charset="0"/>
              </a:rPr>
              <a:t>;</a:t>
            </a:r>
          </a:p>
        </p:txBody>
      </p:sp>
      <p:sp>
        <p:nvSpPr>
          <p:cNvPr id="19461" name="Rectangle 5"/>
          <p:cNvSpPr/>
          <p:nvPr/>
        </p:nvSpPr>
        <p:spPr bwMode="auto">
          <a:xfrm>
            <a:off x="5041557" y="650789"/>
            <a:ext cx="6672648" cy="227364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2800" dirty="0">
                <a:latin typeface="Courier New" panose="02070309020205020404" charset="0"/>
                <a:ea typeface="Zapf Dingbats" charset="2"/>
                <a:cs typeface="Zapf Dingbats" charset="2"/>
                <a:sym typeface="Courier New" panose="02070309020205020404" charset="0"/>
              </a:rPr>
              <a:t>fun(0)  -&gt;	3.14</a:t>
            </a:r>
            <a:endParaRPr lang="en-US" sz="2800" dirty="0"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2800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fun(1)  -&gt;</a:t>
            </a:r>
            <a:r>
              <a:rPr lang="en-US" sz="2800" dirty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3.14</a:t>
            </a:r>
            <a:endParaRPr lang="en-US" sz="2800" dirty="0"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2800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fun(2)  -&gt;</a:t>
            </a:r>
            <a:r>
              <a:rPr lang="en-US" sz="2800" dirty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3.1399998664856</a:t>
            </a:r>
            <a:endParaRPr lang="en-US" sz="2800" dirty="0"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2800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fun(3)  -&gt;</a:t>
            </a:r>
            <a:r>
              <a:rPr lang="en-US" sz="2800" dirty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2.00000061035156</a:t>
            </a:r>
            <a:endParaRPr lang="en-US" sz="2800" dirty="0">
              <a:latin typeface="Arial Narrow" panose="020B0606020202030204" pitchFamily="34" charset="0"/>
              <a:ea typeface="Lucida Grande" charset="0"/>
              <a:cs typeface="Lucida Grande" charset="0"/>
              <a:sym typeface="Arial Narrow" panose="020B0606020202030204" pitchFamily="34" charset="0"/>
            </a:endParaRPr>
          </a:p>
          <a:p>
            <a:pPr algn="l"/>
            <a:r>
              <a:rPr lang="en-US" sz="2800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fun(4)  -&gt;</a:t>
            </a:r>
            <a:r>
              <a:rPr lang="en-US" sz="2800" dirty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	</a:t>
            </a:r>
            <a:r>
              <a:rPr lang="en-US" sz="2800" dirty="0" smtClean="0">
                <a:latin typeface="Courier New" panose="02070309020205020404" charset="0"/>
                <a:ea typeface="Monaco" charset="0"/>
                <a:cs typeface="Monaco" charset="0"/>
                <a:sym typeface="Courier New" panose="02070309020205020404" charset="0"/>
              </a:rPr>
              <a:t>3.14</a:t>
            </a:r>
            <a:endParaRPr lang="en-US" sz="2800" dirty="0">
              <a:latin typeface="Courier New" panose="02070309020205020404" charset="0"/>
              <a:ea typeface="Monaco" charset="0"/>
              <a:cs typeface="Monaco" charset="0"/>
              <a:sym typeface="Courier New" panose="02070309020205020404" charset="0"/>
            </a:endParaRPr>
          </a:p>
        </p:txBody>
      </p:sp>
      <p:sp>
        <p:nvSpPr>
          <p:cNvPr id="19462" name="AutoShape 6"/>
          <p:cNvSpPr/>
          <p:nvPr/>
        </p:nvSpPr>
        <p:spPr bwMode="auto">
          <a:xfrm>
            <a:off x="8759224" y="3733800"/>
            <a:ext cx="304800" cy="2667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19463" name="Rectangle 7"/>
          <p:cNvSpPr/>
          <p:nvPr/>
        </p:nvSpPr>
        <p:spPr bwMode="auto">
          <a:xfrm>
            <a:off x="9002241" y="4552950"/>
            <a:ext cx="2242408" cy="6477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lnSpc>
                <a:spcPct val="110000"/>
              </a:lnSpc>
            </a:pPr>
            <a:r>
              <a:rPr lang="en-US" sz="24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位置访问 </a:t>
            </a:r>
            <a:r>
              <a:rPr lang="en-US" sz="2400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fun(</a:t>
            </a:r>
            <a:r>
              <a:rPr lang="en-US" sz="2400" dirty="0" err="1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i</a:t>
            </a:r>
            <a:r>
              <a:rPr lang="en-US" sz="2400" dirty="0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)</a:t>
            </a:r>
          </a:p>
        </p:txBody>
      </p:sp>
      <p:sp>
        <p:nvSpPr>
          <p:cNvPr id="19464" name="Rectangle 8"/>
          <p:cNvSpPr/>
          <p:nvPr/>
        </p:nvSpPr>
        <p:spPr bwMode="auto">
          <a:xfrm>
            <a:off x="4356100" y="2775713"/>
            <a:ext cx="928139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解释：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520485"/>
              </p:ext>
            </p:extLst>
          </p:nvPr>
        </p:nvGraphicFramePr>
        <p:xfrm>
          <a:off x="5779363" y="3661280"/>
          <a:ext cx="3053835" cy="2776151"/>
        </p:xfrm>
        <a:graphic>
          <a:graphicData uri="http://schemas.openxmlformats.org/drawingml/2006/table">
            <a:tbl>
              <a:tblPr/>
              <a:tblGrid>
                <a:gridCol w="24168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69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Monaco" charset="0"/>
                          <a:cs typeface="Calibri" panose="020F0502020204030204"/>
                          <a:sym typeface="Monaco" charset="0"/>
                        </a:rPr>
                        <a:t>Critical State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Monaco" charset="0"/>
                          <a:cs typeface="Courier New" panose="02070309020205020404"/>
                          <a:sym typeface="Monaco" charset="0"/>
                        </a:rPr>
                        <a:t>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Monaco" charset="0"/>
                        <a:cs typeface="Courier New" panose="02070309020205020404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Arial Narrow" panose="020B0606020202030204" pitchFamily="34" charset="0"/>
                        <a:cs typeface="Calibri" panose="020F0502020204030204"/>
                        <a:sym typeface="Arial Narrow" panose="020B060602020203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Monaco" charset="0"/>
                          <a:cs typeface="Courier New" panose="02070309020205020404"/>
                          <a:sym typeface="Monaco" charset="0"/>
                        </a:rPr>
                        <a:t>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Monaco" charset="0"/>
                        <a:cs typeface="Courier New" panose="02070309020205020404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ea typeface="Monaco" charset="0"/>
                          <a:cs typeface="Courier New" panose="02070309020205020404" charset="0"/>
                          <a:sym typeface="Monaco" charset="0"/>
                        </a:rPr>
                        <a:t>d7 ... d4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ea typeface="Monaco" charset="0"/>
                          <a:cs typeface="Courier New" panose="02070309020205020404" charset="0"/>
                          <a:sym typeface="Monaco" charset="0"/>
                        </a:rPr>
                        <a:t>d3 ... d0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ea typeface="Monaco" charset="0"/>
                          <a:cs typeface="Courier New" panose="02070309020205020404" charset="0"/>
                          <a:sym typeface="Monaco" charset="0"/>
                        </a:rPr>
                        <a:t>a[1]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charset="0"/>
                          <a:ea typeface="Monaco" charset="0"/>
                          <a:cs typeface="Courier New" panose="02070309020205020404" charset="0"/>
                          <a:sym typeface="Monaco" charset="0"/>
                        </a:rPr>
                        <a:t>a[0]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1" name="AutoShape 6"/>
          <p:cNvSpPr/>
          <p:nvPr/>
        </p:nvSpPr>
        <p:spPr bwMode="auto">
          <a:xfrm flipH="1">
            <a:off x="5270500" y="4876800"/>
            <a:ext cx="304800" cy="1524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5" name="Rectangle 1"/>
          <p:cNvSpPr/>
          <p:nvPr/>
        </p:nvSpPr>
        <p:spPr>
          <a:xfrm>
            <a:off x="3382128" y="5407967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charset="0"/>
                <a:ea typeface="Courier New" panose="02070309020205020404" charset="0"/>
                <a:cs typeface="Courier New" panose="02070309020205020404" charset="0"/>
                <a:sym typeface="Courier New" panose="02070309020205020404" charset="0"/>
              </a:rPr>
              <a:t>struct_t</a:t>
            </a:r>
            <a:endParaRPr lang="en-US" sz="2400" dirty="0"/>
          </a:p>
        </p:txBody>
      </p:sp>
      <p:sp>
        <p:nvSpPr>
          <p:cNvPr id="13" name="AutoShape 6"/>
          <p:cNvSpPr/>
          <p:nvPr/>
        </p:nvSpPr>
        <p:spPr bwMode="auto">
          <a:xfrm flipH="1">
            <a:off x="5258236" y="4043438"/>
            <a:ext cx="304800" cy="775697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400"/>
          </a:p>
        </p:txBody>
      </p:sp>
      <p:sp>
        <p:nvSpPr>
          <p:cNvPr id="14" name="Rectangle 1"/>
          <p:cNvSpPr/>
          <p:nvPr/>
        </p:nvSpPr>
        <p:spPr>
          <a:xfrm>
            <a:off x="2637361" y="415547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未被使用的栈空间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  <p:bldP spid="19463" grpId="0"/>
      <p:bldP spid="19464" grpId="0"/>
      <p:bldP spid="11" grpId="0" animBg="1"/>
      <p:bldP spid="5" grpId="0"/>
      <p:bldP spid="13" grpId="0" animBg="1"/>
      <p:bldP spid="1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405765" y="766616"/>
            <a:ext cx="299847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/>
        </p:nvSpPr>
        <p:spPr>
          <a:xfrm>
            <a:off x="405765" y="1690815"/>
            <a:ext cx="8397952" cy="45409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上述例子出现的情况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一般称为“缓冲区溢出”</a:t>
            </a:r>
          </a:p>
          <a:p>
            <a:pPr lvl="1" eaLnBrk="1" hangingPunct="1">
              <a:buClr>
                <a:srgbClr val="FFD966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超过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所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分配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数组的内存大小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 eaLnBrk="1" hangingPunct="1">
              <a:buClr>
                <a:srgbClr val="FFD966"/>
              </a:buClr>
              <a:buNone/>
            </a:pP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Clr>
                <a:srgbClr val="0D0D0D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为什么说这个问题很严重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?</a:t>
            </a:r>
          </a:p>
          <a:p>
            <a:pPr lvl="1" eaLnBrk="1" hangingPunct="1">
              <a:buClr>
                <a:srgbClr val="FFD966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技术原因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导致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的安全漏洞</a:t>
            </a:r>
          </a:p>
          <a:p>
            <a:pPr marL="914400" lvl="2" indent="0" eaLnBrk="1" hangingPunct="1">
              <a:buClr>
                <a:srgbClr val="FFD966"/>
              </a:buClr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最常见的形式</a:t>
            </a:r>
          </a:p>
          <a:p>
            <a:pPr lvl="1" eaLnBrk="1" hangingPunct="1">
              <a:buClr>
                <a:srgbClr val="FFD966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字符串输入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时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未检查长度</a:t>
            </a:r>
          </a:p>
          <a:p>
            <a:pPr lvl="1" eaLnBrk="1" hangingPunct="1">
              <a:buClr>
                <a:srgbClr val="FFD966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特别是栈上的有界字符数组</a:t>
            </a:r>
          </a:p>
          <a:p>
            <a:pPr lvl="2" eaLnBrk="1" hangingPunct="1">
              <a:buClr>
                <a:srgbClr val="FFD966"/>
              </a:buClr>
            </a:pPr>
            <a:r>
              <a:rPr lang="en-US" dirty="0" err="1" smtClean="0">
                <a:latin typeface="微软雅黑" panose="020B0503020204020204" charset="-122"/>
                <a:ea typeface="微软雅黑" panose="020B0503020204020204" charset="-122"/>
              </a:rPr>
              <a:t>有时称为栈粉碎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81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370703" y="566832"/>
            <a:ext cx="299847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字符串库代码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/>
        </p:nvSpPr>
        <p:spPr>
          <a:xfrm>
            <a:off x="363495" y="1066800"/>
            <a:ext cx="8153400" cy="5791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en-US" dirty="0"/>
              <a:t> Unix </a:t>
            </a:r>
            <a:r>
              <a:rPr lang="zh-CN" altLang="en-US" dirty="0"/>
              <a:t>函数</a:t>
            </a:r>
            <a:r>
              <a:rPr lang="en-US" dirty="0"/>
              <a:t> </a:t>
            </a:r>
            <a:r>
              <a:rPr lang="en-US" dirty="0">
                <a:latin typeface="Courier New" panose="02070309020205020404" charset="0"/>
              </a:rPr>
              <a:t>gets()</a:t>
            </a:r>
            <a:r>
              <a:rPr lang="zh-CN" altLang="en-US" dirty="0">
                <a:latin typeface="Courier New" panose="02070309020205020404" charset="0"/>
              </a:rPr>
              <a:t>的功能实现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dirty="0"/>
          </a:p>
          <a:p>
            <a:pPr lvl="1" eaLnBrk="1" hangingPunct="1"/>
            <a:r>
              <a:rPr lang="zh-CN" altLang="en-US" dirty="0"/>
              <a:t>没有对</a:t>
            </a:r>
            <a:r>
              <a:rPr lang="en-US" dirty="0" err="1" smtClean="0"/>
              <a:t>要读取的字符数量的限制</a:t>
            </a:r>
            <a:r>
              <a:rPr lang="zh-CN" altLang="en-US" dirty="0" smtClean="0"/>
              <a:t>，不安全的函数</a:t>
            </a:r>
            <a:endParaRPr lang="en-US" dirty="0"/>
          </a:p>
          <a:p>
            <a:pPr eaLnBrk="1" hangingPunct="1">
              <a:buClr>
                <a:srgbClr val="0D0D0D"/>
              </a:buClr>
            </a:pPr>
            <a:r>
              <a:rPr lang="en-US" dirty="0"/>
              <a:t>与其他库函数类似的问题</a:t>
            </a:r>
          </a:p>
          <a:p>
            <a:pPr lvl="1" eaLnBrk="1" hangingPunct="1"/>
            <a:r>
              <a:rPr lang="en-US" b="1" dirty="0" err="1">
                <a:latin typeface="Courier New" panose="02070309020205020404" charset="0"/>
              </a:rPr>
              <a:t>strcpy</a:t>
            </a:r>
            <a:r>
              <a:rPr lang="en-US" b="1" dirty="0"/>
              <a:t>, </a:t>
            </a:r>
            <a:r>
              <a:rPr lang="en-US" b="1" dirty="0" err="1">
                <a:latin typeface="Courier New" panose="02070309020205020404" charset="0"/>
              </a:rPr>
              <a:t>strcat</a:t>
            </a:r>
            <a:r>
              <a:rPr lang="en-US" dirty="0"/>
              <a:t>:</a:t>
            </a:r>
            <a:r>
              <a:rPr lang="zh-CN" altLang="en-US" dirty="0"/>
              <a:t>复制</a:t>
            </a:r>
            <a:r>
              <a:rPr lang="en-US" dirty="0"/>
              <a:t>任意长度的字符串</a:t>
            </a:r>
          </a:p>
          <a:p>
            <a:pPr lvl="1" eaLnBrk="1" hangingPunct="1"/>
            <a:r>
              <a:rPr lang="en-US" b="1" dirty="0" err="1">
                <a:latin typeface="Courier New" panose="02070309020205020404" charset="0"/>
              </a:rPr>
              <a:t>scanf</a:t>
            </a:r>
            <a:r>
              <a:rPr lang="en-US" b="1" dirty="0"/>
              <a:t>, </a:t>
            </a:r>
            <a:r>
              <a:rPr lang="en-US" b="1" dirty="0" err="1">
                <a:latin typeface="Courier New" panose="02070309020205020404" charset="0"/>
              </a:rPr>
              <a:t>fscanf</a:t>
            </a:r>
            <a:r>
              <a:rPr lang="en-US" b="1" dirty="0"/>
              <a:t>, </a:t>
            </a:r>
            <a:r>
              <a:rPr lang="en-US" b="1" dirty="0" err="1">
                <a:latin typeface="Courier New" panose="02070309020205020404" charset="0"/>
              </a:rPr>
              <a:t>sscanf</a:t>
            </a:r>
            <a:r>
              <a:rPr lang="zh-CN" altLang="en-US" b="1" dirty="0" err="1">
                <a:latin typeface="Courier New" panose="02070309020205020404" charset="0"/>
              </a:rPr>
              <a:t>：</a:t>
            </a:r>
            <a:r>
              <a:rPr lang="en-US" dirty="0"/>
              <a:t> </a:t>
            </a:r>
            <a:r>
              <a:rPr lang="en-US" b="1" dirty="0">
                <a:latin typeface="Courier New" panose="02070309020205020404" charset="0"/>
              </a:rPr>
              <a:t>%s</a:t>
            </a:r>
            <a:endParaRPr lang="en-US" dirty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329249" y="1645920"/>
            <a:ext cx="5410200" cy="33972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/* Get string from </a:t>
            </a:r>
            <a:r>
              <a:rPr lang="en-US" dirty="0" err="1">
                <a:latin typeface="Courier New" panose="02070309020205020404" charset="0"/>
                <a:ea typeface="MS Mincho" panose="02020609040205080304" pitchFamily="49" charset="-128"/>
              </a:rPr>
              <a:t>stdin</a:t>
            </a: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*/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char *gets(char *</a:t>
            </a:r>
            <a:r>
              <a:rPr lang="en-US" dirty="0" err="1">
                <a:latin typeface="Courier New" panose="02070309020205020404" charset="0"/>
                <a:ea typeface="MS Mincho" panose="02020609040205080304" pitchFamily="49" charset="-128"/>
              </a:rPr>
              <a:t>dest</a:t>
            </a: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)</a:t>
            </a:r>
            <a:b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dirty="0" err="1">
                <a:latin typeface="Courier New" panose="02070309020205020404" charset="0"/>
                <a:ea typeface="MS Mincho" panose="02020609040205080304" pitchFamily="49" charset="-128"/>
              </a:rPr>
              <a:t>int</a:t>
            </a: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c = </a:t>
            </a:r>
            <a:r>
              <a:rPr lang="en-US" dirty="0" err="1">
                <a:latin typeface="Courier New" panose="02070309020205020404" charset="0"/>
                <a:ea typeface="MS Mincho" panose="02020609040205080304" pitchFamily="49" charset="-128"/>
              </a:rPr>
              <a:t>getchar</a:t>
            </a: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   char *p = </a:t>
            </a:r>
            <a:r>
              <a:rPr lang="en-US" dirty="0" err="1">
                <a:latin typeface="Courier New" panose="02070309020205020404" charset="0"/>
                <a:ea typeface="MS Mincho" panose="02020609040205080304" pitchFamily="49" charset="-128"/>
              </a:rPr>
              <a:t>dest</a:t>
            </a: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while (c != EOF &amp;&amp; c != '\n') </a:t>
            </a: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       </a:t>
            </a:r>
            <a:r>
              <a:rPr lang="en-US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*p++ = c;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       c = </a:t>
            </a:r>
            <a:r>
              <a:rPr lang="en-US" dirty="0" err="1">
                <a:latin typeface="Courier New" panose="02070309020205020404" charset="0"/>
                <a:ea typeface="MS Mincho" panose="02020609040205080304" pitchFamily="49" charset="-128"/>
              </a:rPr>
              <a:t>getchar</a:t>
            </a: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   }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   *p = '\0';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    return </a:t>
            </a:r>
            <a:r>
              <a:rPr lang="en-US" dirty="0" err="1">
                <a:latin typeface="Courier New" panose="02070309020205020404" charset="0"/>
                <a:ea typeface="MS Mincho" panose="02020609040205080304" pitchFamily="49" charset="-128"/>
              </a:rPr>
              <a:t>dest</a:t>
            </a: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311818" y="3611496"/>
            <a:ext cx="16213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1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44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代码示例：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32933" y="1140037"/>
            <a:ext cx="180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等大小传送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11580" y="3699430"/>
            <a:ext cx="39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扩展（目的操作数只能是寄存器）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60725" y="929637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" y="1723287"/>
            <a:ext cx="8227921" cy="170571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11580" y="4218431"/>
            <a:ext cx="70667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Assume initially that %dh = CD, 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98765432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dh,%al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movsbl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FFFFFFCD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movzbl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000000CD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4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movslq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,$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 smtClean="0">
                <a:solidFill>
                  <a:srgbClr val="00AEF0"/>
                </a:solidFill>
                <a:latin typeface="ZztexMono-Italic"/>
              </a:rPr>
              <a:t>rax</a:t>
            </a:r>
            <a:r>
              <a:rPr lang="zh-CN" altLang="en-US" i="1" dirty="0" smtClean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i="1" dirty="0" smtClean="0">
                <a:solidFill>
                  <a:srgbClr val="00AEF0"/>
                </a:solidFill>
                <a:latin typeface="ZztexMono-Italic"/>
              </a:rPr>
              <a:t>=</a:t>
            </a:r>
            <a:r>
              <a:rPr lang="zh-CN" altLang="en-US" i="1" dirty="0" smtClean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i="1" dirty="0" smtClean="0">
                <a:solidFill>
                  <a:srgbClr val="00AEF0"/>
                </a:solidFill>
                <a:latin typeface="ZztexMono-Italic"/>
              </a:rPr>
              <a:t>00000000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000000CD</a:t>
            </a:r>
            <a:endParaRPr lang="zh-CN" altLang="en-US" i="1" dirty="0">
              <a:solidFill>
                <a:srgbClr val="00AEF0"/>
              </a:solidFill>
              <a:latin typeface="ZztexMono-It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370703" y="548007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“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脆弱的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”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缓冲区代码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508180" y="2753497"/>
            <a:ext cx="365760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call_echo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()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echo();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473145" y="548007"/>
            <a:ext cx="7479957" cy="267509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/* Echo Line */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[8];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/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gets(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puts(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73144" y="3639580"/>
            <a:ext cx="7479957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unix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&gt;</a:t>
            </a:r>
            <a:r>
              <a:rPr lang="en-US" sz="2400" i="1" dirty="0">
                <a:latin typeface="Courier New" panose="02070309020205020404" charset="0"/>
                <a:ea typeface="MS Mincho" panose="02020609040205080304" pitchFamily="49" charset="-128"/>
              </a:rPr>
              <a:t>./</a:t>
            </a:r>
            <a:r>
              <a:rPr lang="en-US" sz="2400" i="1" dirty="0" err="1">
                <a:latin typeface="Courier New" panose="02070309020205020404" charset="0"/>
                <a:ea typeface="MS Mincho" panose="02020609040205080304" pitchFamily="49" charset="-128"/>
              </a:rPr>
              <a:t>bufdemo-nsp</a:t>
            </a:r>
            <a:endParaRPr lang="en-US" sz="24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Type a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string:</a:t>
            </a:r>
            <a:r>
              <a:rPr lang="en-US" sz="2400" i="1" dirty="0" smtClean="0">
                <a:latin typeface="Courier New" panose="02070309020205020404" charset="0"/>
                <a:ea typeface="MS Mincho" panose="02020609040205080304" pitchFamily="49" charset="-128"/>
              </a:rPr>
              <a:t>01234567890123456789012</a:t>
            </a:r>
            <a:endParaRPr lang="en-US" sz="24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01234567890123456789012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473144" y="4773056"/>
            <a:ext cx="7479957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unix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&gt;./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bufdemo-nsp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Type a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string:</a:t>
            </a:r>
            <a:r>
              <a:rPr lang="en-US" sz="2400" i="1" dirty="0" smtClean="0">
                <a:solidFill>
                  <a:schemeClr val="accent6"/>
                </a:solidFill>
                <a:latin typeface="Courier New" panose="02070309020205020404" charset="0"/>
                <a:ea typeface="MS Mincho" panose="02020609040205080304" pitchFamily="49" charset="-128"/>
              </a:rPr>
              <a:t>01234567</a:t>
            </a:r>
            <a:r>
              <a:rPr lang="en-US" sz="2400" i="1" dirty="0" smtClean="0">
                <a:solidFill>
                  <a:schemeClr val="accent4"/>
                </a:solidFill>
                <a:latin typeface="Courier New" panose="02070309020205020404" charset="0"/>
                <a:ea typeface="MS Mincho" panose="02020609040205080304" pitchFamily="49" charset="-128"/>
              </a:rPr>
              <a:t>89012345</a:t>
            </a:r>
            <a:r>
              <a:rPr lang="en-US" sz="2400" i="1" dirty="0" smtClean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67890123</a:t>
            </a:r>
            <a:endParaRPr lang="en-US" sz="24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Segmentation Fault</a:t>
            </a:r>
          </a:p>
        </p:txBody>
      </p:sp>
    </p:spTree>
    <p:extLst>
      <p:ext uri="{BB962C8B-B14F-4D97-AF65-F5344CB8AC3E}">
        <p14:creationId xmlns:p14="http://schemas.microsoft.com/office/powerpoint/2010/main" val="8843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354242" y="560809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缓冲区溢出反汇编程序</a:t>
            </a:r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625693" y="1220426"/>
            <a:ext cx="9009010" cy="3044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00000000004006cf &lt;echo&gt;: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4006cf:48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83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ec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24    </a:t>
            </a:r>
            <a:r>
              <a:rPr lang="en-US" sz="2400" b="1" dirty="0" smtClean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sub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$</a:t>
            </a: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0x24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,%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4006d3:48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89 e7    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mo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v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%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,%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rdi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4006d6:e8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a5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callq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400680 &lt;gets&gt;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4006db:48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89 e7    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mov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,%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rdi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4006de:e8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3d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fe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callq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400520 &lt;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puts@plt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4006e3:48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83 c4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24  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add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$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0x24,%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4006e7:c3          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retq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endParaRPr lang="ro-RO" sz="24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1625694" y="4367504"/>
            <a:ext cx="9009010" cy="1936428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4006e8:48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83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ec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08  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sub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4006ec:b8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00 00 00 00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mov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$0x0,%eax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4006f1:e8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d9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ff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callq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4006cf &lt;echo&gt;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:48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83 c4 08  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add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4006fa:c3          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retq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200562" y="4387201"/>
            <a:ext cx="14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" panose="020F0502020204030204" charset="0"/>
              </a:rPr>
              <a:t>call_echo</a:t>
            </a:r>
            <a:r>
              <a:rPr lang="en-US" sz="2400" dirty="0">
                <a:latin typeface="Calibri" panose="020F0502020204030204" charset="0"/>
              </a:rPr>
              <a:t>: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200562" y="1311044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charset="0"/>
              </a:rPr>
              <a:t>echo: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264869" y="43119"/>
            <a:ext cx="2825163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echo()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char 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[8];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 gets(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puts(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02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315754" y="562451"/>
            <a:ext cx="393255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缓冲区溢出栈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6184303" y="4695568"/>
            <a:ext cx="5464000" cy="1936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subq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  $24, %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movq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  %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, %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rdi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call  gets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4538194" y="1405530"/>
            <a:ext cx="7256797" cy="267509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/* Echo Line */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char </a:t>
            </a:r>
            <a:r>
              <a:rPr lang="en-US" sz="2400" dirty="0" err="1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[8];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/* Way too small! */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gets(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puts(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360470" name="Rectangle 22"/>
          <p:cNvSpPr>
            <a:spLocks noChangeArrowheads="1"/>
          </p:cNvSpPr>
          <p:nvPr/>
        </p:nvSpPr>
        <p:spPr bwMode="auto">
          <a:xfrm>
            <a:off x="343931" y="3104848"/>
            <a:ext cx="3585199" cy="608299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Return Address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(8 bytes)</a:t>
            </a:r>
          </a:p>
        </p:txBody>
      </p:sp>
      <p:sp>
        <p:nvSpPr>
          <p:cNvPr id="360477" name="Line 29"/>
          <p:cNvSpPr>
            <a:spLocks noChangeShapeType="1"/>
          </p:cNvSpPr>
          <p:nvPr/>
        </p:nvSpPr>
        <p:spPr bwMode="auto">
          <a:xfrm flipH="1">
            <a:off x="4612559" y="5407939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360478" name="Rectangle 30"/>
          <p:cNvSpPr>
            <a:spLocks noChangeArrowheads="1"/>
          </p:cNvSpPr>
          <p:nvPr/>
        </p:nvSpPr>
        <p:spPr bwMode="auto">
          <a:xfrm>
            <a:off x="4975882" y="5152523"/>
            <a:ext cx="92204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charset="0"/>
              </a:rPr>
              <a:t>%</a:t>
            </a:r>
            <a:r>
              <a:rPr lang="en-US" sz="2400" dirty="0" err="1">
                <a:latin typeface="Courier New" panose="02070309020205020404" charset="0"/>
              </a:rPr>
              <a:t>rsp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360479" name="Rectangle 31"/>
          <p:cNvSpPr>
            <a:spLocks noChangeArrowheads="1"/>
          </p:cNvSpPr>
          <p:nvPr/>
        </p:nvSpPr>
        <p:spPr bwMode="auto">
          <a:xfrm>
            <a:off x="343931" y="1961848"/>
            <a:ext cx="3585199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Stack Frame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for </a:t>
            </a:r>
            <a:r>
              <a:rPr lang="en-US" sz="2400" dirty="0" err="1">
                <a:latin typeface="Courier New" panose="02070309020205020404" charset="0"/>
              </a:rPr>
              <a:t>call_echo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360472" name="Rectangle 24"/>
          <p:cNvSpPr>
            <a:spLocks noChangeArrowheads="1"/>
          </p:cNvSpPr>
          <p:nvPr/>
        </p:nvSpPr>
        <p:spPr bwMode="auto">
          <a:xfrm>
            <a:off x="2132081" y="5245656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</a:p>
        </p:txBody>
      </p:sp>
      <p:sp>
        <p:nvSpPr>
          <p:cNvPr id="360473" name="Rectangle 25"/>
          <p:cNvSpPr>
            <a:spLocks noChangeArrowheads="1"/>
          </p:cNvSpPr>
          <p:nvPr/>
        </p:nvSpPr>
        <p:spPr bwMode="auto">
          <a:xfrm>
            <a:off x="2581343" y="5245656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</a:p>
        </p:txBody>
      </p:sp>
      <p:sp>
        <p:nvSpPr>
          <p:cNvPr id="360474" name="Rectangle 26"/>
          <p:cNvSpPr>
            <a:spLocks noChangeArrowheads="1"/>
          </p:cNvSpPr>
          <p:nvPr/>
        </p:nvSpPr>
        <p:spPr bwMode="auto">
          <a:xfrm>
            <a:off x="3030606" y="5245656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</a:p>
        </p:txBody>
      </p:sp>
      <p:sp>
        <p:nvSpPr>
          <p:cNvPr id="360475" name="Rectangle 27"/>
          <p:cNvSpPr>
            <a:spLocks noChangeArrowheads="1"/>
          </p:cNvSpPr>
          <p:nvPr/>
        </p:nvSpPr>
        <p:spPr bwMode="auto">
          <a:xfrm>
            <a:off x="3479868" y="5245656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</a:p>
        </p:txBody>
      </p:sp>
      <p:sp>
        <p:nvSpPr>
          <p:cNvPr id="360476" name="Rectangle 28"/>
          <p:cNvSpPr>
            <a:spLocks noChangeArrowheads="1"/>
          </p:cNvSpPr>
          <p:nvPr/>
        </p:nvSpPr>
        <p:spPr bwMode="auto">
          <a:xfrm>
            <a:off x="3940833" y="5158945"/>
            <a:ext cx="7377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</a:rPr>
              <a:t>buf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41874" y="1287159"/>
            <a:ext cx="1943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rgbClr val="C00000"/>
                </a:solidFill>
                <a:latin typeface="Calibri" panose="020F0502020204030204" charset="0"/>
              </a:rPr>
              <a:t>在调用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2400" b="1" dirty="0">
                <a:solidFill>
                  <a:srgbClr val="C00000"/>
                </a:solidFill>
                <a:latin typeface="Calibri" panose="020F0502020204030204" charset="0"/>
              </a:rPr>
              <a:t>前</a:t>
            </a:r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343931" y="3714449"/>
            <a:ext cx="3585199" cy="15312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latin typeface="Calibri" panose="020F0502020204030204" charset="0"/>
              </a:rPr>
              <a:t>16 </a:t>
            </a:r>
            <a:r>
              <a:rPr lang="en-US" sz="2400" dirty="0">
                <a:latin typeface="Calibri" panose="020F0502020204030204" charset="0"/>
              </a:rPr>
              <a:t>bytes unused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343616" y="5245656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792878" y="5245656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1242141" y="5245656"/>
            <a:ext cx="449263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22" name="Rectangle 27"/>
          <p:cNvSpPr>
            <a:spLocks noChangeArrowheads="1"/>
          </p:cNvSpPr>
          <p:nvPr/>
        </p:nvSpPr>
        <p:spPr bwMode="auto">
          <a:xfrm>
            <a:off x="1691403" y="5245656"/>
            <a:ext cx="4492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03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196444" y="631170"/>
            <a:ext cx="2776150" cy="432668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4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缓冲区溢出栈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例子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146585" y="127819"/>
            <a:ext cx="3535113" cy="1936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subq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$24,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movq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rdi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call  gets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852748" y="2064247"/>
            <a:ext cx="3353515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echo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()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[8]; 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gets(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. . .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5852748" y="4844184"/>
            <a:ext cx="6099506" cy="1567096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4006f1:	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callq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4006cf &lt;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echo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:	add    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8654" y="4377045"/>
            <a:ext cx="14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" panose="020F0502020204030204" charset="0"/>
              </a:rPr>
              <a:t>call_echo</a:t>
            </a:r>
            <a:r>
              <a:rPr lang="en-US" sz="2400" dirty="0">
                <a:latin typeface="Calibri" panose="020F0502020204030204" charset="0"/>
              </a:rPr>
              <a:t>:</a:t>
            </a:r>
          </a:p>
        </p:txBody>
      </p:sp>
      <p:sp>
        <p:nvSpPr>
          <p:cNvPr id="21" name="Arc 4"/>
          <p:cNvSpPr/>
          <p:nvPr/>
        </p:nvSpPr>
        <p:spPr bwMode="auto">
          <a:xfrm>
            <a:off x="5380721" y="2306595"/>
            <a:ext cx="1002002" cy="2935064"/>
          </a:xfrm>
          <a:prstGeom prst="arc">
            <a:avLst>
              <a:gd name="adj1" fmla="val 5393125"/>
              <a:gd name="adj2" fmla="val 15866911"/>
            </a:avLst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stealth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126627" y="2421109"/>
            <a:ext cx="5190787" cy="608299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37" name="Line 29"/>
          <p:cNvSpPr>
            <a:spLocks noChangeShapeType="1"/>
          </p:cNvSpPr>
          <p:nvPr/>
        </p:nvSpPr>
        <p:spPr bwMode="auto">
          <a:xfrm flipH="1" flipV="1">
            <a:off x="5166981" y="4844184"/>
            <a:ext cx="176093" cy="397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39" name="Rectangle 31"/>
          <p:cNvSpPr>
            <a:spLocks noChangeArrowheads="1"/>
          </p:cNvSpPr>
          <p:nvPr/>
        </p:nvSpPr>
        <p:spPr bwMode="auto">
          <a:xfrm>
            <a:off x="126627" y="1278109"/>
            <a:ext cx="5190787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Stack Frame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for </a:t>
            </a:r>
            <a:r>
              <a:rPr lang="en-US" sz="2400" dirty="0" err="1">
                <a:latin typeface="Courier New" panose="02070309020205020404" charset="0"/>
              </a:rPr>
              <a:t>call_echo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2797888" y="4561917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</a:p>
        </p:txBody>
      </p:sp>
      <p:sp>
        <p:nvSpPr>
          <p:cNvPr id="41" name="Rectangle 25"/>
          <p:cNvSpPr>
            <a:spLocks noChangeArrowheads="1"/>
          </p:cNvSpPr>
          <p:nvPr/>
        </p:nvSpPr>
        <p:spPr bwMode="auto">
          <a:xfrm>
            <a:off x="3463906" y="4561917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</a:p>
        </p:txBody>
      </p:sp>
      <p:sp>
        <p:nvSpPr>
          <p:cNvPr id="42" name="Rectangle 26"/>
          <p:cNvSpPr>
            <a:spLocks noChangeArrowheads="1"/>
          </p:cNvSpPr>
          <p:nvPr/>
        </p:nvSpPr>
        <p:spPr bwMode="auto">
          <a:xfrm>
            <a:off x="4101314" y="4561917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</a:p>
        </p:txBody>
      </p:sp>
      <p:sp>
        <p:nvSpPr>
          <p:cNvPr id="43" name="Rectangle 27"/>
          <p:cNvSpPr>
            <a:spLocks noChangeArrowheads="1"/>
          </p:cNvSpPr>
          <p:nvPr/>
        </p:nvSpPr>
        <p:spPr bwMode="auto">
          <a:xfrm>
            <a:off x="4716395" y="4554672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</a:p>
        </p:txBody>
      </p:sp>
      <p:sp>
        <p:nvSpPr>
          <p:cNvPr id="44" name="Rectangle 28"/>
          <p:cNvSpPr>
            <a:spLocks noChangeArrowheads="1"/>
          </p:cNvSpPr>
          <p:nvPr/>
        </p:nvSpPr>
        <p:spPr bwMode="auto">
          <a:xfrm>
            <a:off x="3828147" y="5134864"/>
            <a:ext cx="7377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</a:rPr>
              <a:t>buf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45" name="Rectangle 23"/>
          <p:cNvSpPr>
            <a:spLocks noChangeArrowheads="1"/>
          </p:cNvSpPr>
          <p:nvPr/>
        </p:nvSpPr>
        <p:spPr bwMode="auto">
          <a:xfrm>
            <a:off x="126627" y="3030710"/>
            <a:ext cx="5190787" cy="15312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latin typeface="Calibri" panose="020F0502020204030204" charset="0"/>
              </a:rPr>
              <a:t>16 </a:t>
            </a:r>
            <a:r>
              <a:rPr lang="en-US" sz="2400" dirty="0">
                <a:latin typeface="Calibri" panose="020F0502020204030204" charset="0"/>
              </a:rPr>
              <a:t>bytes unused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126312" y="4561917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47" name="Rectangle 25"/>
          <p:cNvSpPr>
            <a:spLocks noChangeArrowheads="1"/>
          </p:cNvSpPr>
          <p:nvPr/>
        </p:nvSpPr>
        <p:spPr bwMode="auto">
          <a:xfrm>
            <a:off x="808447" y="4561917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48" name="Rectangle 26"/>
          <p:cNvSpPr>
            <a:spLocks noChangeArrowheads="1"/>
          </p:cNvSpPr>
          <p:nvPr/>
        </p:nvSpPr>
        <p:spPr bwMode="auto">
          <a:xfrm>
            <a:off x="1456982" y="4561917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49" name="Rectangle 27"/>
          <p:cNvSpPr>
            <a:spLocks noChangeArrowheads="1"/>
          </p:cNvSpPr>
          <p:nvPr/>
        </p:nvSpPr>
        <p:spPr bwMode="auto">
          <a:xfrm>
            <a:off x="2149353" y="4561917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45588" y="2032761"/>
            <a:ext cx="1597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Calibri" panose="020F0502020204030204" charset="0"/>
              </a:rPr>
              <a:t>返回地址</a:t>
            </a:r>
            <a:endParaRPr lang="en-US" altLang="zh-CN" sz="2400" dirty="0">
              <a:latin typeface="Calibri" panose="020F0502020204030204" charset="0"/>
            </a:endParaRPr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2803542" y="2565828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51" name="Rectangle 25"/>
          <p:cNvSpPr>
            <a:spLocks noChangeArrowheads="1"/>
          </p:cNvSpPr>
          <p:nvPr/>
        </p:nvSpPr>
        <p:spPr bwMode="auto">
          <a:xfrm>
            <a:off x="3463905" y="2565828"/>
            <a:ext cx="58335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40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52" name="Rectangle 26"/>
          <p:cNvSpPr>
            <a:spLocks noChangeArrowheads="1"/>
          </p:cNvSpPr>
          <p:nvPr/>
        </p:nvSpPr>
        <p:spPr bwMode="auto">
          <a:xfrm>
            <a:off x="4063759" y="2565828"/>
            <a:ext cx="6225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06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4709975" y="2565828"/>
            <a:ext cx="61912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f6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58" name="Rectangle 24"/>
          <p:cNvSpPr>
            <a:spLocks noChangeArrowheads="1"/>
          </p:cNvSpPr>
          <p:nvPr/>
        </p:nvSpPr>
        <p:spPr bwMode="auto">
          <a:xfrm>
            <a:off x="2149352" y="2563153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59" name="Rectangle 24"/>
          <p:cNvSpPr>
            <a:spLocks noChangeArrowheads="1"/>
          </p:cNvSpPr>
          <p:nvPr/>
        </p:nvSpPr>
        <p:spPr bwMode="auto">
          <a:xfrm>
            <a:off x="1471593" y="2563153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808446" y="256012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61" name="Rectangle 24"/>
          <p:cNvSpPr>
            <a:spLocks noChangeArrowheads="1"/>
          </p:cNvSpPr>
          <p:nvPr/>
        </p:nvSpPr>
        <p:spPr bwMode="auto">
          <a:xfrm>
            <a:off x="145299" y="256012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38" name="Rectangle 30"/>
          <p:cNvSpPr>
            <a:spLocks noChangeArrowheads="1"/>
          </p:cNvSpPr>
          <p:nvPr/>
        </p:nvSpPr>
        <p:spPr bwMode="auto">
          <a:xfrm>
            <a:off x="4665146" y="5134865"/>
            <a:ext cx="92204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charset="0"/>
              </a:rPr>
              <a:t>%</a:t>
            </a:r>
            <a:r>
              <a:rPr lang="en-US" sz="2400" dirty="0" err="1">
                <a:latin typeface="Courier New" panose="02070309020205020404" charset="0"/>
              </a:rPr>
              <a:t>rsp</a:t>
            </a:r>
            <a:endParaRPr lang="en-US" sz="2400" dirty="0">
              <a:latin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21" grpId="0" bldLvl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6084570" y="-11758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8608541" y="202724"/>
            <a:ext cx="3513859" cy="1936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subq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$24,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movq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rdi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call  gets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804127" y="585625"/>
            <a:ext cx="2804414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char 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[8]; 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gets(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.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. .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360477" name="Line 29"/>
          <p:cNvSpPr>
            <a:spLocks noChangeShapeType="1"/>
          </p:cNvSpPr>
          <p:nvPr/>
        </p:nvSpPr>
        <p:spPr bwMode="auto">
          <a:xfrm flipH="1">
            <a:off x="2152253" y="5092348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360478" name="Rectangle 30"/>
          <p:cNvSpPr>
            <a:spLocks noChangeArrowheads="1"/>
          </p:cNvSpPr>
          <p:nvPr/>
        </p:nvSpPr>
        <p:spPr bwMode="auto">
          <a:xfrm>
            <a:off x="2565003" y="4919310"/>
            <a:ext cx="92204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charset="0"/>
              </a:rPr>
              <a:t>%</a:t>
            </a:r>
            <a:r>
              <a:rPr lang="en-US" sz="2400" dirty="0" err="1">
                <a:latin typeface="Courier New" panose="02070309020205020404" charset="0"/>
              </a:rPr>
              <a:t>rsp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360476" name="Rectangle 28"/>
          <p:cNvSpPr>
            <a:spLocks noChangeArrowheads="1"/>
          </p:cNvSpPr>
          <p:nvPr/>
        </p:nvSpPr>
        <p:spPr bwMode="auto">
          <a:xfrm>
            <a:off x="1440884" y="4943587"/>
            <a:ext cx="7377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charset="0"/>
              </a:rPr>
              <a:t>buf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193589" y="592758"/>
            <a:ext cx="16353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调用</a:t>
            </a:r>
            <a:r>
              <a:rPr lang="en-US" sz="2400" i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</a:rPr>
              <a:t>后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5804127" y="3300099"/>
            <a:ext cx="6268101" cy="1567096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4006f1:callq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4006cf &lt;echo&gt;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:add  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</p:txBody>
      </p:sp>
      <p:sp>
        <p:nvSpPr>
          <p:cNvPr id="24" name="TextBox 25"/>
          <p:cNvSpPr txBox="1"/>
          <p:nvPr/>
        </p:nvSpPr>
        <p:spPr>
          <a:xfrm>
            <a:off x="5873727" y="2816665"/>
            <a:ext cx="14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" panose="020F0502020204030204" charset="0"/>
              </a:rPr>
              <a:t>call_echo</a:t>
            </a:r>
            <a:r>
              <a:rPr lang="en-US" sz="2400" dirty="0">
                <a:latin typeface="Calibri" panose="020F0502020204030204" charset="0"/>
              </a:rPr>
              <a:t>:</a:t>
            </a: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3748216" y="4943587"/>
            <a:ext cx="8341565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unix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&gt;</a:t>
            </a:r>
            <a:r>
              <a:rPr lang="en-US" sz="2400" i="1" dirty="0">
                <a:latin typeface="Courier New" panose="02070309020205020404" charset="0"/>
                <a:ea typeface="MS Mincho" panose="02020609040205080304" pitchFamily="49" charset="-128"/>
              </a:rPr>
              <a:t>./</a:t>
            </a:r>
            <a:r>
              <a:rPr lang="en-US" sz="2400" i="1" dirty="0" err="1">
                <a:latin typeface="Courier New" panose="02070309020205020404" charset="0"/>
                <a:ea typeface="MS Mincho" panose="02020609040205080304" pitchFamily="49" charset="-128"/>
              </a:rPr>
              <a:t>bufdemo-nsp</a:t>
            </a:r>
            <a:endParaRPr lang="en-US" sz="24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Type a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string:</a:t>
            </a:r>
            <a:r>
              <a:rPr lang="en-US" sz="2400" i="1" dirty="0" smtClean="0">
                <a:latin typeface="Courier New" panose="02070309020205020404" charset="0"/>
                <a:ea typeface="MS Mincho" panose="02020609040205080304" pitchFamily="49" charset="-128"/>
              </a:rPr>
              <a:t>01234567890123456789012</a:t>
            </a:r>
            <a:endParaRPr lang="en-US" sz="24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01234567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urier New" panose="02070309020205020404" charset="0"/>
                <a:ea typeface="MS Mincho" panose="02020609040205080304" pitchFamily="49" charset="-128"/>
              </a:rPr>
              <a:t>89012345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  <a:ea typeface="MS Mincho" panose="02020609040205080304" pitchFamily="49" charset="-128"/>
              </a:rPr>
              <a:t>6789012</a:t>
            </a:r>
          </a:p>
        </p:txBody>
      </p:sp>
      <p:sp>
        <p:nvSpPr>
          <p:cNvPr id="72" name="TextBox 3"/>
          <p:cNvSpPr txBox="1"/>
          <p:nvPr/>
        </p:nvSpPr>
        <p:spPr>
          <a:xfrm>
            <a:off x="461369" y="5264364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Calibri" panose="020F0502020204030204" charset="0"/>
              </a:rPr>
              <a:t>溢出缓冲区，但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charset="0"/>
              </a:rPr>
              <a:t>没有破</a:t>
            </a:r>
            <a:r>
              <a:rPr lang="en-US" dirty="0">
                <a:solidFill>
                  <a:srgbClr val="C00000"/>
                </a:solidFill>
                <a:latin typeface="Calibri" panose="020F0502020204030204" charset="0"/>
              </a:rPr>
              <a:t>坏状态</a:t>
            </a:r>
          </a:p>
        </p:txBody>
      </p: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3748216" y="6294135"/>
            <a:ext cx="6149579" cy="459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“01234567890123456789012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\0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”</a:t>
            </a:r>
          </a:p>
        </p:txBody>
      </p:sp>
      <p:sp>
        <p:nvSpPr>
          <p:cNvPr id="74" name="Rectangle 22"/>
          <p:cNvSpPr>
            <a:spLocks noChangeArrowheads="1"/>
          </p:cNvSpPr>
          <p:nvPr/>
        </p:nvSpPr>
        <p:spPr bwMode="auto">
          <a:xfrm>
            <a:off x="307219" y="2398429"/>
            <a:ext cx="5190787" cy="608299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75" name="Rectangle 31"/>
          <p:cNvSpPr>
            <a:spLocks noChangeArrowheads="1"/>
          </p:cNvSpPr>
          <p:nvPr/>
        </p:nvSpPr>
        <p:spPr bwMode="auto">
          <a:xfrm>
            <a:off x="307219" y="1255429"/>
            <a:ext cx="5190787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Stack Frame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for </a:t>
            </a:r>
            <a:r>
              <a:rPr lang="en-US" sz="2400" dirty="0" err="1">
                <a:latin typeface="Courier New" panose="02070309020205020404" charset="0"/>
              </a:rPr>
              <a:t>call_echo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76" name="Rectangle 24"/>
          <p:cNvSpPr>
            <a:spLocks noChangeArrowheads="1"/>
          </p:cNvSpPr>
          <p:nvPr/>
        </p:nvSpPr>
        <p:spPr bwMode="auto">
          <a:xfrm>
            <a:off x="2978480" y="4539237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</a:p>
        </p:txBody>
      </p:sp>
      <p:sp>
        <p:nvSpPr>
          <p:cNvPr id="77" name="Rectangle 25"/>
          <p:cNvSpPr>
            <a:spLocks noChangeArrowheads="1"/>
          </p:cNvSpPr>
          <p:nvPr/>
        </p:nvSpPr>
        <p:spPr bwMode="auto">
          <a:xfrm>
            <a:off x="3644498" y="4539237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</a:p>
        </p:txBody>
      </p:sp>
      <p:sp>
        <p:nvSpPr>
          <p:cNvPr id="78" name="Rectangle 26"/>
          <p:cNvSpPr>
            <a:spLocks noChangeArrowheads="1"/>
          </p:cNvSpPr>
          <p:nvPr/>
        </p:nvSpPr>
        <p:spPr bwMode="auto">
          <a:xfrm>
            <a:off x="4281906" y="4539237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</a:p>
        </p:txBody>
      </p:sp>
      <p:sp>
        <p:nvSpPr>
          <p:cNvPr id="79" name="Rectangle 27"/>
          <p:cNvSpPr>
            <a:spLocks noChangeArrowheads="1"/>
          </p:cNvSpPr>
          <p:nvPr/>
        </p:nvSpPr>
        <p:spPr bwMode="auto">
          <a:xfrm>
            <a:off x="4896987" y="4531992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</a:p>
        </p:txBody>
      </p:sp>
      <p:sp>
        <p:nvSpPr>
          <p:cNvPr id="80" name="Rectangle 23"/>
          <p:cNvSpPr>
            <a:spLocks noChangeArrowheads="1"/>
          </p:cNvSpPr>
          <p:nvPr/>
        </p:nvSpPr>
        <p:spPr bwMode="auto">
          <a:xfrm>
            <a:off x="307219" y="3008030"/>
            <a:ext cx="5190787" cy="15312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81" name="Rectangle 24"/>
          <p:cNvSpPr>
            <a:spLocks noChangeArrowheads="1"/>
          </p:cNvSpPr>
          <p:nvPr/>
        </p:nvSpPr>
        <p:spPr bwMode="auto">
          <a:xfrm>
            <a:off x="306904" y="4539237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2" name="Rectangle 25"/>
          <p:cNvSpPr>
            <a:spLocks noChangeArrowheads="1"/>
          </p:cNvSpPr>
          <p:nvPr/>
        </p:nvSpPr>
        <p:spPr bwMode="auto">
          <a:xfrm>
            <a:off x="989039" y="4539237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3" name="Rectangle 26"/>
          <p:cNvSpPr>
            <a:spLocks noChangeArrowheads="1"/>
          </p:cNvSpPr>
          <p:nvPr/>
        </p:nvSpPr>
        <p:spPr bwMode="auto">
          <a:xfrm>
            <a:off x="1637574" y="4539237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4" name="Rectangle 27"/>
          <p:cNvSpPr>
            <a:spLocks noChangeArrowheads="1"/>
          </p:cNvSpPr>
          <p:nvPr/>
        </p:nvSpPr>
        <p:spPr bwMode="auto">
          <a:xfrm>
            <a:off x="2329945" y="4539237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928597" y="1985363"/>
            <a:ext cx="1597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Calibri" panose="020F0502020204030204" charset="0"/>
              </a:rPr>
              <a:t>返回地址</a:t>
            </a:r>
            <a:endParaRPr lang="en-US" altLang="zh-CN" sz="2400" dirty="0">
              <a:latin typeface="Calibri" panose="020F0502020204030204" charset="0"/>
            </a:endParaRPr>
          </a:p>
        </p:txBody>
      </p:sp>
      <p:sp>
        <p:nvSpPr>
          <p:cNvPr id="86" name="Rectangle 24"/>
          <p:cNvSpPr>
            <a:spLocks noChangeArrowheads="1"/>
          </p:cNvSpPr>
          <p:nvPr/>
        </p:nvSpPr>
        <p:spPr bwMode="auto">
          <a:xfrm>
            <a:off x="2984134" y="2543148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7" name="Rectangle 25"/>
          <p:cNvSpPr>
            <a:spLocks noChangeArrowheads="1"/>
          </p:cNvSpPr>
          <p:nvPr/>
        </p:nvSpPr>
        <p:spPr bwMode="auto">
          <a:xfrm>
            <a:off x="3644497" y="2543148"/>
            <a:ext cx="58335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40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8" name="Rectangle 26"/>
          <p:cNvSpPr>
            <a:spLocks noChangeArrowheads="1"/>
          </p:cNvSpPr>
          <p:nvPr/>
        </p:nvSpPr>
        <p:spPr bwMode="auto">
          <a:xfrm>
            <a:off x="4244351" y="2543148"/>
            <a:ext cx="6225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06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9" name="Rectangle 27"/>
          <p:cNvSpPr>
            <a:spLocks noChangeArrowheads="1"/>
          </p:cNvSpPr>
          <p:nvPr/>
        </p:nvSpPr>
        <p:spPr bwMode="auto">
          <a:xfrm>
            <a:off x="4890567" y="2543148"/>
            <a:ext cx="61912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f6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0" name="Rectangle 24"/>
          <p:cNvSpPr>
            <a:spLocks noChangeArrowheads="1"/>
          </p:cNvSpPr>
          <p:nvPr/>
        </p:nvSpPr>
        <p:spPr bwMode="auto">
          <a:xfrm>
            <a:off x="2329944" y="2540473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1" name="Rectangle 24"/>
          <p:cNvSpPr>
            <a:spLocks noChangeArrowheads="1"/>
          </p:cNvSpPr>
          <p:nvPr/>
        </p:nvSpPr>
        <p:spPr bwMode="auto">
          <a:xfrm>
            <a:off x="1652185" y="2540473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2" name="Rectangle 24"/>
          <p:cNvSpPr>
            <a:spLocks noChangeArrowheads="1"/>
          </p:cNvSpPr>
          <p:nvPr/>
        </p:nvSpPr>
        <p:spPr bwMode="auto">
          <a:xfrm>
            <a:off x="989038" y="253744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3" name="Rectangle 24"/>
          <p:cNvSpPr>
            <a:spLocks noChangeArrowheads="1"/>
          </p:cNvSpPr>
          <p:nvPr/>
        </p:nvSpPr>
        <p:spPr bwMode="auto">
          <a:xfrm>
            <a:off x="325891" y="253744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4" name="Rectangle 24"/>
          <p:cNvSpPr>
            <a:spLocks noChangeArrowheads="1"/>
          </p:cNvSpPr>
          <p:nvPr/>
        </p:nvSpPr>
        <p:spPr bwMode="auto">
          <a:xfrm>
            <a:off x="2950031" y="3917307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5" name="Rectangle 25"/>
          <p:cNvSpPr>
            <a:spLocks noChangeArrowheads="1"/>
          </p:cNvSpPr>
          <p:nvPr/>
        </p:nvSpPr>
        <p:spPr bwMode="auto">
          <a:xfrm>
            <a:off x="3616049" y="3917307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6" name="Rectangle 26"/>
          <p:cNvSpPr>
            <a:spLocks noChangeArrowheads="1"/>
          </p:cNvSpPr>
          <p:nvPr/>
        </p:nvSpPr>
        <p:spPr bwMode="auto">
          <a:xfrm>
            <a:off x="4253457" y="3917307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[9]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7" name="Rectangle 27"/>
          <p:cNvSpPr>
            <a:spLocks noChangeArrowheads="1"/>
          </p:cNvSpPr>
          <p:nvPr/>
        </p:nvSpPr>
        <p:spPr bwMode="auto">
          <a:xfrm>
            <a:off x="4868538" y="3910062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[8]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8" name="Rectangle 24"/>
          <p:cNvSpPr>
            <a:spLocks noChangeArrowheads="1"/>
          </p:cNvSpPr>
          <p:nvPr/>
        </p:nvSpPr>
        <p:spPr bwMode="auto">
          <a:xfrm>
            <a:off x="278455" y="3917307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9" name="Rectangle 25"/>
          <p:cNvSpPr>
            <a:spLocks noChangeArrowheads="1"/>
          </p:cNvSpPr>
          <p:nvPr/>
        </p:nvSpPr>
        <p:spPr bwMode="auto">
          <a:xfrm>
            <a:off x="960590" y="3917307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0" name="Rectangle 26"/>
          <p:cNvSpPr>
            <a:spLocks noChangeArrowheads="1"/>
          </p:cNvSpPr>
          <p:nvPr/>
        </p:nvSpPr>
        <p:spPr bwMode="auto">
          <a:xfrm>
            <a:off x="1609125" y="3917307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1" name="Rectangle 27"/>
          <p:cNvSpPr>
            <a:spLocks noChangeArrowheads="1"/>
          </p:cNvSpPr>
          <p:nvPr/>
        </p:nvSpPr>
        <p:spPr bwMode="auto">
          <a:xfrm>
            <a:off x="2301496" y="3917307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2" name="Rectangle 24"/>
          <p:cNvSpPr>
            <a:spLocks noChangeArrowheads="1"/>
          </p:cNvSpPr>
          <p:nvPr/>
        </p:nvSpPr>
        <p:spPr bwMode="auto">
          <a:xfrm>
            <a:off x="2981717" y="3277394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[9]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3" name="Rectangle 25"/>
          <p:cNvSpPr>
            <a:spLocks noChangeArrowheads="1"/>
          </p:cNvSpPr>
          <p:nvPr/>
        </p:nvSpPr>
        <p:spPr bwMode="auto">
          <a:xfrm>
            <a:off x="3647735" y="3277394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[8]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4" name="Rectangle 26"/>
          <p:cNvSpPr>
            <a:spLocks noChangeArrowheads="1"/>
          </p:cNvSpPr>
          <p:nvPr/>
        </p:nvSpPr>
        <p:spPr bwMode="auto">
          <a:xfrm>
            <a:off x="4285143" y="3277394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5" name="Rectangle 27"/>
          <p:cNvSpPr>
            <a:spLocks noChangeArrowheads="1"/>
          </p:cNvSpPr>
          <p:nvPr/>
        </p:nvSpPr>
        <p:spPr bwMode="auto">
          <a:xfrm>
            <a:off x="4900224" y="3270149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6" name="Rectangle 24"/>
          <p:cNvSpPr>
            <a:spLocks noChangeArrowheads="1"/>
          </p:cNvSpPr>
          <p:nvPr/>
        </p:nvSpPr>
        <p:spPr bwMode="auto">
          <a:xfrm>
            <a:off x="310141" y="3277394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[\0]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7" name="Rectangle 25"/>
          <p:cNvSpPr>
            <a:spLocks noChangeArrowheads="1"/>
          </p:cNvSpPr>
          <p:nvPr/>
        </p:nvSpPr>
        <p:spPr bwMode="auto">
          <a:xfrm>
            <a:off x="992276" y="3277394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8" name="Rectangle 26"/>
          <p:cNvSpPr>
            <a:spLocks noChangeArrowheads="1"/>
          </p:cNvSpPr>
          <p:nvPr/>
        </p:nvSpPr>
        <p:spPr bwMode="auto">
          <a:xfrm>
            <a:off x="1640811" y="3277394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9" name="Rectangle 27"/>
          <p:cNvSpPr>
            <a:spLocks noChangeArrowheads="1"/>
          </p:cNvSpPr>
          <p:nvPr/>
        </p:nvSpPr>
        <p:spPr bwMode="auto">
          <a:xfrm>
            <a:off x="2333182" y="3277394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94" name="TextBox 3"/>
          <p:cNvSpPr txBox="1"/>
          <p:nvPr/>
        </p:nvSpPr>
        <p:spPr>
          <a:xfrm>
            <a:off x="498500" y="5625452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Calibri" panose="020F0502020204030204" charset="0"/>
              </a:rPr>
              <a:t>溢出缓冲区和损坏的返回指针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5804127" y="585625"/>
            <a:ext cx="2804414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char 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[8]; 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gets(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.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. .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60" name="Line 29"/>
          <p:cNvSpPr>
            <a:spLocks noChangeShapeType="1"/>
          </p:cNvSpPr>
          <p:nvPr/>
        </p:nvSpPr>
        <p:spPr bwMode="auto">
          <a:xfrm flipH="1">
            <a:off x="2152253" y="5092348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61" name="Rectangle 30"/>
          <p:cNvSpPr>
            <a:spLocks noChangeArrowheads="1"/>
          </p:cNvSpPr>
          <p:nvPr/>
        </p:nvSpPr>
        <p:spPr bwMode="auto">
          <a:xfrm>
            <a:off x="2565003" y="4919310"/>
            <a:ext cx="92204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charset="0"/>
              </a:rPr>
              <a:t>%</a:t>
            </a:r>
            <a:r>
              <a:rPr lang="en-US" sz="2400" dirty="0" err="1">
                <a:latin typeface="Courier New" panose="02070309020205020404" charset="0"/>
              </a:rPr>
              <a:t>rsp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62" name="Rectangle 28"/>
          <p:cNvSpPr>
            <a:spLocks noChangeArrowheads="1"/>
          </p:cNvSpPr>
          <p:nvPr/>
        </p:nvSpPr>
        <p:spPr bwMode="auto">
          <a:xfrm>
            <a:off x="1440884" y="4943587"/>
            <a:ext cx="7377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charset="0"/>
              </a:rPr>
              <a:t>buf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63" name="TextBox 15"/>
          <p:cNvSpPr txBox="1">
            <a:spLocks noChangeArrowheads="1"/>
          </p:cNvSpPr>
          <p:nvPr/>
        </p:nvSpPr>
        <p:spPr bwMode="auto">
          <a:xfrm>
            <a:off x="193589" y="592758"/>
            <a:ext cx="16353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调用</a:t>
            </a:r>
            <a:r>
              <a:rPr lang="en-US" sz="2400" i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</a:rPr>
              <a:t>后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5804127" y="3300099"/>
            <a:ext cx="6268101" cy="1567096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4006f1:callq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4006cf &lt;echo&gt;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:add  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</p:txBody>
      </p:sp>
      <p:sp>
        <p:nvSpPr>
          <p:cNvPr id="65" name="TextBox 25"/>
          <p:cNvSpPr txBox="1"/>
          <p:nvPr/>
        </p:nvSpPr>
        <p:spPr>
          <a:xfrm>
            <a:off x="5873727" y="2816665"/>
            <a:ext cx="14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" panose="020F0502020204030204" charset="0"/>
              </a:rPr>
              <a:t>call_echo</a:t>
            </a:r>
            <a:r>
              <a:rPr lang="en-US" sz="2400" dirty="0">
                <a:latin typeface="Calibri" panose="020F0502020204030204" charset="0"/>
              </a:rPr>
              <a:t>:</a:t>
            </a: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3748216" y="4943587"/>
            <a:ext cx="8341565" cy="13824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unix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&gt;</a:t>
            </a:r>
            <a:r>
              <a:rPr lang="en-US" sz="2400" i="1" dirty="0">
                <a:latin typeface="Courier New" panose="02070309020205020404" charset="0"/>
                <a:ea typeface="MS Mincho" panose="02020609040205080304" pitchFamily="49" charset="-128"/>
              </a:rPr>
              <a:t>./</a:t>
            </a:r>
            <a:r>
              <a:rPr lang="en-US" sz="2400" i="1" dirty="0" err="1">
                <a:latin typeface="Courier New" panose="02070309020205020404" charset="0"/>
                <a:ea typeface="MS Mincho" panose="02020609040205080304" pitchFamily="49" charset="-128"/>
              </a:rPr>
              <a:t>bufdemo-nsp</a:t>
            </a:r>
            <a:endParaRPr lang="en-US" sz="24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Type a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string: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  <a:ea typeface="MS Mincho" panose="02020609040205080304" pitchFamily="49" charset="-128"/>
              </a:rPr>
              <a:t>01234567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charset="0"/>
                <a:ea typeface="MS Mincho" panose="02020609040205080304" pitchFamily="49" charset="-128"/>
              </a:rPr>
              <a:t>89012345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  <a:ea typeface="MS Mincho" panose="02020609040205080304" pitchFamily="49" charset="-128"/>
              </a:rPr>
              <a:t>67890123</a:t>
            </a:r>
            <a:r>
              <a:rPr lang="en-US" sz="3600" b="1" i="1" dirty="0" smtClean="0">
                <a:latin typeface="Courier New" panose="02070309020205020404" charset="0"/>
                <a:ea typeface="MS Mincho" panose="02020609040205080304" pitchFamily="49" charset="-128"/>
              </a:rPr>
              <a:t>4</a:t>
            </a:r>
            <a:endParaRPr lang="en-US" sz="3600" b="1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Segmentation Fault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68" name="Rectangle 3"/>
          <p:cNvSpPr>
            <a:spLocks noChangeArrowheads="1"/>
          </p:cNvSpPr>
          <p:nvPr/>
        </p:nvSpPr>
        <p:spPr bwMode="auto">
          <a:xfrm>
            <a:off x="3748216" y="6294135"/>
            <a:ext cx="6149579" cy="459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“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0123456789012345678901234</a:t>
            </a: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\0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”</a:t>
            </a:r>
          </a:p>
        </p:txBody>
      </p:sp>
      <p:sp>
        <p:nvSpPr>
          <p:cNvPr id="69" name="Rectangle 22"/>
          <p:cNvSpPr>
            <a:spLocks noChangeArrowheads="1"/>
          </p:cNvSpPr>
          <p:nvPr/>
        </p:nvSpPr>
        <p:spPr bwMode="auto">
          <a:xfrm>
            <a:off x="307219" y="2398429"/>
            <a:ext cx="5190787" cy="608299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70" name="Rectangle 31"/>
          <p:cNvSpPr>
            <a:spLocks noChangeArrowheads="1"/>
          </p:cNvSpPr>
          <p:nvPr/>
        </p:nvSpPr>
        <p:spPr bwMode="auto">
          <a:xfrm>
            <a:off x="307219" y="1255429"/>
            <a:ext cx="5190787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Stack Frame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for </a:t>
            </a:r>
            <a:r>
              <a:rPr lang="en-US" sz="2400" dirty="0" err="1">
                <a:latin typeface="Courier New" panose="02070309020205020404" charset="0"/>
              </a:rPr>
              <a:t>call_echo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71" name="Rectangle 24"/>
          <p:cNvSpPr>
            <a:spLocks noChangeArrowheads="1"/>
          </p:cNvSpPr>
          <p:nvPr/>
        </p:nvSpPr>
        <p:spPr bwMode="auto">
          <a:xfrm>
            <a:off x="2978480" y="4539237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</a:p>
        </p:txBody>
      </p:sp>
      <p:sp>
        <p:nvSpPr>
          <p:cNvPr id="72" name="Rectangle 25"/>
          <p:cNvSpPr>
            <a:spLocks noChangeArrowheads="1"/>
          </p:cNvSpPr>
          <p:nvPr/>
        </p:nvSpPr>
        <p:spPr bwMode="auto">
          <a:xfrm>
            <a:off x="3644498" y="4539237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</a:p>
        </p:txBody>
      </p:sp>
      <p:sp>
        <p:nvSpPr>
          <p:cNvPr id="73" name="Rectangle 26"/>
          <p:cNvSpPr>
            <a:spLocks noChangeArrowheads="1"/>
          </p:cNvSpPr>
          <p:nvPr/>
        </p:nvSpPr>
        <p:spPr bwMode="auto">
          <a:xfrm>
            <a:off x="4281906" y="4539237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</a:p>
        </p:txBody>
      </p:sp>
      <p:sp>
        <p:nvSpPr>
          <p:cNvPr id="101" name="Rectangle 27"/>
          <p:cNvSpPr>
            <a:spLocks noChangeArrowheads="1"/>
          </p:cNvSpPr>
          <p:nvPr/>
        </p:nvSpPr>
        <p:spPr bwMode="auto">
          <a:xfrm>
            <a:off x="4896987" y="4531992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</a:p>
        </p:txBody>
      </p:sp>
      <p:sp>
        <p:nvSpPr>
          <p:cNvPr id="102" name="Rectangle 23"/>
          <p:cNvSpPr>
            <a:spLocks noChangeArrowheads="1"/>
          </p:cNvSpPr>
          <p:nvPr/>
        </p:nvSpPr>
        <p:spPr bwMode="auto">
          <a:xfrm>
            <a:off x="307219" y="3008030"/>
            <a:ext cx="5190787" cy="15312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03" name="Rectangle 24"/>
          <p:cNvSpPr>
            <a:spLocks noChangeArrowheads="1"/>
          </p:cNvSpPr>
          <p:nvPr/>
        </p:nvSpPr>
        <p:spPr bwMode="auto">
          <a:xfrm>
            <a:off x="306904" y="4539237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4" name="Rectangle 25"/>
          <p:cNvSpPr>
            <a:spLocks noChangeArrowheads="1"/>
          </p:cNvSpPr>
          <p:nvPr/>
        </p:nvSpPr>
        <p:spPr bwMode="auto">
          <a:xfrm>
            <a:off x="989039" y="4539237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5" name="Rectangle 26"/>
          <p:cNvSpPr>
            <a:spLocks noChangeArrowheads="1"/>
          </p:cNvSpPr>
          <p:nvPr/>
        </p:nvSpPr>
        <p:spPr bwMode="auto">
          <a:xfrm>
            <a:off x="1637574" y="4539237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6" name="Rectangle 27"/>
          <p:cNvSpPr>
            <a:spLocks noChangeArrowheads="1"/>
          </p:cNvSpPr>
          <p:nvPr/>
        </p:nvSpPr>
        <p:spPr bwMode="auto">
          <a:xfrm>
            <a:off x="2329945" y="4539237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3912202" y="1984447"/>
            <a:ext cx="1597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Calibri" panose="020F0502020204030204" charset="0"/>
              </a:rPr>
              <a:t>返回地址</a:t>
            </a:r>
            <a:endParaRPr lang="en-US" altLang="zh-CN" sz="2400" dirty="0">
              <a:latin typeface="Calibri" panose="020F0502020204030204" charset="0"/>
            </a:endParaRPr>
          </a:p>
        </p:txBody>
      </p:sp>
      <p:sp>
        <p:nvSpPr>
          <p:cNvPr id="108" name="Rectangle 24"/>
          <p:cNvSpPr>
            <a:spLocks noChangeArrowheads="1"/>
          </p:cNvSpPr>
          <p:nvPr/>
        </p:nvSpPr>
        <p:spPr bwMode="auto">
          <a:xfrm>
            <a:off x="2984134" y="2543148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9" name="Rectangle 25"/>
          <p:cNvSpPr>
            <a:spLocks noChangeArrowheads="1"/>
          </p:cNvSpPr>
          <p:nvPr/>
        </p:nvSpPr>
        <p:spPr bwMode="auto">
          <a:xfrm>
            <a:off x="3644497" y="2543148"/>
            <a:ext cx="58335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40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4244351" y="2543148"/>
            <a:ext cx="6225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accent5"/>
                </a:solidFill>
                <a:latin typeface="Courier New" panose="02070309020205020404" charset="0"/>
              </a:rPr>
              <a:t>[\0]</a:t>
            </a:r>
            <a:endParaRPr lang="en-US" sz="2400" dirty="0">
              <a:solidFill>
                <a:schemeClr val="accent5"/>
              </a:solidFill>
              <a:latin typeface="Courier New" panose="02070309020205020404" charset="0"/>
            </a:endParaRP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4890567" y="2543148"/>
            <a:ext cx="61912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accent5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chemeClr val="accent5"/>
              </a:solidFill>
              <a:latin typeface="Courier New" panose="02070309020205020404" charset="0"/>
            </a:endParaRPr>
          </a:p>
        </p:txBody>
      </p:sp>
      <p:sp>
        <p:nvSpPr>
          <p:cNvPr id="112" name="Rectangle 24"/>
          <p:cNvSpPr>
            <a:spLocks noChangeArrowheads="1"/>
          </p:cNvSpPr>
          <p:nvPr/>
        </p:nvSpPr>
        <p:spPr bwMode="auto">
          <a:xfrm>
            <a:off x="2329944" y="2540473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3" name="Rectangle 24"/>
          <p:cNvSpPr>
            <a:spLocks noChangeArrowheads="1"/>
          </p:cNvSpPr>
          <p:nvPr/>
        </p:nvSpPr>
        <p:spPr bwMode="auto">
          <a:xfrm>
            <a:off x="1652185" y="2540473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4" name="Rectangle 24"/>
          <p:cNvSpPr>
            <a:spLocks noChangeArrowheads="1"/>
          </p:cNvSpPr>
          <p:nvPr/>
        </p:nvSpPr>
        <p:spPr bwMode="auto">
          <a:xfrm>
            <a:off x="989038" y="253744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5" name="Rectangle 24"/>
          <p:cNvSpPr>
            <a:spLocks noChangeArrowheads="1"/>
          </p:cNvSpPr>
          <p:nvPr/>
        </p:nvSpPr>
        <p:spPr bwMode="auto">
          <a:xfrm>
            <a:off x="325891" y="253744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6" name="Rectangle 24"/>
          <p:cNvSpPr>
            <a:spLocks noChangeArrowheads="1"/>
          </p:cNvSpPr>
          <p:nvPr/>
        </p:nvSpPr>
        <p:spPr bwMode="auto">
          <a:xfrm>
            <a:off x="2950031" y="3917307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7" name="Rectangle 25"/>
          <p:cNvSpPr>
            <a:spLocks noChangeArrowheads="1"/>
          </p:cNvSpPr>
          <p:nvPr/>
        </p:nvSpPr>
        <p:spPr bwMode="auto">
          <a:xfrm>
            <a:off x="3616049" y="3917307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8" name="Rectangle 26"/>
          <p:cNvSpPr>
            <a:spLocks noChangeArrowheads="1"/>
          </p:cNvSpPr>
          <p:nvPr/>
        </p:nvSpPr>
        <p:spPr bwMode="auto">
          <a:xfrm>
            <a:off x="4253457" y="3917307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[9]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9" name="Rectangle 27"/>
          <p:cNvSpPr>
            <a:spLocks noChangeArrowheads="1"/>
          </p:cNvSpPr>
          <p:nvPr/>
        </p:nvSpPr>
        <p:spPr bwMode="auto">
          <a:xfrm>
            <a:off x="4868538" y="3910062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[8]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0" name="Rectangle 24"/>
          <p:cNvSpPr>
            <a:spLocks noChangeArrowheads="1"/>
          </p:cNvSpPr>
          <p:nvPr/>
        </p:nvSpPr>
        <p:spPr bwMode="auto">
          <a:xfrm>
            <a:off x="278455" y="3917307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1" name="Rectangle 25"/>
          <p:cNvSpPr>
            <a:spLocks noChangeArrowheads="1"/>
          </p:cNvSpPr>
          <p:nvPr/>
        </p:nvSpPr>
        <p:spPr bwMode="auto">
          <a:xfrm>
            <a:off x="960590" y="3917307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2" name="Rectangle 26"/>
          <p:cNvSpPr>
            <a:spLocks noChangeArrowheads="1"/>
          </p:cNvSpPr>
          <p:nvPr/>
        </p:nvSpPr>
        <p:spPr bwMode="auto">
          <a:xfrm>
            <a:off x="1609125" y="3917307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3" name="Rectangle 27"/>
          <p:cNvSpPr>
            <a:spLocks noChangeArrowheads="1"/>
          </p:cNvSpPr>
          <p:nvPr/>
        </p:nvSpPr>
        <p:spPr bwMode="auto">
          <a:xfrm>
            <a:off x="2301496" y="3917307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4" name="Rectangle 24"/>
          <p:cNvSpPr>
            <a:spLocks noChangeArrowheads="1"/>
          </p:cNvSpPr>
          <p:nvPr/>
        </p:nvSpPr>
        <p:spPr bwMode="auto">
          <a:xfrm>
            <a:off x="2981717" y="3277394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[9]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5" name="Rectangle 25"/>
          <p:cNvSpPr>
            <a:spLocks noChangeArrowheads="1"/>
          </p:cNvSpPr>
          <p:nvPr/>
        </p:nvSpPr>
        <p:spPr bwMode="auto">
          <a:xfrm>
            <a:off x="3647735" y="3277394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[8]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6" name="Rectangle 26"/>
          <p:cNvSpPr>
            <a:spLocks noChangeArrowheads="1"/>
          </p:cNvSpPr>
          <p:nvPr/>
        </p:nvSpPr>
        <p:spPr bwMode="auto">
          <a:xfrm>
            <a:off x="4285143" y="3277394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7" name="Rectangle 27"/>
          <p:cNvSpPr>
            <a:spLocks noChangeArrowheads="1"/>
          </p:cNvSpPr>
          <p:nvPr/>
        </p:nvSpPr>
        <p:spPr bwMode="auto">
          <a:xfrm>
            <a:off x="4900224" y="3270149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8" name="Rectangle 24"/>
          <p:cNvSpPr>
            <a:spLocks noChangeArrowheads="1"/>
          </p:cNvSpPr>
          <p:nvPr/>
        </p:nvSpPr>
        <p:spPr bwMode="auto">
          <a:xfrm>
            <a:off x="310141" y="3277394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9" name="Rectangle 25"/>
          <p:cNvSpPr>
            <a:spLocks noChangeArrowheads="1"/>
          </p:cNvSpPr>
          <p:nvPr/>
        </p:nvSpPr>
        <p:spPr bwMode="auto">
          <a:xfrm>
            <a:off x="992276" y="3277394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0" name="Rectangle 26"/>
          <p:cNvSpPr>
            <a:spLocks noChangeArrowheads="1"/>
          </p:cNvSpPr>
          <p:nvPr/>
        </p:nvSpPr>
        <p:spPr bwMode="auto">
          <a:xfrm>
            <a:off x="1640811" y="3277394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1" name="Rectangle 27"/>
          <p:cNvSpPr>
            <a:spLocks noChangeArrowheads="1"/>
          </p:cNvSpPr>
          <p:nvPr/>
        </p:nvSpPr>
        <p:spPr bwMode="auto">
          <a:xfrm>
            <a:off x="2333182" y="3277394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2" name="Rectangle 3"/>
          <p:cNvSpPr>
            <a:spLocks noChangeArrowheads="1"/>
          </p:cNvSpPr>
          <p:nvPr/>
        </p:nvSpPr>
        <p:spPr bwMode="auto">
          <a:xfrm>
            <a:off x="8608541" y="202724"/>
            <a:ext cx="3513859" cy="1936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subq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$24,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movq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rdi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call  gets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</p:txBody>
      </p:sp>
    </p:spTree>
    <p:extLst>
      <p:ext uri="{BB962C8B-B14F-4D97-AF65-F5344CB8AC3E}">
        <p14:creationId xmlns:p14="http://schemas.microsoft.com/office/powerpoint/2010/main" val="3235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2" name="TextBox 3"/>
          <p:cNvSpPr txBox="1"/>
          <p:nvPr/>
        </p:nvSpPr>
        <p:spPr>
          <a:xfrm>
            <a:off x="193589" y="5629713"/>
            <a:ext cx="329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Calibri" panose="020F0502020204030204" charset="0"/>
              </a:rPr>
              <a:t>溢出的缓冲区，损坏的返回指针，但程序似乎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charset="0"/>
              </a:rPr>
              <a:t>仍在</a:t>
            </a:r>
            <a:r>
              <a:rPr lang="en-US" dirty="0">
                <a:solidFill>
                  <a:srgbClr val="C00000"/>
                </a:solidFill>
                <a:latin typeface="Calibri" panose="020F0502020204030204" charset="0"/>
              </a:rPr>
              <a:t>工作！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5804127" y="585625"/>
            <a:ext cx="2804414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char 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[8]; 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gets(</a:t>
            </a:r>
            <a:r>
              <a:rPr lang="en-US" sz="2400" dirty="0" err="1" smtClean="0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.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. .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76" name="Line 29"/>
          <p:cNvSpPr>
            <a:spLocks noChangeShapeType="1"/>
          </p:cNvSpPr>
          <p:nvPr/>
        </p:nvSpPr>
        <p:spPr bwMode="auto">
          <a:xfrm flipH="1">
            <a:off x="2152253" y="5092348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77" name="Rectangle 30"/>
          <p:cNvSpPr>
            <a:spLocks noChangeArrowheads="1"/>
          </p:cNvSpPr>
          <p:nvPr/>
        </p:nvSpPr>
        <p:spPr bwMode="auto">
          <a:xfrm>
            <a:off x="2565003" y="4919310"/>
            <a:ext cx="92204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charset="0"/>
              </a:rPr>
              <a:t>%</a:t>
            </a:r>
            <a:r>
              <a:rPr lang="en-US" sz="2400" dirty="0" err="1">
                <a:latin typeface="Courier New" panose="02070309020205020404" charset="0"/>
              </a:rPr>
              <a:t>rsp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78" name="Rectangle 28"/>
          <p:cNvSpPr>
            <a:spLocks noChangeArrowheads="1"/>
          </p:cNvSpPr>
          <p:nvPr/>
        </p:nvSpPr>
        <p:spPr bwMode="auto">
          <a:xfrm>
            <a:off x="1440884" y="4943587"/>
            <a:ext cx="7377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charset="0"/>
              </a:rPr>
              <a:t>buf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79" name="TextBox 15"/>
          <p:cNvSpPr txBox="1">
            <a:spLocks noChangeArrowheads="1"/>
          </p:cNvSpPr>
          <p:nvPr/>
        </p:nvSpPr>
        <p:spPr bwMode="auto">
          <a:xfrm>
            <a:off x="193589" y="592758"/>
            <a:ext cx="16353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调用</a:t>
            </a:r>
            <a:r>
              <a:rPr lang="en-US" sz="2400" i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</a:rPr>
              <a:t>后</a:t>
            </a:r>
          </a:p>
        </p:txBody>
      </p:sp>
      <p:sp>
        <p:nvSpPr>
          <p:cNvPr id="80" name="Rectangle 5"/>
          <p:cNvSpPr>
            <a:spLocks noChangeArrowheads="1"/>
          </p:cNvSpPr>
          <p:nvPr/>
        </p:nvSpPr>
        <p:spPr bwMode="auto">
          <a:xfrm>
            <a:off x="5804127" y="3300099"/>
            <a:ext cx="6268101" cy="1567096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4006f1:callq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4006cf &lt;echo&gt;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smtClean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4006f6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:add    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$0x8,%rsp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</p:txBody>
      </p:sp>
      <p:sp>
        <p:nvSpPr>
          <p:cNvPr id="81" name="TextBox 25"/>
          <p:cNvSpPr txBox="1"/>
          <p:nvPr/>
        </p:nvSpPr>
        <p:spPr>
          <a:xfrm>
            <a:off x="5873727" y="2816665"/>
            <a:ext cx="14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" panose="020F0502020204030204" charset="0"/>
              </a:rPr>
              <a:t>call_echo</a:t>
            </a:r>
            <a:r>
              <a:rPr lang="en-US" sz="2400" dirty="0">
                <a:latin typeface="Calibri" panose="020F0502020204030204" charset="0"/>
              </a:rPr>
              <a:t>:</a:t>
            </a:r>
          </a:p>
        </p:txBody>
      </p:sp>
      <p:sp>
        <p:nvSpPr>
          <p:cNvPr id="82" name="Rectangle 3"/>
          <p:cNvSpPr>
            <a:spLocks noChangeArrowheads="1"/>
          </p:cNvSpPr>
          <p:nvPr/>
        </p:nvSpPr>
        <p:spPr bwMode="auto">
          <a:xfrm>
            <a:off x="3748216" y="4943587"/>
            <a:ext cx="8341565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unix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&gt;</a:t>
            </a:r>
            <a:r>
              <a:rPr lang="en-US" sz="2400" i="1" dirty="0">
                <a:latin typeface="Courier New" panose="02070309020205020404" charset="0"/>
                <a:ea typeface="MS Mincho" panose="02020609040205080304" pitchFamily="49" charset="-128"/>
              </a:rPr>
              <a:t>./</a:t>
            </a:r>
            <a:r>
              <a:rPr lang="en-US" sz="2400" i="1" dirty="0" err="1">
                <a:latin typeface="Courier New" panose="02070309020205020404" charset="0"/>
                <a:ea typeface="MS Mincho" panose="02020609040205080304" pitchFamily="49" charset="-128"/>
              </a:rPr>
              <a:t>bufdemo-nsp</a:t>
            </a:r>
            <a:endParaRPr lang="en-US" sz="24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Type a 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string:</a:t>
            </a:r>
            <a:r>
              <a:rPr lang="en-US" sz="2400" i="1" dirty="0" smtClean="0">
                <a:latin typeface="Courier New" panose="02070309020205020404" charset="0"/>
                <a:ea typeface="MS Mincho" panose="02020609040205080304" pitchFamily="49" charset="-128"/>
              </a:rPr>
              <a:t>012345678901234567890123</a:t>
            </a:r>
            <a:endParaRPr lang="en-US" sz="24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altLang="zh-CN" sz="2400" dirty="0">
                <a:latin typeface="Courier New" panose="02070309020205020404" charset="0"/>
                <a:ea typeface="MS Mincho" panose="02020609040205080304" pitchFamily="49" charset="-128"/>
              </a:rPr>
              <a:t>string:</a:t>
            </a:r>
            <a:r>
              <a:rPr lang="en-US" altLang="zh-CN" sz="2400" i="1" dirty="0">
                <a:latin typeface="Courier New" panose="02070309020205020404" charset="0"/>
                <a:ea typeface="MS Mincho" panose="02020609040205080304" pitchFamily="49" charset="-128"/>
              </a:rPr>
              <a:t>012345678901234567890123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83" name="Rectangle 3"/>
          <p:cNvSpPr>
            <a:spLocks noChangeArrowheads="1"/>
          </p:cNvSpPr>
          <p:nvPr/>
        </p:nvSpPr>
        <p:spPr bwMode="auto">
          <a:xfrm>
            <a:off x="3748216" y="6294135"/>
            <a:ext cx="6149579" cy="459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“</a:t>
            </a:r>
            <a:r>
              <a:rPr lang="en-US" sz="2400" dirty="0" smtClean="0">
                <a:latin typeface="Courier New" panose="02070309020205020404" charset="0"/>
                <a:ea typeface="MS Mincho" panose="02020609040205080304" pitchFamily="49" charset="-128"/>
              </a:rPr>
              <a:t>012345678901234567890123</a:t>
            </a: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\0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”</a:t>
            </a:r>
          </a:p>
        </p:txBody>
      </p:sp>
      <p:sp>
        <p:nvSpPr>
          <p:cNvPr id="84" name="Rectangle 22"/>
          <p:cNvSpPr>
            <a:spLocks noChangeArrowheads="1"/>
          </p:cNvSpPr>
          <p:nvPr/>
        </p:nvSpPr>
        <p:spPr bwMode="auto">
          <a:xfrm>
            <a:off x="307219" y="2398429"/>
            <a:ext cx="5190787" cy="608299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85" name="Rectangle 31"/>
          <p:cNvSpPr>
            <a:spLocks noChangeArrowheads="1"/>
          </p:cNvSpPr>
          <p:nvPr/>
        </p:nvSpPr>
        <p:spPr bwMode="auto">
          <a:xfrm>
            <a:off x="307219" y="1255429"/>
            <a:ext cx="5190787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Stack Frame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for </a:t>
            </a:r>
            <a:r>
              <a:rPr lang="en-US" sz="2400" dirty="0" err="1">
                <a:latin typeface="Courier New" panose="02070309020205020404" charset="0"/>
              </a:rPr>
              <a:t>call_echo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86" name="Rectangle 24"/>
          <p:cNvSpPr>
            <a:spLocks noChangeArrowheads="1"/>
          </p:cNvSpPr>
          <p:nvPr/>
        </p:nvSpPr>
        <p:spPr bwMode="auto">
          <a:xfrm>
            <a:off x="2978480" y="4539237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</a:p>
        </p:txBody>
      </p:sp>
      <p:sp>
        <p:nvSpPr>
          <p:cNvPr id="87" name="Rectangle 25"/>
          <p:cNvSpPr>
            <a:spLocks noChangeArrowheads="1"/>
          </p:cNvSpPr>
          <p:nvPr/>
        </p:nvSpPr>
        <p:spPr bwMode="auto">
          <a:xfrm>
            <a:off x="3644498" y="4539237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</a:p>
        </p:txBody>
      </p:sp>
      <p:sp>
        <p:nvSpPr>
          <p:cNvPr id="88" name="Rectangle 26"/>
          <p:cNvSpPr>
            <a:spLocks noChangeArrowheads="1"/>
          </p:cNvSpPr>
          <p:nvPr/>
        </p:nvSpPr>
        <p:spPr bwMode="auto">
          <a:xfrm>
            <a:off x="4281906" y="4539237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</a:p>
        </p:txBody>
      </p:sp>
      <p:sp>
        <p:nvSpPr>
          <p:cNvPr id="89" name="Rectangle 27"/>
          <p:cNvSpPr>
            <a:spLocks noChangeArrowheads="1"/>
          </p:cNvSpPr>
          <p:nvPr/>
        </p:nvSpPr>
        <p:spPr bwMode="auto">
          <a:xfrm>
            <a:off x="4896987" y="4531992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</a:p>
        </p:txBody>
      </p:sp>
      <p:sp>
        <p:nvSpPr>
          <p:cNvPr id="90" name="Rectangle 23"/>
          <p:cNvSpPr>
            <a:spLocks noChangeArrowheads="1"/>
          </p:cNvSpPr>
          <p:nvPr/>
        </p:nvSpPr>
        <p:spPr bwMode="auto">
          <a:xfrm>
            <a:off x="307219" y="3008030"/>
            <a:ext cx="5190787" cy="15312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91" name="Rectangle 24"/>
          <p:cNvSpPr>
            <a:spLocks noChangeArrowheads="1"/>
          </p:cNvSpPr>
          <p:nvPr/>
        </p:nvSpPr>
        <p:spPr bwMode="auto">
          <a:xfrm>
            <a:off x="306904" y="4539237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2" name="Rectangle 25"/>
          <p:cNvSpPr>
            <a:spLocks noChangeArrowheads="1"/>
          </p:cNvSpPr>
          <p:nvPr/>
        </p:nvSpPr>
        <p:spPr bwMode="auto">
          <a:xfrm>
            <a:off x="989039" y="4539237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3" name="Rectangle 26"/>
          <p:cNvSpPr>
            <a:spLocks noChangeArrowheads="1"/>
          </p:cNvSpPr>
          <p:nvPr/>
        </p:nvSpPr>
        <p:spPr bwMode="auto">
          <a:xfrm>
            <a:off x="1637574" y="4539237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4" name="Rectangle 27"/>
          <p:cNvSpPr>
            <a:spLocks noChangeArrowheads="1"/>
          </p:cNvSpPr>
          <p:nvPr/>
        </p:nvSpPr>
        <p:spPr bwMode="auto">
          <a:xfrm>
            <a:off x="2329945" y="4539237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951110" y="1986365"/>
            <a:ext cx="1597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Calibri" panose="020F0502020204030204" charset="0"/>
              </a:rPr>
              <a:t>返回地址</a:t>
            </a:r>
            <a:endParaRPr lang="en-US" altLang="zh-CN" sz="2400" dirty="0">
              <a:latin typeface="Calibri" panose="020F0502020204030204" charset="0"/>
            </a:endParaRPr>
          </a:p>
        </p:txBody>
      </p:sp>
      <p:sp>
        <p:nvSpPr>
          <p:cNvPr id="96" name="Rectangle 24"/>
          <p:cNvSpPr>
            <a:spLocks noChangeArrowheads="1"/>
          </p:cNvSpPr>
          <p:nvPr/>
        </p:nvSpPr>
        <p:spPr bwMode="auto">
          <a:xfrm>
            <a:off x="2984134" y="2543148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7" name="Rectangle 25"/>
          <p:cNvSpPr>
            <a:spLocks noChangeArrowheads="1"/>
          </p:cNvSpPr>
          <p:nvPr/>
        </p:nvSpPr>
        <p:spPr bwMode="auto">
          <a:xfrm>
            <a:off x="3644497" y="2543148"/>
            <a:ext cx="58335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40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98" name="Rectangle 26"/>
          <p:cNvSpPr>
            <a:spLocks noChangeArrowheads="1"/>
          </p:cNvSpPr>
          <p:nvPr/>
        </p:nvSpPr>
        <p:spPr bwMode="auto">
          <a:xfrm>
            <a:off x="4244351" y="2543148"/>
            <a:ext cx="6225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06</a:t>
            </a:r>
            <a:endParaRPr lang="en-US" sz="2400" dirty="0">
              <a:solidFill>
                <a:srgbClr val="FF0000"/>
              </a:solidFill>
              <a:latin typeface="Courier New" panose="02070309020205020404" charset="0"/>
            </a:endParaRPr>
          </a:p>
        </p:txBody>
      </p:sp>
      <p:sp>
        <p:nvSpPr>
          <p:cNvPr id="99" name="Rectangle 27"/>
          <p:cNvSpPr>
            <a:spLocks noChangeArrowheads="1"/>
          </p:cNvSpPr>
          <p:nvPr/>
        </p:nvSpPr>
        <p:spPr bwMode="auto">
          <a:xfrm>
            <a:off x="4890567" y="2543148"/>
            <a:ext cx="61912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accent5"/>
                </a:solidFill>
                <a:latin typeface="Courier New" panose="02070309020205020404" charset="0"/>
              </a:rPr>
              <a:t>[\0]</a:t>
            </a:r>
            <a:endParaRPr lang="en-US" sz="2400" dirty="0">
              <a:solidFill>
                <a:schemeClr val="accent5"/>
              </a:solidFill>
              <a:latin typeface="Courier New" panose="02070309020205020404" charset="0"/>
            </a:endParaRPr>
          </a:p>
        </p:txBody>
      </p:sp>
      <p:sp>
        <p:nvSpPr>
          <p:cNvPr id="100" name="Rectangle 24"/>
          <p:cNvSpPr>
            <a:spLocks noChangeArrowheads="1"/>
          </p:cNvSpPr>
          <p:nvPr/>
        </p:nvSpPr>
        <p:spPr bwMode="auto">
          <a:xfrm>
            <a:off x="2329944" y="2540473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1" name="Rectangle 24"/>
          <p:cNvSpPr>
            <a:spLocks noChangeArrowheads="1"/>
          </p:cNvSpPr>
          <p:nvPr/>
        </p:nvSpPr>
        <p:spPr bwMode="auto">
          <a:xfrm>
            <a:off x="1652185" y="2540473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2" name="Rectangle 24"/>
          <p:cNvSpPr>
            <a:spLocks noChangeArrowheads="1"/>
          </p:cNvSpPr>
          <p:nvPr/>
        </p:nvSpPr>
        <p:spPr bwMode="auto">
          <a:xfrm>
            <a:off x="989038" y="253744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3" name="Rectangle 24"/>
          <p:cNvSpPr>
            <a:spLocks noChangeArrowheads="1"/>
          </p:cNvSpPr>
          <p:nvPr/>
        </p:nvSpPr>
        <p:spPr bwMode="auto">
          <a:xfrm>
            <a:off x="325891" y="253744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4" name="Rectangle 24"/>
          <p:cNvSpPr>
            <a:spLocks noChangeArrowheads="1"/>
          </p:cNvSpPr>
          <p:nvPr/>
        </p:nvSpPr>
        <p:spPr bwMode="auto">
          <a:xfrm>
            <a:off x="2950031" y="3917307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5" name="Rectangle 25"/>
          <p:cNvSpPr>
            <a:spLocks noChangeArrowheads="1"/>
          </p:cNvSpPr>
          <p:nvPr/>
        </p:nvSpPr>
        <p:spPr bwMode="auto">
          <a:xfrm>
            <a:off x="3616049" y="3917307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6" name="Rectangle 26"/>
          <p:cNvSpPr>
            <a:spLocks noChangeArrowheads="1"/>
          </p:cNvSpPr>
          <p:nvPr/>
        </p:nvSpPr>
        <p:spPr bwMode="auto">
          <a:xfrm>
            <a:off x="4253457" y="3917307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[9]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7" name="Rectangle 27"/>
          <p:cNvSpPr>
            <a:spLocks noChangeArrowheads="1"/>
          </p:cNvSpPr>
          <p:nvPr/>
        </p:nvSpPr>
        <p:spPr bwMode="auto">
          <a:xfrm>
            <a:off x="4868538" y="3910062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[8]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8" name="Rectangle 24"/>
          <p:cNvSpPr>
            <a:spLocks noChangeArrowheads="1"/>
          </p:cNvSpPr>
          <p:nvPr/>
        </p:nvSpPr>
        <p:spPr bwMode="auto">
          <a:xfrm>
            <a:off x="278455" y="3917307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09" name="Rectangle 25"/>
          <p:cNvSpPr>
            <a:spLocks noChangeArrowheads="1"/>
          </p:cNvSpPr>
          <p:nvPr/>
        </p:nvSpPr>
        <p:spPr bwMode="auto">
          <a:xfrm>
            <a:off x="960590" y="3917307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1609125" y="3917307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2301496" y="3917307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2" name="Rectangle 24"/>
          <p:cNvSpPr>
            <a:spLocks noChangeArrowheads="1"/>
          </p:cNvSpPr>
          <p:nvPr/>
        </p:nvSpPr>
        <p:spPr bwMode="auto">
          <a:xfrm>
            <a:off x="2981717" y="3277394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[9]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3" name="Rectangle 25"/>
          <p:cNvSpPr>
            <a:spLocks noChangeArrowheads="1"/>
          </p:cNvSpPr>
          <p:nvPr/>
        </p:nvSpPr>
        <p:spPr bwMode="auto">
          <a:xfrm>
            <a:off x="3647735" y="3277394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[8]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4285143" y="3277394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4900224" y="3270149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6" name="Rectangle 24"/>
          <p:cNvSpPr>
            <a:spLocks noChangeArrowheads="1"/>
          </p:cNvSpPr>
          <p:nvPr/>
        </p:nvSpPr>
        <p:spPr bwMode="auto">
          <a:xfrm>
            <a:off x="310141" y="3277394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7" name="Rectangle 25"/>
          <p:cNvSpPr>
            <a:spLocks noChangeArrowheads="1"/>
          </p:cNvSpPr>
          <p:nvPr/>
        </p:nvSpPr>
        <p:spPr bwMode="auto">
          <a:xfrm>
            <a:off x="992276" y="3277394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8" name="Rectangle 26"/>
          <p:cNvSpPr>
            <a:spLocks noChangeArrowheads="1"/>
          </p:cNvSpPr>
          <p:nvPr/>
        </p:nvSpPr>
        <p:spPr bwMode="auto">
          <a:xfrm>
            <a:off x="1640811" y="3277394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9" name="Rectangle 27"/>
          <p:cNvSpPr>
            <a:spLocks noChangeArrowheads="1"/>
          </p:cNvSpPr>
          <p:nvPr/>
        </p:nvSpPr>
        <p:spPr bwMode="auto">
          <a:xfrm>
            <a:off x="2333182" y="3277394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0" name="Rectangle 3"/>
          <p:cNvSpPr>
            <a:spLocks noChangeArrowheads="1"/>
          </p:cNvSpPr>
          <p:nvPr/>
        </p:nvSpPr>
        <p:spPr bwMode="auto">
          <a:xfrm>
            <a:off x="8608541" y="202724"/>
            <a:ext cx="3513859" cy="1936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echo: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subq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$24,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movq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rdi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call  gets</a:t>
            </a:r>
          </a:p>
          <a:p>
            <a:pPr eaLnBrk="0" hangingPunct="0">
              <a:tabLst>
                <a:tab pos="457200" algn="l"/>
                <a:tab pos="3146425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</p:txBody>
      </p:sp>
    </p:spTree>
    <p:extLst>
      <p:ext uri="{BB962C8B-B14F-4D97-AF65-F5344CB8AC3E}">
        <p14:creationId xmlns:p14="http://schemas.microsoft.com/office/powerpoint/2010/main" val="40732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5747201" y="1301847"/>
            <a:ext cx="5809993" cy="3413755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. . 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sk-SK" sz="2400" dirty="0">
                <a:solidFill>
                  <a:srgbClr val="0070C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</a:t>
            </a:r>
            <a:r>
              <a:rPr lang="sk-SK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00</a:t>
            </a: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:	mov    %rsp,%rbp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400603:	mov    %rax,%rdx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400606:	shr    $0x3f,%rdx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40060a:	add    %rdx,%rax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40060d:	sar    %rax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400610:	jne    400614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400612:	pop    %rbp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sk-SK" sz="2400" dirty="0">
                <a:solidFill>
                  <a:srgbClr val="00B05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400613:	retq </a:t>
            </a:r>
            <a:endParaRPr lang="en-US" sz="2400" dirty="0">
              <a:solidFill>
                <a:srgbClr val="00B050"/>
              </a:solidFill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22459" y="717836"/>
            <a:ext cx="266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" panose="020F0502020204030204" charset="0"/>
              </a:rPr>
              <a:t>register_tm_clones</a:t>
            </a:r>
            <a:r>
              <a:rPr lang="en-US" sz="2400" dirty="0">
                <a:latin typeface="Calibri" panose="020F0502020204030204" charset="0"/>
              </a:rPr>
              <a:t>:</a:t>
            </a:r>
          </a:p>
        </p:txBody>
      </p:sp>
      <p:sp>
        <p:nvSpPr>
          <p:cNvPr id="91" name="TextBox 3"/>
          <p:cNvSpPr txBox="1"/>
          <p:nvPr/>
        </p:nvSpPr>
        <p:spPr>
          <a:xfrm>
            <a:off x="324232" y="5348148"/>
            <a:ext cx="7121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en-US" sz="2400" dirty="0">
                <a:latin typeface="Calibri" panose="020F0502020204030204" charset="0"/>
              </a:rPr>
              <a:t>“返回”无关代码</a:t>
            </a: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sz="2400" dirty="0">
                <a:latin typeface="Calibri" panose="020F0502020204030204" charset="0"/>
              </a:rPr>
              <a:t>没有修改临界状态</a:t>
            </a: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sz="2400" dirty="0" err="1"/>
              <a:t>最终执行retq回到主</a:t>
            </a:r>
            <a:r>
              <a:rPr lang="zh-CN" altLang="en-US" sz="2400" dirty="0"/>
              <a:t>函数</a:t>
            </a:r>
            <a:r>
              <a:rPr lang="en-US" sz="2400" dirty="0"/>
              <a:t>–</a:t>
            </a:r>
            <a:r>
              <a:rPr lang="en-US" sz="2400" dirty="0" err="1"/>
              <a:t>call_echo没有局部变量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</a:rPr>
              <a:t> </a:t>
            </a:r>
          </a:p>
        </p:txBody>
      </p:sp>
      <p:sp>
        <p:nvSpPr>
          <p:cNvPr id="108" name="Rectangle 3"/>
          <p:cNvSpPr>
            <a:spLocks noChangeArrowheads="1"/>
          </p:cNvSpPr>
          <p:nvPr/>
        </p:nvSpPr>
        <p:spPr bwMode="auto">
          <a:xfrm>
            <a:off x="7817708" y="4897915"/>
            <a:ext cx="3739486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call_echo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()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echo();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67" name="Line 29"/>
          <p:cNvSpPr>
            <a:spLocks noChangeShapeType="1"/>
          </p:cNvSpPr>
          <p:nvPr/>
        </p:nvSpPr>
        <p:spPr bwMode="auto">
          <a:xfrm flipH="1">
            <a:off x="2086350" y="4999227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68" name="Rectangle 30"/>
          <p:cNvSpPr>
            <a:spLocks noChangeArrowheads="1"/>
          </p:cNvSpPr>
          <p:nvPr/>
        </p:nvSpPr>
        <p:spPr bwMode="auto">
          <a:xfrm>
            <a:off x="2499100" y="4826189"/>
            <a:ext cx="92204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charset="0"/>
              </a:rPr>
              <a:t>%</a:t>
            </a:r>
            <a:r>
              <a:rPr lang="en-US" sz="2400" dirty="0" err="1">
                <a:latin typeface="Courier New" panose="02070309020205020404" charset="0"/>
              </a:rPr>
              <a:t>rsp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69" name="Rectangle 28"/>
          <p:cNvSpPr>
            <a:spLocks noChangeArrowheads="1"/>
          </p:cNvSpPr>
          <p:nvPr/>
        </p:nvSpPr>
        <p:spPr bwMode="auto">
          <a:xfrm>
            <a:off x="1374981" y="4850466"/>
            <a:ext cx="7377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charset="0"/>
              </a:rPr>
              <a:t>buf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70" name="TextBox 15"/>
          <p:cNvSpPr txBox="1">
            <a:spLocks noChangeArrowheads="1"/>
          </p:cNvSpPr>
          <p:nvPr/>
        </p:nvSpPr>
        <p:spPr bwMode="auto">
          <a:xfrm>
            <a:off x="127686" y="499637"/>
            <a:ext cx="16353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调用</a:t>
            </a:r>
            <a:r>
              <a:rPr lang="en-US" sz="2400" i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</a:rPr>
              <a:t>后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241316" y="2305308"/>
            <a:ext cx="5190787" cy="608299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72" name="Rectangle 31"/>
          <p:cNvSpPr>
            <a:spLocks noChangeArrowheads="1"/>
          </p:cNvSpPr>
          <p:nvPr/>
        </p:nvSpPr>
        <p:spPr bwMode="auto">
          <a:xfrm>
            <a:off x="241316" y="1162308"/>
            <a:ext cx="5190787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Stack Frame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for </a:t>
            </a:r>
            <a:r>
              <a:rPr lang="en-US" sz="2400" dirty="0" err="1">
                <a:latin typeface="Courier New" panose="02070309020205020404" charset="0"/>
              </a:rPr>
              <a:t>call_echo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2912577" y="4446116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</a:p>
        </p:txBody>
      </p:sp>
      <p:sp>
        <p:nvSpPr>
          <p:cNvPr id="109" name="Rectangle 25"/>
          <p:cNvSpPr>
            <a:spLocks noChangeArrowheads="1"/>
          </p:cNvSpPr>
          <p:nvPr/>
        </p:nvSpPr>
        <p:spPr bwMode="auto">
          <a:xfrm>
            <a:off x="3578595" y="4446116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4216003" y="4446116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4831084" y="4438871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</a:p>
        </p:txBody>
      </p:sp>
      <p:sp>
        <p:nvSpPr>
          <p:cNvPr id="112" name="Rectangle 23"/>
          <p:cNvSpPr>
            <a:spLocks noChangeArrowheads="1"/>
          </p:cNvSpPr>
          <p:nvPr/>
        </p:nvSpPr>
        <p:spPr bwMode="auto">
          <a:xfrm>
            <a:off x="241316" y="2914909"/>
            <a:ext cx="5190787" cy="15312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13" name="Rectangle 24"/>
          <p:cNvSpPr>
            <a:spLocks noChangeArrowheads="1"/>
          </p:cNvSpPr>
          <p:nvPr/>
        </p:nvSpPr>
        <p:spPr bwMode="auto">
          <a:xfrm>
            <a:off x="241001" y="4446116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4" name="Rectangle 25"/>
          <p:cNvSpPr>
            <a:spLocks noChangeArrowheads="1"/>
          </p:cNvSpPr>
          <p:nvPr/>
        </p:nvSpPr>
        <p:spPr bwMode="auto">
          <a:xfrm>
            <a:off x="923136" y="4446116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5" name="Rectangle 26"/>
          <p:cNvSpPr>
            <a:spLocks noChangeArrowheads="1"/>
          </p:cNvSpPr>
          <p:nvPr/>
        </p:nvSpPr>
        <p:spPr bwMode="auto">
          <a:xfrm>
            <a:off x="1571671" y="4446116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6" name="Rectangle 27"/>
          <p:cNvSpPr>
            <a:spLocks noChangeArrowheads="1"/>
          </p:cNvSpPr>
          <p:nvPr/>
        </p:nvSpPr>
        <p:spPr bwMode="auto">
          <a:xfrm>
            <a:off x="2264042" y="4446116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3885207" y="1915911"/>
            <a:ext cx="1597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Calibri" panose="020F0502020204030204" charset="0"/>
              </a:rPr>
              <a:t>返回地址</a:t>
            </a:r>
            <a:endParaRPr lang="en-US" altLang="zh-CN" sz="2400" dirty="0">
              <a:latin typeface="Calibri" panose="020F0502020204030204" charset="0"/>
            </a:endParaRPr>
          </a:p>
        </p:txBody>
      </p:sp>
      <p:sp>
        <p:nvSpPr>
          <p:cNvPr id="118" name="Rectangle 24"/>
          <p:cNvSpPr>
            <a:spLocks noChangeArrowheads="1"/>
          </p:cNvSpPr>
          <p:nvPr/>
        </p:nvSpPr>
        <p:spPr bwMode="auto">
          <a:xfrm>
            <a:off x="2918231" y="2450027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19" name="Rectangle 25"/>
          <p:cNvSpPr>
            <a:spLocks noChangeArrowheads="1"/>
          </p:cNvSpPr>
          <p:nvPr/>
        </p:nvSpPr>
        <p:spPr bwMode="auto">
          <a:xfrm>
            <a:off x="3578594" y="2450027"/>
            <a:ext cx="58335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40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0" name="Rectangle 26"/>
          <p:cNvSpPr>
            <a:spLocks noChangeArrowheads="1"/>
          </p:cNvSpPr>
          <p:nvPr/>
        </p:nvSpPr>
        <p:spPr bwMode="auto">
          <a:xfrm>
            <a:off x="4178448" y="2450027"/>
            <a:ext cx="62256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FF0000"/>
                </a:solidFill>
                <a:latin typeface="Courier New" panose="02070309020205020404" charset="0"/>
              </a:rPr>
              <a:t>06</a:t>
            </a:r>
            <a:endParaRPr lang="en-US" sz="2400" dirty="0">
              <a:solidFill>
                <a:srgbClr val="FF0000"/>
              </a:solidFill>
              <a:latin typeface="Courier New" panose="02070309020205020404" charset="0"/>
            </a:endParaRPr>
          </a:p>
        </p:txBody>
      </p:sp>
      <p:sp>
        <p:nvSpPr>
          <p:cNvPr id="121" name="Rectangle 27"/>
          <p:cNvSpPr>
            <a:spLocks noChangeArrowheads="1"/>
          </p:cNvSpPr>
          <p:nvPr/>
        </p:nvSpPr>
        <p:spPr bwMode="auto">
          <a:xfrm>
            <a:off x="4824664" y="2450027"/>
            <a:ext cx="61912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accent5"/>
                </a:solidFill>
                <a:latin typeface="Courier New" panose="02070309020205020404" charset="0"/>
              </a:rPr>
              <a:t>[\0]</a:t>
            </a:r>
            <a:endParaRPr lang="en-US" sz="2400" dirty="0">
              <a:solidFill>
                <a:schemeClr val="accent5"/>
              </a:solidFill>
              <a:latin typeface="Courier New" panose="02070309020205020404" charset="0"/>
            </a:endParaRPr>
          </a:p>
        </p:txBody>
      </p:sp>
      <p:sp>
        <p:nvSpPr>
          <p:cNvPr id="122" name="Rectangle 24"/>
          <p:cNvSpPr>
            <a:spLocks noChangeArrowheads="1"/>
          </p:cNvSpPr>
          <p:nvPr/>
        </p:nvSpPr>
        <p:spPr bwMode="auto">
          <a:xfrm>
            <a:off x="2264041" y="244735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3" name="Rectangle 24"/>
          <p:cNvSpPr>
            <a:spLocks noChangeArrowheads="1"/>
          </p:cNvSpPr>
          <p:nvPr/>
        </p:nvSpPr>
        <p:spPr bwMode="auto">
          <a:xfrm>
            <a:off x="1586282" y="2447352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4" name="Rectangle 24"/>
          <p:cNvSpPr>
            <a:spLocks noChangeArrowheads="1"/>
          </p:cNvSpPr>
          <p:nvPr/>
        </p:nvSpPr>
        <p:spPr bwMode="auto">
          <a:xfrm>
            <a:off x="923135" y="2444321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5" name="Rectangle 24"/>
          <p:cNvSpPr>
            <a:spLocks noChangeArrowheads="1"/>
          </p:cNvSpPr>
          <p:nvPr/>
        </p:nvSpPr>
        <p:spPr bwMode="auto">
          <a:xfrm>
            <a:off x="259988" y="2444321"/>
            <a:ext cx="64853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6" name="Rectangle 24"/>
          <p:cNvSpPr>
            <a:spLocks noChangeArrowheads="1"/>
          </p:cNvSpPr>
          <p:nvPr/>
        </p:nvSpPr>
        <p:spPr bwMode="auto">
          <a:xfrm>
            <a:off x="2884128" y="3824186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7" name="Rectangle 25"/>
          <p:cNvSpPr>
            <a:spLocks noChangeArrowheads="1"/>
          </p:cNvSpPr>
          <p:nvPr/>
        </p:nvSpPr>
        <p:spPr bwMode="auto">
          <a:xfrm>
            <a:off x="3550146" y="3824186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8" name="Rectangle 26"/>
          <p:cNvSpPr>
            <a:spLocks noChangeArrowheads="1"/>
          </p:cNvSpPr>
          <p:nvPr/>
        </p:nvSpPr>
        <p:spPr bwMode="auto">
          <a:xfrm>
            <a:off x="4187554" y="3824186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[9]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29" name="Rectangle 27"/>
          <p:cNvSpPr>
            <a:spLocks noChangeArrowheads="1"/>
          </p:cNvSpPr>
          <p:nvPr/>
        </p:nvSpPr>
        <p:spPr bwMode="auto">
          <a:xfrm>
            <a:off x="4802635" y="3816941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[8]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0" name="Rectangle 24"/>
          <p:cNvSpPr>
            <a:spLocks noChangeArrowheads="1"/>
          </p:cNvSpPr>
          <p:nvPr/>
        </p:nvSpPr>
        <p:spPr bwMode="auto">
          <a:xfrm>
            <a:off x="212552" y="3824186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[5]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1" name="Rectangle 25"/>
          <p:cNvSpPr>
            <a:spLocks noChangeArrowheads="1"/>
          </p:cNvSpPr>
          <p:nvPr/>
        </p:nvSpPr>
        <p:spPr bwMode="auto">
          <a:xfrm>
            <a:off x="894687" y="3824186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[4]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2" name="Rectangle 26"/>
          <p:cNvSpPr>
            <a:spLocks noChangeArrowheads="1"/>
          </p:cNvSpPr>
          <p:nvPr/>
        </p:nvSpPr>
        <p:spPr bwMode="auto">
          <a:xfrm>
            <a:off x="1543222" y="3824186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3" name="Rectangle 27"/>
          <p:cNvSpPr>
            <a:spLocks noChangeArrowheads="1"/>
          </p:cNvSpPr>
          <p:nvPr/>
        </p:nvSpPr>
        <p:spPr bwMode="auto">
          <a:xfrm>
            <a:off x="2235593" y="3824186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4" name="Rectangle 24"/>
          <p:cNvSpPr>
            <a:spLocks noChangeArrowheads="1"/>
          </p:cNvSpPr>
          <p:nvPr/>
        </p:nvSpPr>
        <p:spPr bwMode="auto">
          <a:xfrm>
            <a:off x="2915814" y="3184273"/>
            <a:ext cx="67011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[9]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5" name="Rectangle 25"/>
          <p:cNvSpPr>
            <a:spLocks noChangeArrowheads="1"/>
          </p:cNvSpPr>
          <p:nvPr/>
        </p:nvSpPr>
        <p:spPr bwMode="auto">
          <a:xfrm>
            <a:off x="3581832" y="3184273"/>
            <a:ext cx="61322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[8]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6" name="Rectangle 26"/>
          <p:cNvSpPr>
            <a:spLocks noChangeArrowheads="1"/>
          </p:cNvSpPr>
          <p:nvPr/>
        </p:nvSpPr>
        <p:spPr bwMode="auto">
          <a:xfrm>
            <a:off x="4219240" y="3184273"/>
            <a:ext cx="60110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[7]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7" name="Rectangle 27"/>
          <p:cNvSpPr>
            <a:spLocks noChangeArrowheads="1"/>
          </p:cNvSpPr>
          <p:nvPr/>
        </p:nvSpPr>
        <p:spPr bwMode="auto">
          <a:xfrm>
            <a:off x="4834321" y="3177028"/>
            <a:ext cx="61270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[6]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8" name="Rectangle 24"/>
          <p:cNvSpPr>
            <a:spLocks noChangeArrowheads="1"/>
          </p:cNvSpPr>
          <p:nvPr/>
        </p:nvSpPr>
        <p:spPr bwMode="auto">
          <a:xfrm>
            <a:off x="244238" y="3184273"/>
            <a:ext cx="664641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[3]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39" name="Rectangle 25"/>
          <p:cNvSpPr>
            <a:spLocks noChangeArrowheads="1"/>
          </p:cNvSpPr>
          <p:nvPr/>
        </p:nvSpPr>
        <p:spPr bwMode="auto">
          <a:xfrm>
            <a:off x="926373" y="3184273"/>
            <a:ext cx="631042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[2]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40" name="Rectangle 26"/>
          <p:cNvSpPr>
            <a:spLocks noChangeArrowheads="1"/>
          </p:cNvSpPr>
          <p:nvPr/>
        </p:nvSpPr>
        <p:spPr bwMode="auto">
          <a:xfrm>
            <a:off x="1574908" y="3184273"/>
            <a:ext cx="671189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[1]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141" name="Rectangle 27"/>
          <p:cNvSpPr>
            <a:spLocks noChangeArrowheads="1"/>
          </p:cNvSpPr>
          <p:nvPr/>
        </p:nvSpPr>
        <p:spPr bwMode="auto">
          <a:xfrm>
            <a:off x="2267279" y="3184273"/>
            <a:ext cx="632884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[0]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427355" y="546759"/>
            <a:ext cx="3462020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注入了攻击的代码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/>
        </p:nvSpPr>
        <p:spPr>
          <a:xfrm>
            <a:off x="1752600" y="5397500"/>
            <a:ext cx="8255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60655" defTabSz="895350" eaLnBrk="1" hangingPunct="1">
              <a:lnSpc>
                <a:spcPct val="90000"/>
              </a:lnSpc>
            </a:pPr>
            <a:r>
              <a:rPr lang="en-US" dirty="0"/>
              <a:t>输入字符串包含可执行代码的字节表示</a:t>
            </a:r>
          </a:p>
          <a:p>
            <a:pPr marL="160655" defTabSz="895350" eaLnBrk="1" hangingPunct="1">
              <a:lnSpc>
                <a:spcPct val="90000"/>
              </a:lnSpc>
            </a:pPr>
            <a:r>
              <a:rPr lang="en-US" dirty="0"/>
              <a:t>用缓冲区B的地址重写返回地址A</a:t>
            </a:r>
          </a:p>
          <a:p>
            <a:pPr marL="160655" defTabSz="895350" eaLnBrk="1" hangingPunct="1">
              <a:lnSpc>
                <a:spcPct val="90000"/>
              </a:lnSpc>
            </a:pPr>
            <a:r>
              <a:rPr lang="en-US" dirty="0"/>
              <a:t>当q执行RET时，将跳转到 </a:t>
            </a:r>
            <a:r>
              <a:rPr lang="zh-CN" altLang="en-US" dirty="0">
                <a:solidFill>
                  <a:srgbClr val="FF0000"/>
                </a:solidFill>
              </a:rPr>
              <a:t>攻击代码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44975" y="2854530"/>
            <a:ext cx="3839845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Q()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char </a:t>
            </a:r>
            <a:r>
              <a:rPr lang="en-US" sz="2400" dirty="0" err="1">
                <a:latin typeface="Courier New" panose="02070309020205020404" charset="0"/>
              </a:rPr>
              <a:t>buf</a:t>
            </a:r>
            <a:r>
              <a:rPr lang="en-US" sz="2400" dirty="0">
                <a:latin typeface="Courier New" panose="02070309020205020404" charset="0"/>
              </a:rPr>
              <a:t>[64];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gets(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</a:rPr>
              <a:t>buf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);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return ...;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44975" y="1210784"/>
            <a:ext cx="3230245" cy="156709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void P(){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Q();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0730" name="Text Box 12"/>
          <p:cNvSpPr txBox="1">
            <a:spLocks noChangeArrowheads="1"/>
          </p:cNvSpPr>
          <p:nvPr/>
        </p:nvSpPr>
        <p:spPr bwMode="auto">
          <a:xfrm>
            <a:off x="3806995" y="1578559"/>
            <a:ext cx="1415772" cy="830997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400" dirty="0">
                <a:latin typeface="Calibri" panose="020F0502020204030204" charset="0"/>
              </a:rPr>
              <a:t>返回地址</a:t>
            </a:r>
          </a:p>
          <a:p>
            <a:pPr eaLnBrk="0" hangingPunct="0"/>
            <a:r>
              <a:rPr lang="en-US" sz="2400" dirty="0">
                <a:solidFill>
                  <a:srgbClr val="C00000"/>
                </a:solidFill>
                <a:latin typeface="Calibri" panose="020F0502020204030204" charset="0"/>
              </a:rPr>
              <a:t>A</a:t>
            </a:r>
          </a:p>
        </p:txBody>
      </p:sp>
      <p:sp>
        <p:nvSpPr>
          <p:cNvPr id="30731" name="Line 13"/>
          <p:cNvSpPr>
            <a:spLocks noChangeShapeType="1"/>
          </p:cNvSpPr>
          <p:nvPr/>
        </p:nvSpPr>
        <p:spPr bwMode="auto">
          <a:xfrm flipH="1">
            <a:off x="3118021" y="1969609"/>
            <a:ext cx="688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926264" y="989013"/>
            <a:ext cx="2200275" cy="3683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>
                <a:latin typeface="Calibri" panose="020F0502020204030204" charset="0"/>
              </a:rPr>
              <a:t>调用</a:t>
            </a:r>
            <a:r>
              <a:rPr lang="en-US" dirty="0">
                <a:latin typeface="Calibri" panose="020F0502020204030204" charset="0"/>
              </a:rPr>
              <a:t> </a:t>
            </a:r>
            <a:r>
              <a:rPr lang="en-US" dirty="0">
                <a:latin typeface="Courier New" panose="02070309020205020404" charset="0"/>
              </a:rPr>
              <a:t>gets()</a:t>
            </a:r>
            <a:r>
              <a:rPr lang="zh-CN" altLang="en-US" dirty="0">
                <a:latin typeface="Courier New" panose="02070309020205020404" charset="0"/>
              </a:rPr>
              <a:t>后的栈</a:t>
            </a:r>
          </a:p>
        </p:txBody>
      </p:sp>
      <p:sp>
        <p:nvSpPr>
          <p:cNvPr id="365575" name="Rectangle 7"/>
          <p:cNvSpPr>
            <a:spLocks noChangeArrowheads="1"/>
          </p:cNvSpPr>
          <p:nvPr/>
        </p:nvSpPr>
        <p:spPr bwMode="auto">
          <a:xfrm>
            <a:off x="7023100" y="2654300"/>
            <a:ext cx="1066800" cy="381000"/>
          </a:xfrm>
          <a:prstGeom prst="rect">
            <a:avLst/>
          </a:prstGeom>
          <a:solidFill>
            <a:srgbClr val="A8E799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trike="sngStrike" dirty="0">
                <a:solidFill>
                  <a:srgbClr val="C00000"/>
                </a:solidFill>
                <a:latin typeface="Calibri" panose="020F0502020204030204" charset="0"/>
              </a:rPr>
              <a:t>A</a:t>
            </a:r>
            <a:r>
              <a:rPr lang="en-US" dirty="0">
                <a:solidFill>
                  <a:srgbClr val="C00000"/>
                </a:solidFill>
                <a:latin typeface="Calibri" panose="020F0502020204030204" charset="0"/>
              </a:rPr>
              <a:t> B</a:t>
            </a:r>
          </a:p>
        </p:txBody>
      </p:sp>
      <p:sp>
        <p:nvSpPr>
          <p:cNvPr id="365576" name="Rectangle 8"/>
          <p:cNvSpPr>
            <a:spLocks noChangeArrowheads="1"/>
          </p:cNvSpPr>
          <p:nvPr/>
        </p:nvSpPr>
        <p:spPr bwMode="auto">
          <a:xfrm>
            <a:off x="7023100" y="1435101"/>
            <a:ext cx="1066800" cy="155892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</a:endParaRPr>
          </a:p>
        </p:txBody>
      </p:sp>
      <p:sp>
        <p:nvSpPr>
          <p:cNvPr id="365579" name="Rectangle 11"/>
          <p:cNvSpPr>
            <a:spLocks noChangeArrowheads="1"/>
          </p:cNvSpPr>
          <p:nvPr/>
        </p:nvSpPr>
        <p:spPr bwMode="auto">
          <a:xfrm>
            <a:off x="7023100" y="2991341"/>
            <a:ext cx="1066800" cy="2190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Calibri" panose="020F0502020204030204" charset="0"/>
            </a:endParaRPr>
          </a:p>
          <a:p>
            <a:pPr eaLnBrk="0" hangingPunct="0">
              <a:defRPr/>
            </a:pPr>
            <a:endParaRPr lang="en-US" dirty="0">
              <a:latin typeface="Calibri" panose="020F0502020204030204" charset="0"/>
            </a:endParaRPr>
          </a:p>
        </p:txBody>
      </p:sp>
      <p:sp>
        <p:nvSpPr>
          <p:cNvPr id="30732" name="Text Box 14"/>
          <p:cNvSpPr txBox="1">
            <a:spLocks noChangeArrowheads="1"/>
          </p:cNvSpPr>
          <p:nvPr/>
        </p:nvSpPr>
        <p:spPr bwMode="auto">
          <a:xfrm>
            <a:off x="8458200" y="1858963"/>
            <a:ext cx="914400" cy="368300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dirty="0">
                <a:latin typeface="Courier New" panose="02070309020205020404" charset="0"/>
              </a:rPr>
              <a:t>P </a:t>
            </a:r>
            <a:r>
              <a:rPr lang="zh-CN" altLang="en-US" dirty="0">
                <a:latin typeface="Courier New" panose="02070309020205020404" charset="0"/>
              </a:rPr>
              <a:t>栈帧</a:t>
            </a:r>
          </a:p>
        </p:txBody>
      </p:sp>
      <p:sp>
        <p:nvSpPr>
          <p:cNvPr id="30733" name="Text Box 15"/>
          <p:cNvSpPr txBox="1">
            <a:spLocks noChangeArrowheads="1"/>
          </p:cNvSpPr>
          <p:nvPr/>
        </p:nvSpPr>
        <p:spPr bwMode="auto">
          <a:xfrm>
            <a:off x="8458201" y="3932515"/>
            <a:ext cx="837089" cy="369332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anchor="ctr">
            <a:spAutoFit/>
          </a:bodyPr>
          <a:lstStyle/>
          <a:p>
            <a:pPr algn="l" eaLnBrk="0" hangingPunct="0"/>
            <a:r>
              <a:rPr lang="en-US" dirty="0">
                <a:latin typeface="Courier New" panose="02070309020205020404" charset="0"/>
              </a:rPr>
              <a:t>Q</a:t>
            </a:r>
            <a:r>
              <a:rPr lang="en-US" dirty="0">
                <a:latin typeface="Calibri" panose="020F0502020204030204" charset="0"/>
              </a:rPr>
              <a:t> </a:t>
            </a:r>
            <a:r>
              <a:rPr lang="zh-CN" altLang="en-US" dirty="0">
                <a:latin typeface="Courier New" panose="02070309020205020404" charset="0"/>
                <a:sym typeface="+mn-ea"/>
              </a:rPr>
              <a:t>栈帧</a:t>
            </a:r>
            <a:endParaRPr lang="en-US" dirty="0">
              <a:latin typeface="Calibri" panose="020F0502020204030204" charset="0"/>
            </a:endParaRPr>
          </a:p>
        </p:txBody>
      </p:sp>
      <p:sp>
        <p:nvSpPr>
          <p:cNvPr id="30734" name="Text Box 16"/>
          <p:cNvSpPr txBox="1">
            <a:spLocks noChangeArrowheads="1"/>
          </p:cNvSpPr>
          <p:nvPr/>
        </p:nvSpPr>
        <p:spPr bwMode="auto">
          <a:xfrm>
            <a:off x="6270626" y="4320102"/>
            <a:ext cx="351378" cy="461665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>
                <a:latin typeface="Calibri" panose="020F0502020204030204" charset="0"/>
              </a:rPr>
              <a:t>B</a:t>
            </a:r>
          </a:p>
        </p:txBody>
      </p:sp>
      <p:sp>
        <p:nvSpPr>
          <p:cNvPr id="30735" name="Line 17"/>
          <p:cNvSpPr>
            <a:spLocks noChangeShapeType="1"/>
          </p:cNvSpPr>
          <p:nvPr/>
        </p:nvSpPr>
        <p:spPr bwMode="auto">
          <a:xfrm>
            <a:off x="6562726" y="4553315"/>
            <a:ext cx="396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5586" name="Rectangle 18"/>
          <p:cNvSpPr>
            <a:spLocks noChangeArrowheads="1"/>
          </p:cNvSpPr>
          <p:nvPr/>
        </p:nvSpPr>
        <p:spPr bwMode="auto">
          <a:xfrm>
            <a:off x="7023100" y="3913664"/>
            <a:ext cx="1066800" cy="645160"/>
          </a:xfrm>
          <a:prstGeom prst="rect">
            <a:avLst/>
          </a:prstGeom>
          <a:solidFill>
            <a:srgbClr val="F1C7C7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dirty="0">
                <a:latin typeface="Calibri" panose="020F0502020204030204" charset="0"/>
              </a:rPr>
              <a:t>攻击</a:t>
            </a:r>
          </a:p>
          <a:p>
            <a:pPr eaLnBrk="0" hangingPunct="0">
              <a:defRPr/>
            </a:pPr>
            <a:r>
              <a:rPr lang="zh-CN" altLang="en-US" dirty="0">
                <a:latin typeface="Calibri" panose="020F0502020204030204" charset="0"/>
              </a:rPr>
              <a:t>代码</a:t>
            </a:r>
          </a:p>
        </p:txBody>
      </p:sp>
      <p:sp>
        <p:nvSpPr>
          <p:cNvPr id="30738" name="Text Box 21"/>
          <p:cNvSpPr txBox="1">
            <a:spLocks noChangeArrowheads="1"/>
          </p:cNvSpPr>
          <p:nvPr/>
        </p:nvSpPr>
        <p:spPr bwMode="auto">
          <a:xfrm>
            <a:off x="4456670" y="2921829"/>
            <a:ext cx="1944130" cy="830997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sz="2400" dirty="0">
                <a:latin typeface="Calibri" panose="020F0502020204030204" charset="0"/>
              </a:rPr>
              <a:t>数据写入</a:t>
            </a:r>
          </a:p>
          <a:p>
            <a:pPr eaLnBrk="0" hangingPunct="0"/>
            <a:r>
              <a:rPr lang="en-US" sz="2400" dirty="0">
                <a:latin typeface="Calibri" panose="020F0502020204030204" charset="0"/>
              </a:rPr>
              <a:t>by </a:t>
            </a:r>
            <a:r>
              <a:rPr lang="en-US" sz="2400" dirty="0">
                <a:latin typeface="Courier New" panose="02070309020205020404" charset="0"/>
              </a:rPr>
              <a:t>gets()</a:t>
            </a:r>
          </a:p>
        </p:txBody>
      </p:sp>
      <p:sp>
        <p:nvSpPr>
          <p:cNvPr id="30739" name="AutoShape 16"/>
          <p:cNvSpPr/>
          <p:nvPr/>
        </p:nvSpPr>
        <p:spPr bwMode="auto">
          <a:xfrm rot="10800000">
            <a:off x="8188325" y="1435100"/>
            <a:ext cx="228600" cy="1600200"/>
          </a:xfrm>
          <a:prstGeom prst="leftBrace">
            <a:avLst>
              <a:gd name="adj1" fmla="val 74991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latin typeface="Calibri" panose="020F0502020204030204" charset="0"/>
            </a:endParaRPr>
          </a:p>
        </p:txBody>
      </p:sp>
      <p:sp>
        <p:nvSpPr>
          <p:cNvPr id="30740" name="AutoShape 16"/>
          <p:cNvSpPr/>
          <p:nvPr/>
        </p:nvSpPr>
        <p:spPr bwMode="auto">
          <a:xfrm rot="10800000">
            <a:off x="8188325" y="3035301"/>
            <a:ext cx="228600" cy="2157413"/>
          </a:xfrm>
          <a:prstGeom prst="leftBrace">
            <a:avLst>
              <a:gd name="adj1" fmla="val 74976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latin typeface="Calibri" panose="020F0502020204030204" charset="0"/>
            </a:endParaRPr>
          </a:p>
        </p:txBody>
      </p:sp>
      <p:sp>
        <p:nvSpPr>
          <p:cNvPr id="30741" name="AutoShape 16"/>
          <p:cNvSpPr/>
          <p:nvPr/>
        </p:nvSpPr>
        <p:spPr bwMode="auto">
          <a:xfrm rot="10800000" flipH="1">
            <a:off x="6654800" y="2654300"/>
            <a:ext cx="228600" cy="1905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latin typeface="Calibri" panose="020F0502020204030204" charset="0"/>
            </a:endParaRPr>
          </a:p>
        </p:txBody>
      </p:sp>
      <p:sp>
        <p:nvSpPr>
          <p:cNvPr id="365587" name="Rectangle 19"/>
          <p:cNvSpPr>
            <a:spLocks noChangeArrowheads="1"/>
          </p:cNvSpPr>
          <p:nvPr/>
        </p:nvSpPr>
        <p:spPr bwMode="auto">
          <a:xfrm>
            <a:off x="7023101" y="2994026"/>
            <a:ext cx="1065213" cy="9366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lang="en-US" dirty="0">
                <a:latin typeface="Calibri" panose="020F0502020204030204" charset="0"/>
              </a:rPr>
              <a:t>pad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027984" y="2610340"/>
            <a:ext cx="1066800" cy="381000"/>
          </a:xfrm>
          <a:prstGeom prst="rect">
            <a:avLst/>
          </a:prstGeom>
          <a:solidFill>
            <a:srgbClr val="A8E799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dirty="0">
                <a:solidFill>
                  <a:srgbClr val="C00000"/>
                </a:solidFill>
                <a:latin typeface="Calibri" panose="020F0502020204030204" charset="0"/>
              </a:rPr>
              <a:t>A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7022904" y="2610340"/>
            <a:ext cx="1066800" cy="381000"/>
          </a:xfrm>
          <a:prstGeom prst="rect">
            <a:avLst/>
          </a:prstGeom>
          <a:solidFill>
            <a:srgbClr val="A8E799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dirty="0">
                <a:solidFill>
                  <a:srgbClr val="C00000"/>
                </a:solidFill>
                <a:latin typeface="Calibri" panose="020F050202020403020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3111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ldLvl="0" animBg="1"/>
      <p:bldP spid="30730" grpId="0"/>
      <p:bldP spid="30731" grpId="0" bldLvl="0" animBg="1"/>
      <p:bldP spid="30726" grpId="0"/>
      <p:bldP spid="30733" grpId="0"/>
      <p:bldP spid="30734" grpId="0"/>
      <p:bldP spid="30735" grpId="0" bldLvl="0" animBg="1"/>
      <p:bldP spid="365586" grpId="0" bldLvl="0" animBg="1"/>
      <p:bldP spid="30738" grpId="0"/>
      <p:bldP spid="30740" grpId="0" bldLvl="0" animBg="1"/>
      <p:bldP spid="30741" grpId="0" bldLvl="0" animBg="1"/>
      <p:bldP spid="365587" grpId="0" bldLvl="0" animBg="1"/>
      <p:bldP spid="16" grpId="0" bldLvl="0" animBg="1"/>
      <p:bldP spid="23" grpId="0" bldLvl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336419" y="568639"/>
            <a:ext cx="426402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攻击代码是如何执行的？</a:t>
            </a:r>
          </a:p>
        </p:txBody>
      </p:sp>
      <p:sp>
        <p:nvSpPr>
          <p:cNvPr id="348180" name="Rectangle 20"/>
          <p:cNvSpPr>
            <a:spLocks noChangeArrowheads="1"/>
          </p:cNvSpPr>
          <p:nvPr/>
        </p:nvSpPr>
        <p:spPr bwMode="auto">
          <a:xfrm>
            <a:off x="6553200" y="1061006"/>
            <a:ext cx="1447800" cy="55848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2400" dirty="0">
              <a:latin typeface="Calibri" panose="020F0502020204030204" charset="0"/>
            </a:endParaRPr>
          </a:p>
        </p:txBody>
      </p:sp>
      <p:sp>
        <p:nvSpPr>
          <p:cNvPr id="348181" name="Rectangle 21"/>
          <p:cNvSpPr>
            <a:spLocks noChangeArrowheads="1"/>
          </p:cNvSpPr>
          <p:nvPr/>
        </p:nvSpPr>
        <p:spPr bwMode="auto">
          <a:xfrm>
            <a:off x="6553200" y="1066800"/>
            <a:ext cx="1447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zh-CN" altLang="en-US" sz="2400" dirty="0">
                <a:latin typeface="Calibri" panose="020F0502020204030204" charset="0"/>
              </a:rPr>
              <a:t>栈</a:t>
            </a:r>
            <a:r>
              <a:rPr lang="en-US" altLang="zh-CN" sz="2400" dirty="0">
                <a:latin typeface="Calibri" panose="020F0502020204030204" charset="0"/>
              </a:rPr>
              <a:t>	</a:t>
            </a:r>
          </a:p>
        </p:txBody>
      </p:sp>
      <p:sp>
        <p:nvSpPr>
          <p:cNvPr id="10249" name="Rectangle 23"/>
          <p:cNvSpPr>
            <a:spLocks noChangeArrowheads="1"/>
          </p:cNvSpPr>
          <p:nvPr/>
        </p:nvSpPr>
        <p:spPr bwMode="auto">
          <a:xfrm>
            <a:off x="6553200" y="6036230"/>
            <a:ext cx="1447800" cy="3048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400">
                <a:latin typeface="Calibri" panose="020F0502020204030204" charset="0"/>
              </a:rPr>
              <a:t>文本</a:t>
            </a:r>
          </a:p>
        </p:txBody>
      </p:sp>
      <p:sp>
        <p:nvSpPr>
          <p:cNvPr id="10250" name="Rectangle 24"/>
          <p:cNvSpPr>
            <a:spLocks noChangeArrowheads="1"/>
          </p:cNvSpPr>
          <p:nvPr/>
        </p:nvSpPr>
        <p:spPr bwMode="auto">
          <a:xfrm>
            <a:off x="6553200" y="5731430"/>
            <a:ext cx="1447800" cy="304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400">
                <a:latin typeface="Calibri" panose="020F0502020204030204" charset="0"/>
              </a:rPr>
              <a:t>数据</a:t>
            </a:r>
          </a:p>
        </p:txBody>
      </p:sp>
      <p:sp>
        <p:nvSpPr>
          <p:cNvPr id="10251" name="Rectangle 25"/>
          <p:cNvSpPr>
            <a:spLocks noChangeArrowheads="1"/>
          </p:cNvSpPr>
          <p:nvPr/>
        </p:nvSpPr>
        <p:spPr bwMode="auto">
          <a:xfrm>
            <a:off x="6553200" y="5124450"/>
            <a:ext cx="1447800" cy="60698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r>
              <a:rPr lang="zh-CN" altLang="en-US" sz="2400" dirty="0">
                <a:latin typeface="Calibri" panose="020F0502020204030204" charset="0"/>
              </a:rPr>
              <a:t>堆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553200" y="2208214"/>
            <a:ext cx="1447800" cy="1587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6553200" y="3752850"/>
            <a:ext cx="1447800" cy="609600"/>
          </a:xfrm>
          <a:prstGeom prst="rect">
            <a:avLst/>
          </a:prstGeom>
          <a:solidFill>
            <a:srgbClr val="D5F1CF"/>
          </a:solidFill>
          <a:ln w="254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sz="2400" dirty="0">
                <a:latin typeface="Calibri" panose="020F0502020204030204" charset="0"/>
              </a:rPr>
              <a:t>共享库</a:t>
            </a: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336418" y="3889652"/>
            <a:ext cx="4264025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Q()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char </a:t>
            </a:r>
            <a:r>
              <a:rPr lang="en-US" sz="2400" dirty="0" err="1">
                <a:latin typeface="Courier New" panose="02070309020205020404" charset="0"/>
              </a:rPr>
              <a:t>buf</a:t>
            </a:r>
            <a:r>
              <a:rPr lang="en-US" sz="2400" dirty="0">
                <a:latin typeface="Courier New" panose="02070309020205020404" charset="0"/>
              </a:rPr>
              <a:t>[64];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charset="0"/>
              </a:rPr>
              <a:t>gets(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charset="0"/>
              </a:rPr>
              <a:t>buf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charset="0"/>
              </a:rPr>
              <a:t>); // A-&gt;B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return ...;</a:t>
            </a:r>
            <a:r>
              <a:rPr lang="en-US" sz="2400" dirty="0">
                <a:latin typeface="Courier New" panose="02070309020205020404" charset="0"/>
              </a:rPr>
              <a:t>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336418" y="1876262"/>
            <a:ext cx="4264025" cy="156709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void P(){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Q();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001000" y="952501"/>
            <a:ext cx="2214684" cy="3746500"/>
            <a:chOff x="6477000" y="952501"/>
            <a:chExt cx="2214684" cy="3746500"/>
          </a:xfrm>
        </p:grpSpPr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7620000" y="2171700"/>
              <a:ext cx="1066800" cy="381000"/>
            </a:xfrm>
            <a:prstGeom prst="rect">
              <a:avLst/>
            </a:prstGeom>
            <a:solidFill>
              <a:srgbClr val="A8E799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trike="sngStrike" dirty="0">
                  <a:solidFill>
                    <a:srgbClr val="C00000"/>
                  </a:solidFill>
                  <a:latin typeface="Calibri" panose="020F0502020204030204" charset="0"/>
                </a:rPr>
                <a:t>A</a:t>
              </a:r>
              <a:r>
                <a:rPr lang="en-US" dirty="0">
                  <a:solidFill>
                    <a:srgbClr val="C00000"/>
                  </a:solidFill>
                  <a:latin typeface="Calibri" panose="020F0502020204030204" charset="0"/>
                </a:rPr>
                <a:t> B</a:t>
              </a: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7620000" y="952501"/>
              <a:ext cx="1066800" cy="15589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dirty="0">
                <a:latin typeface="Calibri" panose="020F0502020204030204" charset="0"/>
              </a:endParaRPr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7620000" y="2508741"/>
              <a:ext cx="1066800" cy="21902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dirty="0">
                <a:latin typeface="Calibri" panose="020F0502020204030204" charset="0"/>
              </a:endParaRPr>
            </a:p>
            <a:p>
              <a:pPr eaLnBrk="0" hangingPunct="0">
                <a:defRPr/>
              </a:pPr>
              <a:endParaRPr lang="en-US" dirty="0">
                <a:latin typeface="Calibri" panose="020F0502020204030204" charset="0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7620000" y="3431064"/>
              <a:ext cx="1066800" cy="645160"/>
            </a:xfrm>
            <a:prstGeom prst="rect">
              <a:avLst/>
            </a:prstGeom>
            <a:solidFill>
              <a:srgbClr val="F1C7C7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defRPr/>
              </a:pPr>
              <a:r>
                <a:rPr lang="zh-CN" altLang="en-US" dirty="0">
                  <a:latin typeface="Calibri" panose="020F0502020204030204" charset="0"/>
                </a:rPr>
                <a:t>攻击</a:t>
              </a:r>
            </a:p>
            <a:p>
              <a:pPr eaLnBrk="0" hangingPunct="0">
                <a:defRPr/>
              </a:pPr>
              <a:r>
                <a:rPr lang="zh-CN" altLang="en-US" dirty="0">
                  <a:latin typeface="Calibri" panose="020F0502020204030204" charset="0"/>
                </a:rPr>
                <a:t>代码</a:t>
              </a:r>
            </a:p>
          </p:txBody>
        </p:sp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>
              <a:off x="7620000" y="2511425"/>
              <a:ext cx="1065213" cy="9366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latin typeface="Calibri" panose="020F0502020204030204" charset="0"/>
                </a:rPr>
                <a:t>pad</a:t>
              </a: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7624884" y="2127740"/>
              <a:ext cx="1066800" cy="381000"/>
            </a:xfrm>
            <a:prstGeom prst="rect">
              <a:avLst/>
            </a:prstGeom>
            <a:solidFill>
              <a:srgbClr val="A8E799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rgbClr val="C00000"/>
                  </a:solidFill>
                  <a:latin typeface="Calibri" panose="020F0502020204030204" charset="0"/>
                </a:rPr>
                <a:t>A</a:t>
              </a: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7624884" y="2127740"/>
              <a:ext cx="1066800" cy="381000"/>
            </a:xfrm>
            <a:prstGeom prst="rect">
              <a:avLst/>
            </a:prstGeom>
            <a:solidFill>
              <a:srgbClr val="A8E799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rgbClr val="C00000"/>
                  </a:solidFill>
                  <a:latin typeface="Calibri" panose="020F0502020204030204" charset="0"/>
                </a:rPr>
                <a:t>B</a:t>
              </a:r>
            </a:p>
          </p:txBody>
        </p:sp>
        <p:cxnSp>
          <p:nvCxnSpPr>
            <p:cNvPr id="5" name="Straight Connector 3"/>
            <p:cNvCxnSpPr/>
            <p:nvPr/>
          </p:nvCxnSpPr>
          <p:spPr bwMode="auto">
            <a:xfrm flipV="1">
              <a:off x="6477000" y="952501"/>
              <a:ext cx="1143000" cy="108504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6477000" y="1447801"/>
              <a:ext cx="1143000" cy="3251200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7"/>
            <p:cNvSpPr>
              <a:spLocks noChangeArrowheads="1"/>
            </p:cNvSpPr>
            <p:nvPr/>
          </p:nvSpPr>
          <p:spPr bwMode="auto">
            <a:xfrm>
              <a:off x="7624884" y="1750192"/>
              <a:ext cx="1066800" cy="381000"/>
            </a:xfrm>
            <a:prstGeom prst="rect">
              <a:avLst/>
            </a:prstGeom>
            <a:solidFill>
              <a:srgbClr val="A8E799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rgbClr val="C00000"/>
                  </a:solidFill>
                  <a:latin typeface="Calibri" panose="020F0502020204030204" charset="0"/>
                </a:rPr>
                <a:t>…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15000" y="6061352"/>
            <a:ext cx="838200" cy="369332"/>
            <a:chOff x="4191000" y="6061352"/>
            <a:chExt cx="838200" cy="369332"/>
          </a:xfrm>
        </p:grpSpPr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4191000" y="6061352"/>
              <a:ext cx="445956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dirty="0">
                  <a:latin typeface="Calibri" panose="020F0502020204030204" charset="0"/>
                </a:rPr>
                <a:t>rip</a:t>
              </a:r>
            </a:p>
          </p:txBody>
        </p:sp>
        <p:sp>
          <p:nvSpPr>
            <p:cNvPr id="49" name="Line 17"/>
            <p:cNvSpPr>
              <a:spLocks noChangeShapeType="1"/>
            </p:cNvSpPr>
            <p:nvPr/>
          </p:nvSpPr>
          <p:spPr bwMode="auto">
            <a:xfrm>
              <a:off x="4632325" y="6248400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15000" y="1089942"/>
            <a:ext cx="838200" cy="369332"/>
            <a:chOff x="4191000" y="1089942"/>
            <a:chExt cx="838200" cy="369332"/>
          </a:xfrm>
        </p:grpSpPr>
        <p:sp>
          <p:nvSpPr>
            <p:cNvPr id="50" name="Text Box 16"/>
            <p:cNvSpPr txBox="1">
              <a:spLocks noChangeArrowheads="1"/>
            </p:cNvSpPr>
            <p:nvPr/>
          </p:nvSpPr>
          <p:spPr bwMode="auto">
            <a:xfrm>
              <a:off x="4191000" y="1089942"/>
              <a:ext cx="445956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C00000"/>
                  </a:solidFill>
                  <a:latin typeface="Calibri" panose="020F0502020204030204" charset="0"/>
                </a:rPr>
                <a:t>rip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>
              <a:off x="4632325" y="1276990"/>
              <a:ext cx="396875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10684" y="3843486"/>
            <a:ext cx="838200" cy="461665"/>
            <a:chOff x="6786684" y="3843486"/>
            <a:chExt cx="838200" cy="461665"/>
          </a:xfrm>
        </p:grpSpPr>
        <p:sp>
          <p:nvSpPr>
            <p:cNvPr id="54" name="Text Box 16"/>
            <p:cNvSpPr txBox="1">
              <a:spLocks noChangeArrowheads="1"/>
            </p:cNvSpPr>
            <p:nvPr/>
          </p:nvSpPr>
          <p:spPr bwMode="auto">
            <a:xfrm>
              <a:off x="6786684" y="3843486"/>
              <a:ext cx="524503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C00000"/>
                  </a:solidFill>
                  <a:latin typeface="Calibri" panose="020F0502020204030204" charset="0"/>
                </a:rPr>
                <a:t>rip</a:t>
              </a:r>
            </a:p>
          </p:txBody>
        </p:sp>
        <p:sp>
          <p:nvSpPr>
            <p:cNvPr id="55" name="Line 17"/>
            <p:cNvSpPr>
              <a:spLocks noChangeShapeType="1"/>
            </p:cNvSpPr>
            <p:nvPr/>
          </p:nvSpPr>
          <p:spPr bwMode="auto">
            <a:xfrm>
              <a:off x="7228009" y="4076700"/>
              <a:ext cx="396875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310684" y="3214836"/>
            <a:ext cx="838200" cy="461665"/>
            <a:chOff x="6786684" y="3214836"/>
            <a:chExt cx="838200" cy="461665"/>
          </a:xfrm>
        </p:grpSpPr>
        <p:sp>
          <p:nvSpPr>
            <p:cNvPr id="56" name="Text Box 16"/>
            <p:cNvSpPr txBox="1">
              <a:spLocks noChangeArrowheads="1"/>
            </p:cNvSpPr>
            <p:nvPr/>
          </p:nvSpPr>
          <p:spPr bwMode="auto">
            <a:xfrm>
              <a:off x="6786684" y="3214836"/>
              <a:ext cx="524503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C00000"/>
                  </a:solidFill>
                  <a:latin typeface="Calibri" panose="020F0502020204030204" charset="0"/>
                </a:rPr>
                <a:t>rip</a:t>
              </a:r>
            </a:p>
          </p:txBody>
        </p:sp>
        <p:sp>
          <p:nvSpPr>
            <p:cNvPr id="57" name="Line 17"/>
            <p:cNvSpPr>
              <a:spLocks noChangeShapeType="1"/>
            </p:cNvSpPr>
            <p:nvPr/>
          </p:nvSpPr>
          <p:spPr bwMode="auto">
            <a:xfrm>
              <a:off x="7228009" y="3448050"/>
              <a:ext cx="396875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 sz="2400">
                <a:solidFill>
                  <a:srgbClr val="C00000"/>
                </a:solidFill>
              </a:endParaRPr>
            </a:p>
          </p:txBody>
        </p:sp>
      </p:grpSp>
      <p:sp>
        <p:nvSpPr>
          <p:cNvPr id="59" name="Arc 58"/>
          <p:cNvSpPr/>
          <p:nvPr/>
        </p:nvSpPr>
        <p:spPr bwMode="auto">
          <a:xfrm>
            <a:off x="5190980" y="1276990"/>
            <a:ext cx="1143000" cy="4879374"/>
          </a:xfrm>
          <a:prstGeom prst="arc">
            <a:avLst>
              <a:gd name="adj1" fmla="val 5391088"/>
              <a:gd name="adj2" fmla="val 16237356"/>
            </a:avLst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stealth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310684" y="2275526"/>
            <a:ext cx="838200" cy="461665"/>
            <a:chOff x="6786684" y="2275526"/>
            <a:chExt cx="838200" cy="461665"/>
          </a:xfrm>
        </p:grpSpPr>
        <p:sp>
          <p:nvSpPr>
            <p:cNvPr id="60" name="Text Box 16"/>
            <p:cNvSpPr txBox="1">
              <a:spLocks noChangeArrowheads="1"/>
            </p:cNvSpPr>
            <p:nvPr/>
          </p:nvSpPr>
          <p:spPr bwMode="auto">
            <a:xfrm>
              <a:off x="6786684" y="2275526"/>
              <a:ext cx="568938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2400" dirty="0" err="1">
                  <a:solidFill>
                    <a:srgbClr val="0070C0"/>
                  </a:solidFill>
                  <a:latin typeface="Calibri" panose="020F0502020204030204" charset="0"/>
                </a:rPr>
                <a:t>rsp</a:t>
              </a:r>
              <a:endParaRPr lang="en-US" sz="2400" dirty="0">
                <a:solidFill>
                  <a:srgbClr val="0070C0"/>
                </a:solidFill>
                <a:latin typeface="Calibri" panose="020F0502020204030204" charset="0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>
              <a:off x="7228009" y="2508740"/>
              <a:ext cx="396875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 sz="240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0684" y="1894526"/>
            <a:ext cx="838200" cy="461665"/>
            <a:chOff x="6786684" y="1894526"/>
            <a:chExt cx="838200" cy="461665"/>
          </a:xfrm>
        </p:grpSpPr>
        <p:sp>
          <p:nvSpPr>
            <p:cNvPr id="62" name="Text Box 16"/>
            <p:cNvSpPr txBox="1">
              <a:spLocks noChangeArrowheads="1"/>
            </p:cNvSpPr>
            <p:nvPr/>
          </p:nvSpPr>
          <p:spPr bwMode="auto">
            <a:xfrm>
              <a:off x="6786684" y="1894526"/>
              <a:ext cx="568938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2400" dirty="0" err="1">
                  <a:solidFill>
                    <a:srgbClr val="0070C0"/>
                  </a:solidFill>
                  <a:latin typeface="Calibri" panose="020F0502020204030204" charset="0"/>
                </a:rPr>
                <a:t>rsp</a:t>
              </a:r>
              <a:endParaRPr lang="en-US" sz="2400" dirty="0">
                <a:solidFill>
                  <a:srgbClr val="0070C0"/>
                </a:solidFill>
                <a:latin typeface="Calibri" panose="020F0502020204030204" charset="0"/>
              </a:endParaRPr>
            </a:p>
          </p:txBody>
        </p:sp>
        <p:sp>
          <p:nvSpPr>
            <p:cNvPr id="63" name="Line 17"/>
            <p:cNvSpPr>
              <a:spLocks noChangeShapeType="1"/>
            </p:cNvSpPr>
            <p:nvPr/>
          </p:nvSpPr>
          <p:spPr bwMode="auto">
            <a:xfrm>
              <a:off x="7228009" y="2127740"/>
              <a:ext cx="396875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 sz="2400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69693" y="1276990"/>
            <a:ext cx="1878707" cy="4971410"/>
            <a:chOff x="2845693" y="1276990"/>
            <a:chExt cx="1878707" cy="4971410"/>
          </a:xfrm>
        </p:grpSpPr>
        <p:sp>
          <p:nvSpPr>
            <p:cNvPr id="9" name="Arc 8"/>
            <p:cNvSpPr/>
            <p:nvPr/>
          </p:nvSpPr>
          <p:spPr bwMode="auto">
            <a:xfrm>
              <a:off x="3581400" y="1276990"/>
              <a:ext cx="1143000" cy="4971410"/>
            </a:xfrm>
            <a:prstGeom prst="arc">
              <a:avLst>
                <a:gd name="adj1" fmla="val 5391088"/>
                <a:gd name="adj2" fmla="val 16237356"/>
              </a:avLst>
            </a:prstGeom>
            <a:noFill/>
            <a:ln w="508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 Box 16"/>
            <p:cNvSpPr txBox="1">
              <a:spLocks noChangeArrowheads="1"/>
            </p:cNvSpPr>
            <p:nvPr/>
          </p:nvSpPr>
          <p:spPr bwMode="auto">
            <a:xfrm>
              <a:off x="2845693" y="3373038"/>
              <a:ext cx="737702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  <a:cs typeface="Courier New" panose="02070309020205020404" charset="0"/>
                </a:rPr>
                <a:t>ret</a:t>
              </a:r>
            </a:p>
          </p:txBody>
        </p:sp>
      </p:grpSp>
      <p:sp>
        <p:nvSpPr>
          <p:cNvPr id="65" name="Text Box 16"/>
          <p:cNvSpPr txBox="1">
            <a:spLocks noChangeArrowheads="1"/>
          </p:cNvSpPr>
          <p:nvPr/>
        </p:nvSpPr>
        <p:spPr bwMode="auto">
          <a:xfrm>
            <a:off x="5329081" y="3359441"/>
            <a:ext cx="737702" cy="461665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cs typeface="Courier New" panose="02070309020205020404" charset="0"/>
              </a:rPr>
              <a:t>ret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5715000" y="5971698"/>
            <a:ext cx="838200" cy="369332"/>
            <a:chOff x="4191000" y="6061352"/>
            <a:chExt cx="838200" cy="369332"/>
          </a:xfrm>
        </p:grpSpPr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4191000" y="6061352"/>
              <a:ext cx="445956" cy="369332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dirty="0">
                  <a:latin typeface="Calibri" panose="020F0502020204030204" charset="0"/>
                </a:rPr>
                <a:t>rip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4632325" y="6248400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310684" y="1525194"/>
            <a:ext cx="838200" cy="461665"/>
            <a:chOff x="6786684" y="1894526"/>
            <a:chExt cx="838200" cy="461665"/>
          </a:xfrm>
        </p:grpSpPr>
        <p:sp>
          <p:nvSpPr>
            <p:cNvPr id="58" name="Text Box 16"/>
            <p:cNvSpPr txBox="1">
              <a:spLocks noChangeArrowheads="1"/>
            </p:cNvSpPr>
            <p:nvPr/>
          </p:nvSpPr>
          <p:spPr bwMode="auto">
            <a:xfrm>
              <a:off x="6786684" y="1894526"/>
              <a:ext cx="568938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2400" dirty="0" err="1">
                  <a:solidFill>
                    <a:srgbClr val="0070C0"/>
                  </a:solidFill>
                  <a:latin typeface="Calibri" panose="020F0502020204030204" charset="0"/>
                </a:rPr>
                <a:t>rsp</a:t>
              </a:r>
              <a:endParaRPr lang="en-US" sz="2400" dirty="0">
                <a:solidFill>
                  <a:srgbClr val="0070C0"/>
                </a:solidFill>
                <a:latin typeface="Calibri" panose="020F0502020204030204" charset="0"/>
              </a:endParaRPr>
            </a:p>
          </p:txBody>
        </p:sp>
        <p:sp>
          <p:nvSpPr>
            <p:cNvPr id="66" name="Line 17"/>
            <p:cNvSpPr>
              <a:spLocks noChangeShapeType="1"/>
            </p:cNvSpPr>
            <p:nvPr/>
          </p:nvSpPr>
          <p:spPr bwMode="auto">
            <a:xfrm>
              <a:off x="7228009" y="2127740"/>
              <a:ext cx="396875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 sz="240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28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59" grpId="1" bldLvl="0" animBg="1"/>
      <p:bldP spid="65" grpId="0"/>
      <p:bldP spid="6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7" y="1099224"/>
            <a:ext cx="8798566" cy="15561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9090" y="673197"/>
            <a:ext cx="413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观察：低位赋值对高位的影响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27" y="5158392"/>
            <a:ext cx="8555990" cy="14454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3227" y="4741985"/>
            <a:ext cx="413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观察：</a:t>
            </a:r>
            <a:r>
              <a:rPr lang="en-US" altLang="zh-CN" dirty="0" err="1" smtClean="0"/>
              <a:t>movb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movsbq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movzbq</a:t>
            </a:r>
            <a:r>
              <a:rPr lang="zh-CN" altLang="en-US" dirty="0" smtClean="0"/>
              <a:t>差异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85" y="3060407"/>
            <a:ext cx="5220429" cy="1276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288325" y="535574"/>
            <a:ext cx="426402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带有攻击的字符串</a:t>
            </a:r>
          </a:p>
        </p:txBody>
      </p:sp>
      <p:sp>
        <p:nvSpPr>
          <p:cNvPr id="360479" name="Rectangle 31"/>
          <p:cNvSpPr>
            <a:spLocks noChangeArrowheads="1"/>
          </p:cNvSpPr>
          <p:nvPr/>
        </p:nvSpPr>
        <p:spPr bwMode="auto">
          <a:xfrm>
            <a:off x="859751" y="1175267"/>
            <a:ext cx="2994699" cy="377773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zh-CN" altLang="en-US" sz="2400" dirty="0">
                <a:latin typeface="Calibri" panose="020F0502020204030204" charset="0"/>
              </a:rPr>
              <a:t>栈帧</a:t>
            </a:r>
          </a:p>
          <a:p>
            <a:pPr algn="ctr">
              <a:defRPr/>
            </a:pPr>
            <a:r>
              <a:rPr lang="zh-CN" altLang="en-US" sz="2400" dirty="0" err="1">
                <a:latin typeface="Courier New" panose="02070309020205020404" charset="0"/>
              </a:rPr>
              <a:t>调用</a:t>
            </a:r>
            <a:r>
              <a:rPr lang="en-US" sz="2400" dirty="0" err="1">
                <a:latin typeface="Courier New" panose="02070309020205020404" charset="0"/>
              </a:rPr>
              <a:t>echo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360476" name="Rectangle 28"/>
          <p:cNvSpPr>
            <a:spLocks noChangeArrowheads="1"/>
          </p:cNvSpPr>
          <p:nvPr/>
        </p:nvSpPr>
        <p:spPr bwMode="auto">
          <a:xfrm>
            <a:off x="3854451" y="4648201"/>
            <a:ext cx="40559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charset="0"/>
              </a:rPr>
              <a:t>buf</a:t>
            </a:r>
            <a:r>
              <a:rPr lang="en-US" sz="2400" dirty="0">
                <a:latin typeface="Courier New" panose="02070309020205020404" charset="0"/>
              </a:rPr>
              <a:t> = </a:t>
            </a: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00007FFFFFFAB80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288324" y="5635627"/>
            <a:ext cx="11837773" cy="459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bg2">
                <a:lumMod val="40000"/>
                <a:lumOff val="60000"/>
              </a:schemeClr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“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\xB8\0\0\0\0\C3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678901234567890123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\x80\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xAB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xFF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xFF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xFF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\x07\0\0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”</a:t>
            </a:r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859751" y="1887759"/>
            <a:ext cx="2994699" cy="608299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Return Address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(8 bytes)</a:t>
            </a:r>
          </a:p>
        </p:txBody>
      </p:sp>
      <p:grpSp>
        <p:nvGrpSpPr>
          <p:cNvPr id="7" name="Group 75"/>
          <p:cNvGrpSpPr/>
          <p:nvPr/>
        </p:nvGrpSpPr>
        <p:grpSpPr>
          <a:xfrm>
            <a:off x="864559" y="1887584"/>
            <a:ext cx="2994699" cy="304800"/>
            <a:chOff x="2377022" y="2811289"/>
            <a:chExt cx="1797050" cy="304800"/>
          </a:xfrm>
          <a:solidFill>
            <a:srgbClr val="FFFFCC"/>
          </a:solidFill>
        </p:grpSpPr>
        <p:sp>
          <p:nvSpPr>
            <p:cNvPr id="77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78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79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80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59751" y="2203672"/>
            <a:ext cx="2994699" cy="304800"/>
            <a:chOff x="2377022" y="2811289"/>
            <a:chExt cx="1797050" cy="304800"/>
          </a:xfrm>
          <a:solidFill>
            <a:srgbClr val="FFFFCC"/>
          </a:solidFill>
        </p:grpSpPr>
        <p:sp>
          <p:nvSpPr>
            <p:cNvPr id="82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83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48</a:t>
              </a:r>
            </a:p>
          </p:txBody>
        </p:sp>
        <p:sp>
          <p:nvSpPr>
            <p:cNvPr id="84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83</a:t>
              </a:r>
            </a:p>
          </p:txBody>
        </p:sp>
        <p:sp>
          <p:nvSpPr>
            <p:cNvPr id="85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80</a:t>
              </a:r>
            </a:p>
          </p:txBody>
        </p:sp>
      </p:grpSp>
      <p:sp>
        <p:nvSpPr>
          <p:cNvPr id="86" name="Line 29"/>
          <p:cNvSpPr>
            <a:spLocks noChangeShapeType="1"/>
          </p:cNvSpPr>
          <p:nvPr/>
        </p:nvSpPr>
        <p:spPr bwMode="auto">
          <a:xfrm flipH="1" flipV="1">
            <a:off x="3905250" y="3015049"/>
            <a:ext cx="431800" cy="1685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87" name="Rectangle 30"/>
          <p:cNvSpPr>
            <a:spLocks noChangeArrowheads="1"/>
          </p:cNvSpPr>
          <p:nvPr/>
        </p:nvSpPr>
        <p:spPr bwMode="auto">
          <a:xfrm>
            <a:off x="4286249" y="2858869"/>
            <a:ext cx="106834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%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5065057" y="881670"/>
            <a:ext cx="6665624" cy="828432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B8 00 00 00 00 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mov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$0x0,%eax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C3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         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retq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5086720" y="369153"/>
            <a:ext cx="186929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dirty="0">
                <a:solidFill>
                  <a:srgbClr val="C00000"/>
                </a:solidFill>
                <a:latin typeface="Calibri" panose="020F0502020204030204" charset="0"/>
              </a:rPr>
              <a:t>Injected Code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5085722" y="2338969"/>
            <a:ext cx="5301049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echo()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char </a:t>
            </a:r>
            <a:r>
              <a:rPr lang="en-US" sz="2400" dirty="0" err="1">
                <a:latin typeface="Courier New" panose="02070309020205020404" charset="0"/>
              </a:rPr>
              <a:t>buf</a:t>
            </a:r>
            <a:r>
              <a:rPr lang="en-US" sz="2400" dirty="0">
                <a:latin typeface="Courier New" panose="02070309020205020404" charset="0"/>
              </a:rPr>
              <a:t>[4];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charset="0"/>
              </a:rPr>
              <a:t>gets(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charset="0"/>
              </a:rPr>
              <a:t>buf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charset="0"/>
              </a:rPr>
              <a:t>);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return ...;</a:t>
            </a:r>
            <a:r>
              <a:rPr lang="en-US" sz="2400" dirty="0">
                <a:latin typeface="Courier New" panose="02070309020205020404" charset="0"/>
              </a:rPr>
              <a:t>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746652" y="5178959"/>
            <a:ext cx="172354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</a:rPr>
              <a:t>攻击字符串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288325" y="2503486"/>
            <a:ext cx="3566127" cy="2449514"/>
            <a:chOff x="190499" y="2503486"/>
            <a:chExt cx="2139951" cy="2449514"/>
          </a:xfrm>
        </p:grpSpPr>
        <p:sp>
          <p:nvSpPr>
            <p:cNvPr id="360470" name="Rectangle 22"/>
            <p:cNvSpPr>
              <a:spLocks noChangeArrowheads="1"/>
            </p:cNvSpPr>
            <p:nvPr/>
          </p:nvSpPr>
          <p:spPr bwMode="auto">
            <a:xfrm>
              <a:off x="533400" y="2503486"/>
              <a:ext cx="1797050" cy="608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latin typeface="Calibri" panose="020F0502020204030204" charset="0"/>
                </a:rPr>
                <a:t>Return Address</a:t>
              </a:r>
            </a:p>
            <a:p>
              <a:pPr algn="ctr">
                <a:defRPr/>
              </a:pPr>
              <a:r>
                <a:rPr lang="en-US" sz="2400" dirty="0">
                  <a:latin typeface="Calibri" panose="020F0502020204030204" charset="0"/>
                </a:rPr>
                <a:t>(8 bytes)</a:t>
              </a:r>
            </a:p>
          </p:txBody>
        </p:sp>
        <p:grpSp>
          <p:nvGrpSpPr>
            <p:cNvPr id="16" name="Group 1"/>
            <p:cNvGrpSpPr/>
            <p:nvPr/>
          </p:nvGrpSpPr>
          <p:grpSpPr>
            <a:xfrm>
              <a:off x="533400" y="4648200"/>
              <a:ext cx="1797050" cy="304800"/>
              <a:chOff x="533400" y="4648200"/>
              <a:chExt cx="1797050" cy="304800"/>
            </a:xfrm>
          </p:grpSpPr>
          <p:sp>
            <p:nvSpPr>
              <p:cNvPr id="360472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360473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360474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360475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B8</a:t>
                </a:r>
              </a:p>
            </p:txBody>
          </p:sp>
        </p:grp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533400" y="3113087"/>
              <a:ext cx="1797050" cy="153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latin typeface="Calibri" panose="020F0502020204030204" charset="0"/>
                </a:rPr>
                <a:t>20 bytes unused</a:t>
              </a:r>
              <a:endParaRPr lang="en-US" sz="2400" dirty="0">
                <a:latin typeface="Courier New" panose="02070309020205020404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32564" y="2509716"/>
              <a:ext cx="1797050" cy="304800"/>
              <a:chOff x="2377022" y="2811289"/>
              <a:chExt cx="1797050" cy="304800"/>
            </a:xfrm>
            <a:solidFill>
              <a:srgbClr val="CDF1C5"/>
            </a:solidFill>
          </p:grpSpPr>
          <p:sp>
            <p:nvSpPr>
              <p:cNvPr id="33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34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21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07</a:t>
                </a:r>
              </a:p>
            </p:txBody>
          </p:sp>
          <p:sp>
            <p:nvSpPr>
              <p:cNvPr id="23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FF</a:t>
                </a:r>
              </a:p>
            </p:txBody>
          </p:sp>
        </p:grpSp>
        <p:grpSp>
          <p:nvGrpSpPr>
            <p:cNvPr id="27" name="Group 42"/>
            <p:cNvGrpSpPr/>
            <p:nvPr/>
          </p:nvGrpSpPr>
          <p:grpSpPr>
            <a:xfrm>
              <a:off x="533400" y="4336978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44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37</a:t>
                </a:r>
              </a:p>
            </p:txBody>
          </p:sp>
          <p:sp>
            <p:nvSpPr>
              <p:cNvPr id="45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36</a:t>
                </a:r>
              </a:p>
            </p:txBody>
          </p:sp>
          <p:sp>
            <p:nvSpPr>
              <p:cNvPr id="46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C3</a:t>
                </a:r>
              </a:p>
            </p:txBody>
          </p:sp>
          <p:sp>
            <p:nvSpPr>
              <p:cNvPr id="47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</p:grpSp>
        <p:grpSp>
          <p:nvGrpSpPr>
            <p:cNvPr id="28" name="Group 47"/>
            <p:cNvGrpSpPr/>
            <p:nvPr/>
          </p:nvGrpSpPr>
          <p:grpSpPr>
            <a:xfrm>
              <a:off x="533400" y="4025756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31</a:t>
                </a: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30</a:t>
                </a: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39</a:t>
                </a: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38</a:t>
                </a:r>
              </a:p>
            </p:txBody>
          </p:sp>
        </p:grpSp>
        <p:grpSp>
          <p:nvGrpSpPr>
            <p:cNvPr id="42" name="Group 52"/>
            <p:cNvGrpSpPr/>
            <p:nvPr/>
          </p:nvGrpSpPr>
          <p:grpSpPr>
            <a:xfrm>
              <a:off x="533400" y="3714534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35</a:t>
                </a:r>
              </a:p>
            </p:txBody>
          </p:sp>
          <p:sp>
            <p:nvSpPr>
              <p:cNvPr id="6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34</a:t>
                </a:r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33</a:t>
                </a:r>
              </a:p>
            </p:txBody>
          </p:sp>
          <p:sp>
            <p:nvSpPr>
              <p:cNvPr id="70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32</a:t>
                </a:r>
              </a:p>
            </p:txBody>
          </p:sp>
        </p:grpSp>
        <p:grpSp>
          <p:nvGrpSpPr>
            <p:cNvPr id="71" name="Group 57"/>
            <p:cNvGrpSpPr/>
            <p:nvPr/>
          </p:nvGrpSpPr>
          <p:grpSpPr>
            <a:xfrm>
              <a:off x="533400" y="3403312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72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39</a:t>
                </a:r>
              </a:p>
            </p:txBody>
          </p:sp>
          <p:sp>
            <p:nvSpPr>
              <p:cNvPr id="8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38</a:t>
                </a:r>
              </a:p>
            </p:txBody>
          </p:sp>
          <p:sp>
            <p:nvSpPr>
              <p:cNvPr id="93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37</a:t>
                </a:r>
              </a:p>
            </p:txBody>
          </p:sp>
          <p:sp>
            <p:nvSpPr>
              <p:cNvPr id="94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36</a:t>
                </a:r>
              </a:p>
            </p:txBody>
          </p:sp>
        </p:grpSp>
        <p:grpSp>
          <p:nvGrpSpPr>
            <p:cNvPr id="95" name="Group 62"/>
            <p:cNvGrpSpPr/>
            <p:nvPr/>
          </p:nvGrpSpPr>
          <p:grpSpPr>
            <a:xfrm>
              <a:off x="533400" y="3092090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96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33</a:t>
                </a:r>
              </a:p>
            </p:txBody>
          </p:sp>
          <p:sp>
            <p:nvSpPr>
              <p:cNvPr id="97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32</a:t>
                </a:r>
              </a:p>
            </p:txBody>
          </p:sp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31</a:t>
                </a:r>
              </a:p>
            </p:txBody>
          </p:sp>
          <p:sp>
            <p:nvSpPr>
              <p:cNvPr id="99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30</a:t>
                </a:r>
              </a:p>
            </p:txBody>
          </p:sp>
        </p:grpSp>
        <p:grpSp>
          <p:nvGrpSpPr>
            <p:cNvPr id="100" name="Group 67"/>
            <p:cNvGrpSpPr/>
            <p:nvPr/>
          </p:nvGrpSpPr>
          <p:grpSpPr>
            <a:xfrm>
              <a:off x="533400" y="2819400"/>
              <a:ext cx="1797050" cy="304800"/>
              <a:chOff x="2377022" y="2811289"/>
              <a:chExt cx="1797050" cy="304800"/>
            </a:xfrm>
            <a:solidFill>
              <a:srgbClr val="D5F1CF"/>
            </a:solidFill>
          </p:grpSpPr>
          <p:sp>
            <p:nvSpPr>
              <p:cNvPr id="101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FF</a:t>
                </a:r>
              </a:p>
            </p:txBody>
          </p:sp>
          <p:sp>
            <p:nvSpPr>
              <p:cNvPr id="102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FF</a:t>
                </a:r>
              </a:p>
            </p:txBody>
          </p:sp>
          <p:sp>
            <p:nvSpPr>
              <p:cNvPr id="103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AB</a:t>
                </a:r>
              </a:p>
            </p:txBody>
          </p:sp>
          <p:sp>
            <p:nvSpPr>
              <p:cNvPr id="104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80</a:t>
                </a:r>
              </a:p>
            </p:txBody>
          </p:sp>
        </p:grpSp>
        <p:sp>
          <p:nvSpPr>
            <p:cNvPr id="105" name="AutoShape 16"/>
            <p:cNvSpPr/>
            <p:nvPr/>
          </p:nvSpPr>
          <p:spPr bwMode="auto">
            <a:xfrm rot="10800000" flipH="1">
              <a:off x="190499" y="2509716"/>
              <a:ext cx="228600" cy="2443284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5400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70C0"/>
                </a:solidFill>
                <a:latin typeface="Calibri" panose="020F0502020204030204" charset="0"/>
              </a:endParaRPr>
            </a:p>
          </p:txBody>
        </p:sp>
      </p:grpSp>
      <p:sp>
        <p:nvSpPr>
          <p:cNvPr id="106" name="TextBox 94"/>
          <p:cNvSpPr txBox="1">
            <a:spLocks noChangeArrowheads="1"/>
          </p:cNvSpPr>
          <p:nvPr/>
        </p:nvSpPr>
        <p:spPr bwMode="auto">
          <a:xfrm>
            <a:off x="4961238" y="1880325"/>
            <a:ext cx="443422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latin typeface="Calibri" panose="020F0502020204030204" charset="0"/>
                <a:cs typeface="Courier New" panose="02070309020205020404" charset="0"/>
              </a:rPr>
              <a:t>攻击</a:t>
            </a:r>
            <a:r>
              <a:rPr lang="en-US" sz="2400" dirty="0">
                <a:latin typeface="Calibri" panose="020F0502020204030204" charset="0"/>
                <a:cs typeface="Courier New" panose="02070309020205020404" charset="0"/>
              </a:rPr>
              <a:t>: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</a:rPr>
              <a:t> echo() </a:t>
            </a:r>
            <a:r>
              <a:rPr lang="zh-CN" altLang="en-US" sz="2400" dirty="0">
                <a:latin typeface="Courier New" panose="02070309020205020404" charset="0"/>
                <a:cs typeface="Courier New" panose="02070309020205020404" charset="0"/>
              </a:rPr>
              <a:t>总是返回</a:t>
            </a:r>
            <a:r>
              <a:rPr lang="en-US" sz="2400" dirty="0">
                <a:latin typeface="Calibri" panose="020F0502020204030204" charset="0"/>
              </a:rPr>
              <a:t> 0</a:t>
            </a:r>
          </a:p>
        </p:txBody>
      </p:sp>
      <p:grpSp>
        <p:nvGrpSpPr>
          <p:cNvPr id="107" name="Group 96"/>
          <p:cNvGrpSpPr/>
          <p:nvPr/>
        </p:nvGrpSpPr>
        <p:grpSpPr>
          <a:xfrm>
            <a:off x="853357" y="2811289"/>
            <a:ext cx="2994699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108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109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40</a:t>
              </a:r>
            </a:p>
          </p:txBody>
        </p:sp>
        <p:sp>
          <p:nvSpPr>
            <p:cNvPr id="110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06</a:t>
              </a:r>
            </a:p>
          </p:txBody>
        </p:sp>
        <p:sp>
          <p:nvSpPr>
            <p:cNvPr id="111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f6</a:t>
              </a:r>
            </a:p>
          </p:txBody>
        </p:sp>
      </p:grpSp>
      <p:grpSp>
        <p:nvGrpSpPr>
          <p:cNvPr id="112" name="Group 101"/>
          <p:cNvGrpSpPr/>
          <p:nvPr/>
        </p:nvGrpSpPr>
        <p:grpSpPr>
          <a:xfrm>
            <a:off x="853357" y="2514600"/>
            <a:ext cx="2994699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113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114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115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116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00</a:t>
              </a:r>
            </a:p>
          </p:txBody>
        </p:sp>
      </p:grpSp>
      <p:sp>
        <p:nvSpPr>
          <p:cNvPr id="117" name="TextBox 87"/>
          <p:cNvSpPr txBox="1">
            <a:spLocks noChangeArrowheads="1"/>
          </p:cNvSpPr>
          <p:nvPr/>
        </p:nvSpPr>
        <p:spPr bwMode="auto">
          <a:xfrm>
            <a:off x="2057399" y="6096000"/>
            <a:ext cx="621338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sz="2400" dirty="0">
                <a:latin typeface="Calibri" panose="020F0502020204030204" charset="0"/>
              </a:rPr>
              <a:t>在</a:t>
            </a:r>
            <a:r>
              <a:rPr lang="zh-CN" altLang="en-US" sz="2400" dirty="0">
                <a:latin typeface="Calibri" panose="020F0502020204030204" charset="0"/>
                <a:sym typeface="+mn-ea"/>
              </a:rPr>
              <a:t>攻击字符串中</a:t>
            </a:r>
            <a:r>
              <a:rPr lang="zh-CN" altLang="en-US" sz="2400" dirty="0">
                <a:latin typeface="Calibri" panose="020F0502020204030204" charset="0"/>
              </a:rPr>
              <a:t>不能有</a:t>
            </a:r>
            <a:r>
              <a:rPr lang="en-US" sz="2400" dirty="0">
                <a:latin typeface="Calibri" panose="020F0502020204030204" charset="0"/>
              </a:rPr>
              <a:t>‘\n’ </a:t>
            </a:r>
            <a:r>
              <a:rPr lang="zh-CN" altLang="en-US" sz="2400" dirty="0">
                <a:latin typeface="Calibri" panose="020F0502020204030204" charset="0"/>
              </a:rPr>
              <a:t>或者</a:t>
            </a:r>
            <a:r>
              <a:rPr lang="en-US" sz="2400" dirty="0">
                <a:latin typeface="Calibri" panose="020F0502020204030204" charset="0"/>
              </a:rPr>
              <a:t> EOF </a:t>
            </a:r>
          </a:p>
        </p:txBody>
      </p:sp>
    </p:spTree>
    <p:extLst>
      <p:ext uri="{BB962C8B-B14F-4D97-AF65-F5344CB8AC3E}">
        <p14:creationId xmlns:p14="http://schemas.microsoft.com/office/powerpoint/2010/main" val="194392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288325" y="535574"/>
            <a:ext cx="426402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带有攻击的字符串</a:t>
            </a:r>
          </a:p>
        </p:txBody>
      </p:sp>
      <p:sp>
        <p:nvSpPr>
          <p:cNvPr id="360479" name="Rectangle 31"/>
          <p:cNvSpPr>
            <a:spLocks noChangeArrowheads="1"/>
          </p:cNvSpPr>
          <p:nvPr/>
        </p:nvSpPr>
        <p:spPr bwMode="auto">
          <a:xfrm>
            <a:off x="859751" y="1175267"/>
            <a:ext cx="2994699" cy="377773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zh-CN" altLang="en-US" sz="2400" dirty="0">
                <a:latin typeface="Calibri" panose="020F0502020204030204" charset="0"/>
              </a:rPr>
              <a:t>栈帧</a:t>
            </a:r>
          </a:p>
          <a:p>
            <a:pPr algn="ctr">
              <a:defRPr/>
            </a:pPr>
            <a:r>
              <a:rPr lang="zh-CN" altLang="en-US" sz="2400" dirty="0" err="1">
                <a:latin typeface="Courier New" panose="02070309020205020404" charset="0"/>
              </a:rPr>
              <a:t>调用</a:t>
            </a:r>
            <a:r>
              <a:rPr lang="en-US" sz="2400" dirty="0" err="1">
                <a:latin typeface="Courier New" panose="02070309020205020404" charset="0"/>
              </a:rPr>
              <a:t>echo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360476" name="Rectangle 28"/>
          <p:cNvSpPr>
            <a:spLocks noChangeArrowheads="1"/>
          </p:cNvSpPr>
          <p:nvPr/>
        </p:nvSpPr>
        <p:spPr bwMode="auto">
          <a:xfrm>
            <a:off x="3854451" y="4648201"/>
            <a:ext cx="405591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charset="0"/>
              </a:rPr>
              <a:t>buf</a:t>
            </a:r>
            <a:r>
              <a:rPr lang="en-US" sz="2400" dirty="0">
                <a:latin typeface="Courier New" panose="02070309020205020404" charset="0"/>
              </a:rPr>
              <a:t> = </a:t>
            </a:r>
            <a:r>
              <a:rPr lang="en-US" sz="2400" dirty="0" smtClean="0">
                <a:solidFill>
                  <a:srgbClr val="C00000"/>
                </a:solidFill>
                <a:latin typeface="Courier New" panose="02070309020205020404" charset="0"/>
              </a:rPr>
              <a:t>00007FFFFFFAB80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288324" y="5635627"/>
            <a:ext cx="11837773" cy="459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bg2">
                <a:lumMod val="40000"/>
                <a:lumOff val="60000"/>
              </a:schemeClr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“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\xB8\0\0\0\0\C3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678901234567890123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\x80\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xAB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xFF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xFF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xFF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\x07\0\0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”</a:t>
            </a:r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859751" y="1887759"/>
            <a:ext cx="2994699" cy="608299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Return Address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(8 bytes)</a:t>
            </a:r>
          </a:p>
        </p:txBody>
      </p:sp>
      <p:grpSp>
        <p:nvGrpSpPr>
          <p:cNvPr id="7" name="Group 75"/>
          <p:cNvGrpSpPr/>
          <p:nvPr/>
        </p:nvGrpSpPr>
        <p:grpSpPr>
          <a:xfrm>
            <a:off x="864559" y="1887584"/>
            <a:ext cx="2994699" cy="304800"/>
            <a:chOff x="2377022" y="2811289"/>
            <a:chExt cx="1797050" cy="304800"/>
          </a:xfrm>
          <a:solidFill>
            <a:srgbClr val="FFFFCC"/>
          </a:solidFill>
        </p:grpSpPr>
        <p:sp>
          <p:nvSpPr>
            <p:cNvPr id="77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78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79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80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59751" y="2203672"/>
            <a:ext cx="2994699" cy="304800"/>
            <a:chOff x="2377022" y="2811289"/>
            <a:chExt cx="1797050" cy="304800"/>
          </a:xfrm>
          <a:solidFill>
            <a:srgbClr val="FFFFCC"/>
          </a:solidFill>
        </p:grpSpPr>
        <p:sp>
          <p:nvSpPr>
            <p:cNvPr id="82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83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48</a:t>
              </a:r>
            </a:p>
          </p:txBody>
        </p:sp>
        <p:sp>
          <p:nvSpPr>
            <p:cNvPr id="84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B050"/>
                  </a:solidFill>
                  <a:latin typeface="Courier New" panose="02070309020205020404" charset="0"/>
                </a:rPr>
                <a:t>83</a:t>
              </a:r>
            </a:p>
          </p:txBody>
        </p:sp>
        <p:sp>
          <p:nvSpPr>
            <p:cNvPr id="85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 smtClean="0">
                  <a:solidFill>
                    <a:srgbClr val="00B050"/>
                  </a:solidFill>
                  <a:latin typeface="Courier New" panose="02070309020205020404" charset="0"/>
                </a:rPr>
                <a:t>80</a:t>
              </a:r>
              <a:endParaRPr lang="en-US" sz="2400" dirty="0">
                <a:solidFill>
                  <a:srgbClr val="00B050"/>
                </a:solidFill>
                <a:latin typeface="Courier New" panose="02070309020205020404" charset="0"/>
              </a:endParaRPr>
            </a:p>
          </p:txBody>
        </p:sp>
      </p:grpSp>
      <p:sp>
        <p:nvSpPr>
          <p:cNvPr id="86" name="Line 29"/>
          <p:cNvSpPr>
            <a:spLocks noChangeShapeType="1"/>
          </p:cNvSpPr>
          <p:nvPr/>
        </p:nvSpPr>
        <p:spPr bwMode="auto">
          <a:xfrm flipH="1" flipV="1">
            <a:off x="3905250" y="3015049"/>
            <a:ext cx="431800" cy="1685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87" name="Rectangle 30"/>
          <p:cNvSpPr>
            <a:spLocks noChangeArrowheads="1"/>
          </p:cNvSpPr>
          <p:nvPr/>
        </p:nvSpPr>
        <p:spPr bwMode="auto">
          <a:xfrm>
            <a:off x="4286249" y="2858869"/>
            <a:ext cx="106834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%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</a:rPr>
              <a:t>rsp</a:t>
            </a:r>
            <a:endParaRPr lang="en-US" sz="2400" dirty="0">
              <a:solidFill>
                <a:srgbClr val="C00000"/>
              </a:solidFill>
              <a:latin typeface="Courier New" panose="02070309020205020404" charset="0"/>
            </a:endParaRPr>
          </a:p>
        </p:txBody>
      </p:sp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5065057" y="881670"/>
            <a:ext cx="6665624" cy="828432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B8 00 00 00 00 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mov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$0x0,%eax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7030A0"/>
                </a:solidFill>
                <a:latin typeface="Courier New" panose="02070309020205020404" charset="0"/>
                <a:ea typeface="MS Mincho" panose="02020609040205080304" pitchFamily="49" charset="-128"/>
              </a:rPr>
              <a:t>C3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          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retq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</a:t>
            </a: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5086720" y="369153"/>
            <a:ext cx="186929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dirty="0">
                <a:solidFill>
                  <a:srgbClr val="C00000"/>
                </a:solidFill>
                <a:latin typeface="Calibri" panose="020F0502020204030204" charset="0"/>
              </a:rPr>
              <a:t>Injected Code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5085722" y="2338969"/>
            <a:ext cx="5301049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 err="1">
                <a:latin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</a:rPr>
              <a:t> echo() {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char </a:t>
            </a:r>
            <a:r>
              <a:rPr lang="en-US" sz="2400" dirty="0" err="1">
                <a:latin typeface="Courier New" panose="02070309020205020404" charset="0"/>
              </a:rPr>
              <a:t>buf</a:t>
            </a:r>
            <a:r>
              <a:rPr lang="en-US" sz="2400" dirty="0">
                <a:latin typeface="Courier New" panose="02070309020205020404" charset="0"/>
              </a:rPr>
              <a:t>[4];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charset="0"/>
              </a:rPr>
              <a:t>gets(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charset="0"/>
              </a:rPr>
              <a:t>buf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charset="0"/>
              </a:rPr>
              <a:t>);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...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</a:rPr>
              <a:t>return ...;</a:t>
            </a:r>
            <a:r>
              <a:rPr lang="en-US" sz="2400" dirty="0">
                <a:latin typeface="Courier New" panose="02070309020205020404" charset="0"/>
              </a:rPr>
              <a:t> </a:t>
            </a:r>
          </a:p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746652" y="5178959"/>
            <a:ext cx="172354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</a:rPr>
              <a:t>攻击字符串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288325" y="2503486"/>
            <a:ext cx="3566127" cy="2449514"/>
            <a:chOff x="190499" y="2503486"/>
            <a:chExt cx="2139951" cy="2449514"/>
          </a:xfrm>
        </p:grpSpPr>
        <p:sp>
          <p:nvSpPr>
            <p:cNvPr id="360470" name="Rectangle 22"/>
            <p:cNvSpPr>
              <a:spLocks noChangeArrowheads="1"/>
            </p:cNvSpPr>
            <p:nvPr/>
          </p:nvSpPr>
          <p:spPr bwMode="auto">
            <a:xfrm>
              <a:off x="533400" y="2503486"/>
              <a:ext cx="1797050" cy="608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latin typeface="Calibri" panose="020F0502020204030204" charset="0"/>
                </a:rPr>
                <a:t>Return Address</a:t>
              </a:r>
            </a:p>
            <a:p>
              <a:pPr algn="ctr">
                <a:defRPr/>
              </a:pPr>
              <a:r>
                <a:rPr lang="en-US" sz="2400" dirty="0">
                  <a:latin typeface="Calibri" panose="020F0502020204030204" charset="0"/>
                </a:rPr>
                <a:t>(8 bytes)</a:t>
              </a:r>
            </a:p>
          </p:txBody>
        </p:sp>
        <p:grpSp>
          <p:nvGrpSpPr>
            <p:cNvPr id="16" name="Group 1"/>
            <p:cNvGrpSpPr/>
            <p:nvPr/>
          </p:nvGrpSpPr>
          <p:grpSpPr>
            <a:xfrm>
              <a:off x="533400" y="4648200"/>
              <a:ext cx="1797050" cy="304800"/>
              <a:chOff x="533400" y="4648200"/>
              <a:chExt cx="1797050" cy="304800"/>
            </a:xfrm>
          </p:grpSpPr>
          <p:sp>
            <p:nvSpPr>
              <p:cNvPr id="360472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360473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360474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360475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B8</a:t>
                </a:r>
              </a:p>
            </p:txBody>
          </p:sp>
        </p:grp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533400" y="3113087"/>
              <a:ext cx="1797050" cy="153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latin typeface="Calibri" panose="020F0502020204030204" charset="0"/>
                </a:rPr>
                <a:t>20 bytes unused</a:t>
              </a:r>
              <a:endParaRPr lang="en-US" sz="2400" dirty="0">
                <a:latin typeface="Courier New" panose="02070309020205020404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32564" y="2509716"/>
              <a:ext cx="1797050" cy="304800"/>
              <a:chOff x="2377022" y="2811289"/>
              <a:chExt cx="1797050" cy="304800"/>
            </a:xfrm>
            <a:solidFill>
              <a:srgbClr val="CDF1C5"/>
            </a:solidFill>
          </p:grpSpPr>
          <p:sp>
            <p:nvSpPr>
              <p:cNvPr id="33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34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  <p:sp>
            <p:nvSpPr>
              <p:cNvPr id="21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07</a:t>
                </a:r>
              </a:p>
            </p:txBody>
          </p:sp>
          <p:sp>
            <p:nvSpPr>
              <p:cNvPr id="23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FF</a:t>
                </a:r>
              </a:p>
            </p:txBody>
          </p:sp>
        </p:grpSp>
        <p:grpSp>
          <p:nvGrpSpPr>
            <p:cNvPr id="27" name="Group 42"/>
            <p:cNvGrpSpPr/>
            <p:nvPr/>
          </p:nvGrpSpPr>
          <p:grpSpPr>
            <a:xfrm>
              <a:off x="533400" y="4336978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44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37</a:t>
                </a:r>
              </a:p>
            </p:txBody>
          </p:sp>
          <p:sp>
            <p:nvSpPr>
              <p:cNvPr id="45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36</a:t>
                </a:r>
              </a:p>
            </p:txBody>
          </p:sp>
          <p:sp>
            <p:nvSpPr>
              <p:cNvPr id="46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C3</a:t>
                </a:r>
              </a:p>
            </p:txBody>
          </p:sp>
          <p:sp>
            <p:nvSpPr>
              <p:cNvPr id="47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7030A0"/>
                    </a:solidFill>
                    <a:latin typeface="Courier New" panose="02070309020205020404" charset="0"/>
                  </a:rPr>
                  <a:t>00</a:t>
                </a:r>
              </a:p>
            </p:txBody>
          </p:sp>
        </p:grpSp>
        <p:grpSp>
          <p:nvGrpSpPr>
            <p:cNvPr id="28" name="Group 47"/>
            <p:cNvGrpSpPr/>
            <p:nvPr/>
          </p:nvGrpSpPr>
          <p:grpSpPr>
            <a:xfrm>
              <a:off x="533400" y="4025756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31</a:t>
                </a: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30</a:t>
                </a: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39</a:t>
                </a: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38</a:t>
                </a:r>
              </a:p>
            </p:txBody>
          </p:sp>
        </p:grpSp>
        <p:grpSp>
          <p:nvGrpSpPr>
            <p:cNvPr id="42" name="Group 52"/>
            <p:cNvGrpSpPr/>
            <p:nvPr/>
          </p:nvGrpSpPr>
          <p:grpSpPr>
            <a:xfrm>
              <a:off x="533400" y="3714534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35</a:t>
                </a:r>
              </a:p>
            </p:txBody>
          </p:sp>
          <p:sp>
            <p:nvSpPr>
              <p:cNvPr id="6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34</a:t>
                </a:r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33</a:t>
                </a:r>
              </a:p>
            </p:txBody>
          </p:sp>
          <p:sp>
            <p:nvSpPr>
              <p:cNvPr id="70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32</a:t>
                </a:r>
              </a:p>
            </p:txBody>
          </p:sp>
        </p:grpSp>
        <p:grpSp>
          <p:nvGrpSpPr>
            <p:cNvPr id="71" name="Group 57"/>
            <p:cNvGrpSpPr/>
            <p:nvPr/>
          </p:nvGrpSpPr>
          <p:grpSpPr>
            <a:xfrm>
              <a:off x="533400" y="3403312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72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39</a:t>
                </a:r>
              </a:p>
            </p:txBody>
          </p:sp>
          <p:sp>
            <p:nvSpPr>
              <p:cNvPr id="8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38</a:t>
                </a:r>
              </a:p>
            </p:txBody>
          </p:sp>
          <p:sp>
            <p:nvSpPr>
              <p:cNvPr id="93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37</a:t>
                </a:r>
              </a:p>
            </p:txBody>
          </p:sp>
          <p:sp>
            <p:nvSpPr>
              <p:cNvPr id="94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36</a:t>
                </a:r>
              </a:p>
            </p:txBody>
          </p:sp>
        </p:grpSp>
        <p:grpSp>
          <p:nvGrpSpPr>
            <p:cNvPr id="95" name="Group 62"/>
            <p:cNvGrpSpPr/>
            <p:nvPr/>
          </p:nvGrpSpPr>
          <p:grpSpPr>
            <a:xfrm>
              <a:off x="533400" y="3092090"/>
              <a:ext cx="1797050" cy="304800"/>
              <a:chOff x="533400" y="4648200"/>
              <a:chExt cx="1797050" cy="3048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96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33</a:t>
                </a:r>
              </a:p>
            </p:txBody>
          </p:sp>
          <p:sp>
            <p:nvSpPr>
              <p:cNvPr id="97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32</a:t>
                </a:r>
              </a:p>
            </p:txBody>
          </p:sp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31</a:t>
                </a:r>
              </a:p>
            </p:txBody>
          </p:sp>
          <p:sp>
            <p:nvSpPr>
              <p:cNvPr id="99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latin typeface="Courier New" panose="02070309020205020404" charset="0"/>
                  </a:rPr>
                  <a:t>30</a:t>
                </a:r>
              </a:p>
            </p:txBody>
          </p:sp>
        </p:grpSp>
        <p:grpSp>
          <p:nvGrpSpPr>
            <p:cNvPr id="100" name="Group 67"/>
            <p:cNvGrpSpPr/>
            <p:nvPr/>
          </p:nvGrpSpPr>
          <p:grpSpPr>
            <a:xfrm>
              <a:off x="533400" y="2819400"/>
              <a:ext cx="1797050" cy="304800"/>
              <a:chOff x="2377022" y="2811289"/>
              <a:chExt cx="1797050" cy="304800"/>
            </a:xfrm>
            <a:solidFill>
              <a:srgbClr val="D5F1CF"/>
            </a:solidFill>
          </p:grpSpPr>
          <p:sp>
            <p:nvSpPr>
              <p:cNvPr id="101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FF</a:t>
                </a:r>
              </a:p>
            </p:txBody>
          </p:sp>
          <p:sp>
            <p:nvSpPr>
              <p:cNvPr id="102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FF</a:t>
                </a:r>
              </a:p>
            </p:txBody>
          </p:sp>
          <p:sp>
            <p:nvSpPr>
              <p:cNvPr id="103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AB</a:t>
                </a:r>
              </a:p>
            </p:txBody>
          </p:sp>
          <p:sp>
            <p:nvSpPr>
              <p:cNvPr id="104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charset="0"/>
                  </a:rPr>
                  <a:t>80</a:t>
                </a:r>
              </a:p>
            </p:txBody>
          </p:sp>
        </p:grpSp>
        <p:sp>
          <p:nvSpPr>
            <p:cNvPr id="105" name="AutoShape 16"/>
            <p:cNvSpPr/>
            <p:nvPr/>
          </p:nvSpPr>
          <p:spPr bwMode="auto">
            <a:xfrm rot="10800000" flipH="1">
              <a:off x="190499" y="2509716"/>
              <a:ext cx="228600" cy="2443284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5400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70C0"/>
                </a:solidFill>
                <a:latin typeface="Calibri" panose="020F0502020204030204" charset="0"/>
              </a:endParaRPr>
            </a:p>
          </p:txBody>
        </p:sp>
      </p:grpSp>
      <p:sp>
        <p:nvSpPr>
          <p:cNvPr id="106" name="TextBox 94"/>
          <p:cNvSpPr txBox="1">
            <a:spLocks noChangeArrowheads="1"/>
          </p:cNvSpPr>
          <p:nvPr/>
        </p:nvSpPr>
        <p:spPr bwMode="auto">
          <a:xfrm>
            <a:off x="4961238" y="1880325"/>
            <a:ext cx="443422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latin typeface="Calibri" panose="020F0502020204030204" charset="0"/>
                <a:cs typeface="Courier New" panose="02070309020205020404" charset="0"/>
              </a:rPr>
              <a:t>攻击</a:t>
            </a:r>
            <a:r>
              <a:rPr lang="en-US" sz="2400" dirty="0">
                <a:latin typeface="Calibri" panose="020F0502020204030204" charset="0"/>
                <a:cs typeface="Courier New" panose="02070309020205020404" charset="0"/>
              </a:rPr>
              <a:t>: </a:t>
            </a:r>
            <a:r>
              <a:rPr lang="en-US" sz="2400" dirty="0" err="1">
                <a:latin typeface="Courier New" panose="02070309020205020404" charset="0"/>
                <a:cs typeface="Courier New" panose="02070309020205020404" charset="0"/>
              </a:rPr>
              <a:t>int</a:t>
            </a:r>
            <a:r>
              <a:rPr lang="en-US" sz="2400" dirty="0">
                <a:latin typeface="Courier New" panose="02070309020205020404" charset="0"/>
                <a:cs typeface="Courier New" panose="02070309020205020404" charset="0"/>
              </a:rPr>
              <a:t> echo() </a:t>
            </a:r>
            <a:r>
              <a:rPr lang="zh-CN" altLang="en-US" sz="2400" dirty="0">
                <a:latin typeface="Courier New" panose="02070309020205020404" charset="0"/>
                <a:cs typeface="Courier New" panose="02070309020205020404" charset="0"/>
              </a:rPr>
              <a:t>总是返回</a:t>
            </a:r>
            <a:r>
              <a:rPr lang="en-US" sz="2400" dirty="0">
                <a:latin typeface="Calibri" panose="020F0502020204030204" charset="0"/>
              </a:rPr>
              <a:t> 0</a:t>
            </a:r>
          </a:p>
        </p:txBody>
      </p:sp>
      <p:grpSp>
        <p:nvGrpSpPr>
          <p:cNvPr id="107" name="Group 96"/>
          <p:cNvGrpSpPr/>
          <p:nvPr/>
        </p:nvGrpSpPr>
        <p:grpSpPr>
          <a:xfrm>
            <a:off x="853357" y="2811289"/>
            <a:ext cx="2994699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108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 smtClean="0">
                  <a:solidFill>
                    <a:srgbClr val="C00000"/>
                  </a:solidFill>
                  <a:latin typeface="Courier New" panose="02070309020205020404" charset="0"/>
                </a:rPr>
                <a:t>FF</a:t>
              </a:r>
              <a:endParaRPr lang="en-US" sz="2400" dirty="0">
                <a:solidFill>
                  <a:srgbClr val="C00000"/>
                </a:solidFill>
                <a:latin typeface="Courier New" panose="02070309020205020404" charset="0"/>
              </a:endParaRPr>
            </a:p>
          </p:txBody>
        </p:sp>
        <p:sp>
          <p:nvSpPr>
            <p:cNvPr id="109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 smtClean="0">
                  <a:solidFill>
                    <a:srgbClr val="C00000"/>
                  </a:solidFill>
                  <a:latin typeface="Courier New" panose="02070309020205020404" charset="0"/>
                </a:rPr>
                <a:t>FF</a:t>
              </a:r>
              <a:endParaRPr lang="en-US" sz="2400" dirty="0">
                <a:solidFill>
                  <a:srgbClr val="C00000"/>
                </a:solidFill>
                <a:latin typeface="Courier New" panose="02070309020205020404" charset="0"/>
              </a:endParaRPr>
            </a:p>
          </p:txBody>
        </p:sp>
        <p:sp>
          <p:nvSpPr>
            <p:cNvPr id="110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dirty="0" smtClean="0">
                  <a:solidFill>
                    <a:srgbClr val="C00000"/>
                  </a:solidFill>
                  <a:latin typeface="Courier New" panose="02070309020205020404" charset="0"/>
                </a:rPr>
                <a:t>AB</a:t>
              </a:r>
              <a:endParaRPr lang="en-US" sz="2400" dirty="0">
                <a:solidFill>
                  <a:srgbClr val="C00000"/>
                </a:solidFill>
                <a:latin typeface="Courier New" panose="02070309020205020404" charset="0"/>
              </a:endParaRPr>
            </a:p>
          </p:txBody>
        </p:sp>
        <p:sp>
          <p:nvSpPr>
            <p:cNvPr id="111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 smtClean="0">
                  <a:solidFill>
                    <a:srgbClr val="C00000"/>
                  </a:solidFill>
                  <a:latin typeface="Courier New" panose="02070309020205020404" charset="0"/>
                </a:rPr>
                <a:t>80</a:t>
              </a:r>
              <a:endParaRPr lang="en-US" sz="2400" dirty="0">
                <a:solidFill>
                  <a:srgbClr val="C00000"/>
                </a:solidFill>
                <a:latin typeface="Courier New" panose="02070309020205020404" charset="0"/>
              </a:endParaRPr>
            </a:p>
          </p:txBody>
        </p:sp>
      </p:grpSp>
      <p:grpSp>
        <p:nvGrpSpPr>
          <p:cNvPr id="112" name="Group 101"/>
          <p:cNvGrpSpPr/>
          <p:nvPr/>
        </p:nvGrpSpPr>
        <p:grpSpPr>
          <a:xfrm>
            <a:off x="853357" y="2514600"/>
            <a:ext cx="2994699" cy="304800"/>
            <a:chOff x="2377022" y="2811289"/>
            <a:chExt cx="1797050" cy="304800"/>
          </a:xfrm>
          <a:solidFill>
            <a:srgbClr val="D5F1CF"/>
          </a:solidFill>
        </p:grpSpPr>
        <p:sp>
          <p:nvSpPr>
            <p:cNvPr id="113" name="Rectangle 24"/>
            <p:cNvSpPr>
              <a:spLocks noChangeArrowheads="1"/>
            </p:cNvSpPr>
            <p:nvPr/>
          </p:nvSpPr>
          <p:spPr bwMode="auto">
            <a:xfrm>
              <a:off x="2377022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114" name="Rectangle 25"/>
            <p:cNvSpPr>
              <a:spLocks noChangeArrowheads="1"/>
            </p:cNvSpPr>
            <p:nvPr/>
          </p:nvSpPr>
          <p:spPr bwMode="auto">
            <a:xfrm>
              <a:off x="2826285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C00000"/>
                  </a:solidFill>
                  <a:latin typeface="Courier New" panose="02070309020205020404" charset="0"/>
                </a:rPr>
                <a:t>00</a:t>
              </a:r>
            </a:p>
          </p:txBody>
        </p:sp>
        <p:sp>
          <p:nvSpPr>
            <p:cNvPr id="115" name="Rectangle 26"/>
            <p:cNvSpPr>
              <a:spLocks noChangeArrowheads="1"/>
            </p:cNvSpPr>
            <p:nvPr/>
          </p:nvSpPr>
          <p:spPr bwMode="auto">
            <a:xfrm>
              <a:off x="3275547" y="2811289"/>
              <a:ext cx="449263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 smtClean="0">
                  <a:solidFill>
                    <a:srgbClr val="C00000"/>
                  </a:solidFill>
                  <a:latin typeface="Courier New" panose="02070309020205020404" charset="0"/>
                </a:rPr>
                <a:t>07</a:t>
              </a:r>
              <a:endParaRPr lang="en-US" sz="2400" dirty="0">
                <a:solidFill>
                  <a:srgbClr val="C00000"/>
                </a:solidFill>
                <a:latin typeface="Courier New" panose="02070309020205020404" charset="0"/>
              </a:endParaRPr>
            </a:p>
          </p:txBody>
        </p:sp>
        <p:sp>
          <p:nvSpPr>
            <p:cNvPr id="116" name="Rectangle 27"/>
            <p:cNvSpPr>
              <a:spLocks noChangeArrowheads="1"/>
            </p:cNvSpPr>
            <p:nvPr/>
          </p:nvSpPr>
          <p:spPr bwMode="auto">
            <a:xfrm>
              <a:off x="3724810" y="2811289"/>
              <a:ext cx="449262" cy="3048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dirty="0" smtClean="0">
                  <a:solidFill>
                    <a:srgbClr val="C00000"/>
                  </a:solidFill>
                  <a:latin typeface="Courier New" panose="02070309020205020404" charset="0"/>
                </a:rPr>
                <a:t>FF</a:t>
              </a:r>
              <a:endParaRPr lang="en-US" sz="2400" dirty="0">
                <a:solidFill>
                  <a:srgbClr val="C00000"/>
                </a:solidFill>
                <a:latin typeface="Courier New" panose="02070309020205020404" charset="0"/>
              </a:endParaRPr>
            </a:p>
          </p:txBody>
        </p:sp>
      </p:grpSp>
      <p:sp>
        <p:nvSpPr>
          <p:cNvPr id="117" name="TextBox 87"/>
          <p:cNvSpPr txBox="1">
            <a:spLocks noChangeArrowheads="1"/>
          </p:cNvSpPr>
          <p:nvPr/>
        </p:nvSpPr>
        <p:spPr bwMode="auto">
          <a:xfrm>
            <a:off x="2057399" y="6096000"/>
            <a:ext cx="621338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sz="2400" dirty="0">
                <a:latin typeface="Calibri" panose="020F0502020204030204" charset="0"/>
              </a:rPr>
              <a:t>在</a:t>
            </a:r>
            <a:r>
              <a:rPr lang="zh-CN" altLang="en-US" sz="2400" dirty="0">
                <a:latin typeface="Calibri" panose="020F0502020204030204" charset="0"/>
                <a:sym typeface="+mn-ea"/>
              </a:rPr>
              <a:t>攻击字符串中</a:t>
            </a:r>
            <a:r>
              <a:rPr lang="zh-CN" altLang="en-US" sz="2400" dirty="0">
                <a:latin typeface="Calibri" panose="020F0502020204030204" charset="0"/>
              </a:rPr>
              <a:t>不能有</a:t>
            </a:r>
            <a:r>
              <a:rPr lang="en-US" sz="2400" dirty="0">
                <a:latin typeface="Calibri" panose="020F0502020204030204" charset="0"/>
              </a:rPr>
              <a:t>‘\n’ </a:t>
            </a:r>
            <a:r>
              <a:rPr lang="zh-CN" altLang="en-US" sz="2400" dirty="0">
                <a:latin typeface="Calibri" panose="020F0502020204030204" charset="0"/>
              </a:rPr>
              <a:t>或者</a:t>
            </a:r>
            <a:r>
              <a:rPr lang="en-US" sz="2400" dirty="0">
                <a:latin typeface="Calibri" panose="020F0502020204030204" charset="0"/>
              </a:rPr>
              <a:t> EOF </a:t>
            </a:r>
          </a:p>
        </p:txBody>
      </p:sp>
    </p:spTree>
    <p:extLst>
      <p:ext uri="{BB962C8B-B14F-4D97-AF65-F5344CB8AC3E}">
        <p14:creationId xmlns:p14="http://schemas.microsoft.com/office/powerpoint/2010/main" val="19227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五边形 3"/>
          <p:cNvSpPr/>
          <p:nvPr/>
        </p:nvSpPr>
        <p:spPr>
          <a:xfrm>
            <a:off x="601363" y="585525"/>
            <a:ext cx="4264025" cy="5791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如何处理缓冲区溢出攻击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/>
        </p:nvSpPr>
        <p:spPr>
          <a:xfrm>
            <a:off x="572318" y="1434791"/>
            <a:ext cx="6333490" cy="22555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en-US" b="0" dirty="0">
                <a:latin typeface="微软雅黑" panose="020B0503020204020204" charset="-122"/>
                <a:ea typeface="微软雅黑" panose="020B0503020204020204" charset="-122"/>
              </a:rPr>
              <a:t>避免溢出漏洞</a:t>
            </a:r>
          </a:p>
          <a:p>
            <a:pPr eaLnBrk="1" hangingPunct="1">
              <a:buClr>
                <a:srgbClr val="0D0D0D"/>
              </a:buClr>
            </a:pPr>
            <a:r>
              <a:rPr lang="en-US" b="0" dirty="0">
                <a:latin typeface="微软雅黑" panose="020B0503020204020204" charset="-122"/>
                <a:ea typeface="微软雅黑" panose="020B0503020204020204" charset="-122"/>
              </a:rPr>
              <a:t>采用系统级保护</a:t>
            </a:r>
          </a:p>
          <a:p>
            <a:pPr eaLnBrk="1" hangingPunct="1">
              <a:buClr>
                <a:srgbClr val="0D0D0D"/>
              </a:buClr>
            </a:pPr>
            <a:r>
              <a:rPr lang="en-US" b="0" dirty="0" err="1">
                <a:latin typeface="微软雅黑" panose="020B0503020204020204" charset="-122"/>
                <a:ea typeface="微软雅黑" panose="020B0503020204020204" charset="-122"/>
              </a:rPr>
              <a:t>编译器使用“栈金丝雀</a:t>
            </a:r>
            <a:r>
              <a:rPr lang="en-US" b="0" dirty="0" smtClean="0">
                <a:latin typeface="微软雅黑" panose="020B0503020204020204" charset="-122"/>
                <a:ea typeface="微软雅黑" panose="020B0503020204020204" charset="-122"/>
              </a:rPr>
              <a:t>“</a:t>
            </a:r>
            <a:endParaRPr lang="en-US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2669833" y="3262408"/>
            <a:ext cx="3674745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接下来会一一讲述</a:t>
            </a:r>
          </a:p>
        </p:txBody>
      </p:sp>
    </p:spTree>
    <p:extLst>
      <p:ext uri="{BB962C8B-B14F-4D97-AF65-F5344CB8AC3E}">
        <p14:creationId xmlns:p14="http://schemas.microsoft.com/office/powerpoint/2010/main" val="30898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313039" y="564453"/>
            <a:ext cx="4055745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在代码中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避免溢出漏洞</a:t>
            </a:r>
            <a:endParaRPr lang="zh-CN" altLang="en-US" sz="2400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133600" y="1447801"/>
            <a:ext cx="9976022" cy="267509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/* Echo Line */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[4];  /* Way too small! */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fgets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(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, 4, 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stdin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/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puts(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/>
        </p:nvSpPr>
        <p:spPr>
          <a:xfrm>
            <a:off x="2074812" y="4258465"/>
            <a:ext cx="8091487" cy="2482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例如，使用限制字符串长度的库例程</a:t>
            </a:r>
          </a:p>
          <a:p>
            <a:pPr lvl="1" eaLnBrk="1" hangingPunct="1">
              <a:lnSpc>
                <a:spcPct val="90000"/>
              </a:lnSpc>
              <a:buClr>
                <a:srgbClr val="A9D18E"/>
              </a:buClr>
            </a:pPr>
            <a:r>
              <a:rPr lang="en-US" sz="2400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r>
              <a:rPr lang="en-US" sz="2400" b="1" dirty="0" err="1">
                <a:latin typeface="微软雅黑" panose="020B0503020204020204" charset="-122"/>
                <a:ea typeface="微软雅黑" panose="020B0503020204020204" charset="-122"/>
              </a:rPr>
              <a:t>gets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代替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</a:rPr>
              <a:t>gets</a:t>
            </a:r>
          </a:p>
          <a:p>
            <a:pPr lvl="1" eaLnBrk="1" hangingPunct="1">
              <a:lnSpc>
                <a:spcPct val="90000"/>
              </a:lnSpc>
              <a:buClr>
                <a:srgbClr val="A9D18E"/>
              </a:buClr>
            </a:pPr>
            <a:r>
              <a:rPr lang="en-US" sz="2400" b="1" dirty="0" err="1">
                <a:latin typeface="微软雅黑" panose="020B0503020204020204" charset="-122"/>
                <a:ea typeface="微软雅黑" panose="020B0503020204020204" charset="-122"/>
                <a:cs typeface="Courier New" panose="02070309020205020404" charset="0"/>
              </a:rPr>
              <a:t>str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Courier New" panose="02070309020205020404" charset="0"/>
              </a:rPr>
              <a:t>n</a:t>
            </a:r>
            <a:r>
              <a:rPr lang="en-US" sz="2400" b="1" dirty="0" err="1">
                <a:latin typeface="微软雅黑" panose="020B0503020204020204" charset="-122"/>
                <a:ea typeface="微软雅黑" panose="020B0503020204020204" charset="-122"/>
                <a:cs typeface="Courier New" panose="02070309020205020404" charset="0"/>
              </a:rPr>
              <a:t>cpy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代替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400" b="1" dirty="0" err="1">
                <a:latin typeface="微软雅黑" panose="020B0503020204020204" charset="-122"/>
                <a:ea typeface="微软雅黑" panose="020B0503020204020204" charset="-122"/>
              </a:rPr>
              <a:t>strcpy</a:t>
            </a:r>
            <a:endParaRPr lang="en-US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eaLnBrk="1" hangingPunct="1">
              <a:lnSpc>
                <a:spcPct val="90000"/>
              </a:lnSpc>
              <a:buClr>
                <a:srgbClr val="A9D18E"/>
              </a:buClr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不要用 </a:t>
            </a:r>
            <a:r>
              <a:rPr lang="en-US" sz="2400" b="1" dirty="0" err="1">
                <a:latin typeface="微软雅黑" panose="020B0503020204020204" charset="-122"/>
                <a:ea typeface="微软雅黑" panose="020B0503020204020204" charset="-122"/>
              </a:rPr>
              <a:t>scanf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</a:rPr>
              <a:t>%s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转换规格</a:t>
            </a:r>
          </a:p>
          <a:p>
            <a:pPr lvl="2" eaLnBrk="1" hangingPunct="1">
              <a:lnSpc>
                <a:spcPct val="97000"/>
              </a:lnSpc>
            </a:pP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使用fgets读取字符串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 eaLnBrk="1" hangingPunct="1">
              <a:lnSpc>
                <a:spcPct val="97000"/>
              </a:lnSpc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或者使用% ns，其中n是一个合适的整数。</a:t>
            </a:r>
          </a:p>
        </p:txBody>
      </p:sp>
    </p:spTree>
    <p:extLst>
      <p:ext uri="{BB962C8B-B14F-4D97-AF65-F5344CB8AC3E}">
        <p14:creationId xmlns:p14="http://schemas.microsoft.com/office/powerpoint/2010/main" val="337660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255373" y="629010"/>
            <a:ext cx="3134360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采用系统级保护</a:t>
            </a:r>
            <a:endParaRPr lang="zh-CN" altLang="en-US" sz="2400"/>
          </a:p>
        </p:txBody>
      </p:sp>
      <p:sp>
        <p:nvSpPr>
          <p:cNvPr id="38916" name="Rectangle 44"/>
          <p:cNvSpPr>
            <a:spLocks noGrp="1" noChangeArrowheads="1"/>
          </p:cNvSpPr>
          <p:nvPr/>
        </p:nvSpPr>
        <p:spPr>
          <a:xfrm>
            <a:off x="337751" y="1681798"/>
            <a:ext cx="7039045" cy="2938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随机叠加偏移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Clr>
                <a:srgbClr val="0D0D0D"/>
              </a:buClr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在程序开始时，在栈上分配任意数量的空间。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Clr>
                <a:srgbClr val="0D0D0D"/>
              </a:buClr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移位整个程序的堆栈地址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Clr>
                <a:srgbClr val="0D0D0D"/>
              </a:buClr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使得黑客很难预测插入代码的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起始位置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lvl="2" eaLnBrk="1" hangingPunct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每次程序执行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时，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栈的重新定位</a:t>
            </a:r>
          </a:p>
          <a:p>
            <a:pPr lvl="1" eaLnBrk="1" hangingPunct="1"/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2667000" y="3425826"/>
          <a:ext cx="6858000" cy="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Worksheet" r:id="rId3" imgW="31746032" imgH="25397" progId="Excel.Sheet.12">
                  <p:embed/>
                </p:oleObj>
              </mc:Choice>
              <mc:Fallback>
                <p:oleObj name="Worksheet" r:id="rId3" imgW="31746032" imgH="25397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5826"/>
                        <a:ext cx="6858000" cy="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198490" y="1328738"/>
            <a:ext cx="2994054" cy="4995713"/>
            <a:chOff x="5674490" y="1328738"/>
            <a:chExt cx="2994054" cy="4995713"/>
          </a:xfrm>
        </p:grpSpPr>
        <p:sp>
          <p:nvSpPr>
            <p:cNvPr id="53" name="Rectangle 4"/>
            <p:cNvSpPr/>
            <p:nvPr/>
          </p:nvSpPr>
          <p:spPr bwMode="auto">
            <a:xfrm>
              <a:off x="7398544" y="3386138"/>
              <a:ext cx="1270000" cy="304800"/>
            </a:xfrm>
            <a:prstGeom prst="rect">
              <a:avLst/>
            </a:prstGeom>
            <a:solidFill>
              <a:srgbClr val="F2F2F2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2400" kern="0" dirty="0">
                  <a:solidFill>
                    <a:srgbClr val="000000"/>
                  </a:solidFill>
                  <a:latin typeface="Courier New" panose="02070309020205020404"/>
                  <a:ea typeface="Calibri Bold" charset="0"/>
                  <a:cs typeface="Courier New" panose="02070309020205020404"/>
                  <a:sym typeface="Calibri Bold" charset="0"/>
                </a:rPr>
                <a:t>main</a:t>
              </a:r>
            </a:p>
          </p:txBody>
        </p:sp>
        <p:sp>
          <p:nvSpPr>
            <p:cNvPr id="54" name="Rectangle 5"/>
            <p:cNvSpPr/>
            <p:nvPr/>
          </p:nvSpPr>
          <p:spPr bwMode="auto">
            <a:xfrm>
              <a:off x="7398544" y="3690938"/>
              <a:ext cx="1270000" cy="95726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2400" kern="0" dirty="0">
                  <a:solidFill>
                    <a:srgbClr val="000000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应用</a:t>
              </a:r>
            </a:p>
            <a:p>
              <a:pPr algn="ctr">
                <a:defRPr/>
              </a:pPr>
              <a:r>
                <a:rPr lang="zh-CN" altLang="en-US" sz="2400" kern="0" dirty="0">
                  <a:solidFill>
                    <a:srgbClr val="000000"/>
                  </a:solidFill>
                  <a:latin typeface="Calibri Bold" charset="0"/>
                  <a:ea typeface="宋体" panose="02010600030101010101" pitchFamily="2" charset="-122"/>
                  <a:cs typeface="Calibri Bold" charset="0"/>
                  <a:sym typeface="Calibri Bold" charset="0"/>
                </a:rPr>
                <a:t>代码</a:t>
              </a:r>
            </a:p>
          </p:txBody>
        </p:sp>
        <p:sp>
          <p:nvSpPr>
            <p:cNvPr id="55" name="Rectangle 7"/>
            <p:cNvSpPr/>
            <p:nvPr/>
          </p:nvSpPr>
          <p:spPr bwMode="auto">
            <a:xfrm>
              <a:off x="7398544" y="1404938"/>
              <a:ext cx="1270000" cy="304800"/>
            </a:xfrm>
            <a:prstGeom prst="rect">
              <a:avLst/>
            </a:prstGeom>
            <a:solidFill>
              <a:srgbClr val="F2F2F2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9"/>
            <p:cNvSpPr/>
            <p:nvPr/>
          </p:nvSpPr>
          <p:spPr bwMode="auto">
            <a:xfrm>
              <a:off x="7398544" y="1709738"/>
              <a:ext cx="1270000" cy="1676400"/>
            </a:xfrm>
            <a:prstGeom prst="rect">
              <a:avLst/>
            </a:prstGeom>
            <a:solidFill>
              <a:srgbClr val="FF9999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lang="en-US" sz="2400" kern="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endParaRPr>
            </a:p>
          </p:txBody>
        </p:sp>
        <p:sp>
          <p:nvSpPr>
            <p:cNvPr id="57" name="Rectangle 10"/>
            <p:cNvSpPr/>
            <p:nvPr/>
          </p:nvSpPr>
          <p:spPr bwMode="auto">
            <a:xfrm>
              <a:off x="5674490" y="2243138"/>
              <a:ext cx="1308050" cy="446276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algn="r">
                <a:defRPr/>
              </a:pPr>
              <a:r>
                <a:rPr lang="zh-CN" altLang="en-US" sz="2400" kern="0" dirty="0">
                  <a:solidFill>
                    <a:srgbClr val="000000"/>
                  </a:solidFill>
                  <a:latin typeface="Calibri Bold" charset="0"/>
                  <a:ea typeface="宋体" panose="02010600030101010101" pitchFamily="2" charset="-122"/>
                  <a:cs typeface="Calibri Bold" charset="0"/>
                  <a:sym typeface="Calibri Bold" charset="0"/>
                </a:rPr>
                <a:t>随机分配</a:t>
              </a:r>
            </a:p>
          </p:txBody>
        </p:sp>
        <p:sp>
          <p:nvSpPr>
            <p:cNvPr id="58" name="AutoShape 11"/>
            <p:cNvSpPr/>
            <p:nvPr/>
          </p:nvSpPr>
          <p:spPr bwMode="auto">
            <a:xfrm>
              <a:off x="7150767" y="1704917"/>
              <a:ext cx="228600" cy="1681221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15635" y="21600"/>
                    <a:pt x="10800" y="20875"/>
                    <a:pt x="10800" y="19980"/>
                  </a:cubicBezTo>
                  <a:lnTo>
                    <a:pt x="10800" y="12420"/>
                  </a:lnTo>
                  <a:cubicBezTo>
                    <a:pt x="10800" y="11525"/>
                    <a:pt x="5965" y="10800"/>
                    <a:pt x="0" y="10800"/>
                  </a:cubicBezTo>
                  <a:cubicBezTo>
                    <a:pt x="5965" y="10800"/>
                    <a:pt x="10800" y="10075"/>
                    <a:pt x="10800" y="9180"/>
                  </a:cubicBezTo>
                  <a:lnTo>
                    <a:pt x="10800" y="1620"/>
                  </a:lnTo>
                  <a:cubicBezTo>
                    <a:pt x="10800" y="725"/>
                    <a:pt x="15635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10"/>
            <p:cNvSpPr/>
            <p:nvPr/>
          </p:nvSpPr>
          <p:spPr bwMode="auto">
            <a:xfrm>
              <a:off x="6169670" y="1328738"/>
              <a:ext cx="1000274" cy="446276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algn="r">
                <a:defRPr/>
              </a:pPr>
              <a:r>
                <a:rPr lang="zh-CN" altLang="en-US" sz="2400" kern="0" dirty="0">
                  <a:solidFill>
                    <a:srgbClr val="000000"/>
                  </a:solidFill>
                  <a:latin typeface="Calibri Bold" charset="0"/>
                  <a:ea typeface="宋体" panose="02010600030101010101" pitchFamily="2" charset="-122"/>
                  <a:cs typeface="Calibri Bold" charset="0"/>
                  <a:sym typeface="Calibri Bold" charset="0"/>
                </a:rPr>
                <a:t>栈基址</a:t>
              </a:r>
            </a:p>
          </p:txBody>
        </p:sp>
        <p:sp>
          <p:nvSpPr>
            <p:cNvPr id="60" name="Rectangle 7"/>
            <p:cNvSpPr>
              <a:spLocks noChangeArrowheads="1"/>
            </p:cNvSpPr>
            <p:nvPr/>
          </p:nvSpPr>
          <p:spPr bwMode="auto">
            <a:xfrm>
              <a:off x="7398544" y="4638842"/>
              <a:ext cx="12700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400" dirty="0">
                  <a:latin typeface="Calibri" panose="020F0502020204030204" charset="0"/>
                </a:rPr>
                <a:t>B?</a:t>
              </a:r>
            </a:p>
          </p:txBody>
        </p:sp>
        <p:sp>
          <p:nvSpPr>
            <p:cNvPr id="61" name="Text Box 16"/>
            <p:cNvSpPr txBox="1">
              <a:spLocks noChangeArrowheads="1"/>
            </p:cNvSpPr>
            <p:nvPr/>
          </p:nvSpPr>
          <p:spPr bwMode="auto">
            <a:xfrm>
              <a:off x="6488494" y="5862786"/>
              <a:ext cx="494046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algn="r" eaLnBrk="0" hangingPunct="0"/>
              <a:r>
                <a:rPr lang="en-US" sz="2400" dirty="0">
                  <a:latin typeface="Calibri" panose="020F0502020204030204" charset="0"/>
                </a:rPr>
                <a:t>B?</a:t>
              </a:r>
            </a:p>
          </p:txBody>
        </p:sp>
        <p:sp>
          <p:nvSpPr>
            <p:cNvPr id="62" name="Line 17"/>
            <p:cNvSpPr>
              <a:spLocks noChangeShapeType="1"/>
            </p:cNvSpPr>
            <p:nvPr/>
          </p:nvSpPr>
          <p:spPr bwMode="auto">
            <a:xfrm>
              <a:off x="6982540" y="6096000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7398544" y="5442656"/>
              <a:ext cx="1270000" cy="8309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eaLnBrk="0" hangingPunct="0">
                <a:defRPr/>
              </a:pPr>
              <a:r>
                <a:rPr lang="zh-CN" altLang="en-US" sz="2400" dirty="0">
                  <a:latin typeface="Calibri" panose="020F0502020204030204" charset="0"/>
                </a:rPr>
                <a:t>攻击</a:t>
              </a:r>
            </a:p>
            <a:p>
              <a:pPr eaLnBrk="0" hangingPunct="0">
                <a:defRPr/>
              </a:pPr>
              <a:r>
                <a:rPr lang="zh-CN" altLang="en-US" sz="2400" dirty="0">
                  <a:latin typeface="Calibri" panose="020F0502020204030204" charset="0"/>
                </a:rPr>
                <a:t>代码</a:t>
              </a:r>
            </a:p>
          </p:txBody>
        </p:sp>
        <p:sp>
          <p:nvSpPr>
            <p:cNvPr id="64" name="Rectangle 19"/>
            <p:cNvSpPr>
              <a:spLocks noChangeArrowheads="1"/>
            </p:cNvSpPr>
            <p:nvPr/>
          </p:nvSpPr>
          <p:spPr bwMode="auto">
            <a:xfrm>
              <a:off x="7398544" y="5016392"/>
              <a:ext cx="1270000" cy="5187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US" sz="2400" dirty="0">
                  <a:latin typeface="Calibri" panose="020F0502020204030204" charset="0"/>
                </a:rPr>
                <a:t>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0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321276" y="531812"/>
            <a:ext cx="3134360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采用系统级保护</a:t>
            </a:r>
            <a:endParaRPr lang="zh-CN" altLang="en-US" sz="2400" dirty="0"/>
          </a:p>
        </p:txBody>
      </p:sp>
      <p:sp>
        <p:nvSpPr>
          <p:cNvPr id="4" name="Rectangle 44"/>
          <p:cNvSpPr>
            <a:spLocks noGrp="1" noChangeArrowheads="1"/>
          </p:cNvSpPr>
          <p:nvPr/>
        </p:nvSpPr>
        <p:spPr>
          <a:xfrm>
            <a:off x="321277" y="1302068"/>
            <a:ext cx="5395630" cy="5224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92D050"/>
              </a:buClr>
            </a:pP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不可执行的代码段</a:t>
            </a:r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eaLnBrk="1" hangingPunct="1">
              <a:buClr>
                <a:srgbClr val="70AD47"/>
              </a:buClr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在传统的x86，可以标记存储区为“只读”或“可写的”</a:t>
            </a:r>
          </a:p>
          <a:p>
            <a:pPr lvl="2" eaLnBrk="1" hangingPunct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可以执行任何可读的操作</a:t>
            </a:r>
          </a:p>
          <a:p>
            <a:pPr lvl="1" eaLnBrk="1" hangingPunct="1">
              <a:buClr>
                <a:srgbClr val="70AD47"/>
              </a:buClr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x86-64添加显式“执行”权限</a:t>
            </a:r>
          </a:p>
          <a:p>
            <a:pPr lvl="1" eaLnBrk="1" hangingPunct="1">
              <a:buClr>
                <a:srgbClr val="70AD47"/>
              </a:buClr>
            </a:pPr>
            <a:r>
              <a:rPr lang="en-US" sz="2400" dirty="0" err="1" smtClean="0">
                <a:latin typeface="微软雅黑" panose="020B0503020204020204" charset="-122"/>
                <a:ea typeface="微软雅黑" panose="020B0503020204020204" charset="-122"/>
              </a:rPr>
              <a:t>标记为不可执行的栈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/>
        </p:nvGraphicFramePr>
        <p:xfrm>
          <a:off x="2667000" y="3425826"/>
          <a:ext cx="6858000" cy="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Worksheet" r:id="rId3" imgW="31746032" imgH="25397" progId="Excel.Sheet.12">
                  <p:embed/>
                </p:oleObj>
              </mc:Choice>
              <mc:Fallback>
                <p:oleObj name="Worksheet" r:id="rId3" imgW="31746032" imgH="25397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425826"/>
                        <a:ext cx="6858000" cy="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536036" y="1154113"/>
            <a:ext cx="4825155" cy="4203700"/>
            <a:chOff x="4012035" y="1154113"/>
            <a:chExt cx="4825155" cy="4203700"/>
          </a:xfrm>
        </p:grpSpPr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5630863" y="1154113"/>
              <a:ext cx="3206327" cy="46166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>
                  <a:latin typeface="Calibri" panose="020F0502020204030204" charset="0"/>
                </a:rPr>
                <a:t>调用</a:t>
              </a:r>
              <a:r>
                <a:rPr lang="en-US" sz="2400">
                  <a:latin typeface="Calibri" panose="020F0502020204030204" charset="0"/>
                </a:rPr>
                <a:t> </a:t>
              </a:r>
              <a:r>
                <a:rPr lang="en-US" sz="2400">
                  <a:latin typeface="Courier New" panose="02070309020205020404" charset="0"/>
                </a:rPr>
                <a:t>gets()</a:t>
              </a:r>
              <a:r>
                <a:rPr lang="zh-CN" altLang="en-US" sz="2400">
                  <a:latin typeface="Courier New" panose="02070309020205020404" charset="0"/>
                </a:rPr>
                <a:t>之后的栈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727700" y="2819400"/>
              <a:ext cx="10668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400" dirty="0">
                  <a:latin typeface="Calibri" panose="020F0502020204030204" charset="0"/>
                </a:rPr>
                <a:t>B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5727700" y="1600200"/>
              <a:ext cx="1066800" cy="1219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5727700" y="4724400"/>
              <a:ext cx="1066800" cy="622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  <a:p>
              <a:pPr eaLnBrk="0" hangingPunct="0">
                <a:defRPr/>
              </a:pPr>
              <a:endParaRPr lang="en-US" sz="2400" dirty="0">
                <a:latin typeface="Calibri" panose="020F0502020204030204" charset="0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7162800" y="1977381"/>
              <a:ext cx="1168910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2400" dirty="0">
                  <a:latin typeface="Courier New" panose="02070309020205020404" charset="0"/>
                </a:rPr>
                <a:t>P </a:t>
              </a:r>
              <a:r>
                <a:rPr lang="zh-CN" altLang="en-US" sz="2400" dirty="0">
                  <a:latin typeface="Courier New" panose="02070309020205020404" charset="0"/>
                </a:rPr>
                <a:t>栈帧</a:t>
              </a:r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7162800" y="4051449"/>
              <a:ext cx="1053494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2400" dirty="0">
                  <a:latin typeface="Courier New" panose="02070309020205020404" charset="0"/>
                </a:rPr>
                <a:t>Q</a:t>
              </a:r>
              <a:r>
                <a:rPr lang="en-US" sz="2400" dirty="0">
                  <a:latin typeface="Calibri" panose="020F0502020204030204" charset="0"/>
                </a:rPr>
                <a:t> </a:t>
              </a:r>
              <a:r>
                <a:rPr lang="zh-CN" altLang="en-US" sz="2400" dirty="0">
                  <a:latin typeface="Calibri" panose="020F0502020204030204" charset="0"/>
                </a:rPr>
                <a:t>栈帧</a:t>
              </a: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4975225" y="4432449"/>
              <a:ext cx="351378" cy="46166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2400">
                  <a:latin typeface="Calibri" panose="020F0502020204030204" charset="0"/>
                </a:rPr>
                <a:t>B</a:t>
              </a:r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>
              <a:off x="5267325" y="4665663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5727700" y="3985846"/>
              <a:ext cx="1066800" cy="8309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defRPr/>
              </a:pPr>
              <a:r>
                <a:rPr lang="en-US" sz="2400" dirty="0">
                  <a:latin typeface="Calibri" panose="020F0502020204030204" charset="0"/>
                </a:rPr>
                <a:t>exploit</a:t>
              </a:r>
            </a:p>
            <a:p>
              <a:pPr eaLnBrk="0" hangingPunct="0">
                <a:defRPr/>
              </a:pPr>
              <a:r>
                <a:rPr lang="en-US" sz="2400" dirty="0">
                  <a:latin typeface="Calibri" panose="020F0502020204030204" charset="0"/>
                </a:rPr>
                <a:t>code</a:t>
              </a:r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5727700" y="3159125"/>
              <a:ext cx="1065213" cy="9366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US" sz="2400" dirty="0">
                  <a:latin typeface="Calibri" panose="020F0502020204030204" charset="0"/>
                </a:rPr>
                <a:t>pad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4012035" y="3360053"/>
              <a:ext cx="1618828" cy="83099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square" anchor="ctr">
              <a:spAutoFit/>
            </a:bodyPr>
            <a:lstStyle/>
            <a:p>
              <a:pPr eaLnBrk="0" hangingPunct="0"/>
              <a:r>
                <a:rPr lang="en-US" sz="2400" dirty="0" err="1">
                  <a:latin typeface="Calibri" panose="020F0502020204030204" charset="0"/>
                </a:rPr>
                <a:t>通过gets</a:t>
              </a:r>
              <a:r>
                <a:rPr lang="en-US" sz="2400" dirty="0">
                  <a:latin typeface="Calibri" panose="020F0502020204030204" charset="0"/>
                </a:rPr>
                <a:t>()</a:t>
              </a:r>
            </a:p>
            <a:p>
              <a:pPr eaLnBrk="0" hangingPunct="0"/>
              <a:r>
                <a:rPr lang="en-US" sz="2400" dirty="0" err="1"/>
                <a:t>数据写入</a:t>
              </a:r>
              <a:endParaRPr lang="en-US" sz="2400" dirty="0"/>
            </a:p>
          </p:txBody>
        </p:sp>
        <p:sp>
          <p:nvSpPr>
            <p:cNvPr id="28" name="AutoShape 16"/>
            <p:cNvSpPr/>
            <p:nvPr/>
          </p:nvSpPr>
          <p:spPr bwMode="auto">
            <a:xfrm rot="10800000">
              <a:off x="6892925" y="1600200"/>
              <a:ext cx="228600" cy="1600200"/>
            </a:xfrm>
            <a:prstGeom prst="leftBrace">
              <a:avLst>
                <a:gd name="adj1" fmla="val 749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latin typeface="Calibri" panose="020F0502020204030204" charset="0"/>
              </a:endParaRPr>
            </a:p>
          </p:txBody>
        </p:sp>
        <p:sp>
          <p:nvSpPr>
            <p:cNvPr id="29" name="AutoShape 16"/>
            <p:cNvSpPr/>
            <p:nvPr/>
          </p:nvSpPr>
          <p:spPr bwMode="auto">
            <a:xfrm rot="10800000">
              <a:off x="6892925" y="3200400"/>
              <a:ext cx="228600" cy="2157413"/>
            </a:xfrm>
            <a:prstGeom prst="leftBrace">
              <a:avLst>
                <a:gd name="adj1" fmla="val 7497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latin typeface="Calibri" panose="020F0502020204030204" charset="0"/>
              </a:endParaRPr>
            </a:p>
          </p:txBody>
        </p:sp>
        <p:sp>
          <p:nvSpPr>
            <p:cNvPr id="30" name="AutoShape 16"/>
            <p:cNvSpPr/>
            <p:nvPr/>
          </p:nvSpPr>
          <p:spPr bwMode="auto">
            <a:xfrm rot="10800000" flipH="1">
              <a:off x="5359400" y="2819400"/>
              <a:ext cx="228600" cy="1905000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latin typeface="Calibri" panose="020F0502020204030204" charset="0"/>
              </a:endParaRPr>
            </a:p>
          </p:txBody>
        </p:sp>
      </p:grpSp>
      <p:cxnSp>
        <p:nvCxnSpPr>
          <p:cNvPr id="8" name="Straight Arrow Connector 4"/>
          <p:cNvCxnSpPr/>
          <p:nvPr/>
        </p:nvCxnSpPr>
        <p:spPr bwMode="auto">
          <a:xfrm flipV="1">
            <a:off x="5943600" y="4665664"/>
            <a:ext cx="1308100" cy="1277937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1229797" y="594360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Calibri" panose="020F0502020204030204" charset="0"/>
              </a:rPr>
              <a:t>执行此代码的任何尝试都将失败。</a:t>
            </a:r>
          </a:p>
        </p:txBody>
      </p:sp>
    </p:spTree>
    <p:extLst>
      <p:ext uri="{BB962C8B-B14F-4D97-AF65-F5344CB8AC3E}">
        <p14:creationId xmlns:p14="http://schemas.microsoft.com/office/powerpoint/2010/main" val="11246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362466" y="575053"/>
            <a:ext cx="2647315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栈金丝雀</a:t>
            </a:r>
          </a:p>
        </p:txBody>
      </p:sp>
      <p:sp>
        <p:nvSpPr>
          <p:cNvPr id="38916" name="Rectangle 44"/>
          <p:cNvSpPr>
            <a:spLocks noGrp="1" noChangeArrowheads="1"/>
          </p:cNvSpPr>
          <p:nvPr/>
        </p:nvSpPr>
        <p:spPr>
          <a:xfrm>
            <a:off x="428368" y="1328738"/>
            <a:ext cx="9401433" cy="5224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D0D0D"/>
              </a:buClr>
            </a:pPr>
            <a:r>
              <a:rPr lang="zh-CN" altLang="en-US" dirty="0"/>
              <a:t>思想</a:t>
            </a:r>
          </a:p>
          <a:p>
            <a:pPr lvl="1" eaLnBrk="1" hangingPunct="1">
              <a:buClr>
                <a:srgbClr val="0D0D0D"/>
              </a:buClr>
            </a:pPr>
            <a:r>
              <a:rPr lang="zh-CN" altLang="en-US" sz="2400" dirty="0"/>
              <a:t>在栈帧中任何局部缓冲区与栈状态间存储一个特殊的金丝雀值（哨兵值）</a:t>
            </a:r>
          </a:p>
          <a:p>
            <a:pPr lvl="1" eaLnBrk="1" hangingPunct="1">
              <a:buClr>
                <a:srgbClr val="0D0D0D"/>
              </a:buClr>
            </a:pPr>
            <a:r>
              <a:rPr lang="zh-CN" altLang="en-US" sz="2400" dirty="0"/>
              <a:t>从函数返回前，程序检查这个金丝雀值是否改变了</a:t>
            </a:r>
          </a:p>
          <a:p>
            <a:pPr eaLnBrk="1" hangingPunct="1">
              <a:buClr>
                <a:srgbClr val="0D0D0D"/>
              </a:buClr>
            </a:pPr>
            <a:r>
              <a:rPr lang="en-US" dirty="0"/>
              <a:t>GCC </a:t>
            </a:r>
            <a:r>
              <a:rPr lang="zh-CN" altLang="en-US" dirty="0"/>
              <a:t>实施</a:t>
            </a:r>
          </a:p>
          <a:p>
            <a:pPr lvl="1" eaLnBrk="1" hangingPunct="1">
              <a:buClr>
                <a:srgbClr val="0D0D0D"/>
              </a:buClr>
            </a:pPr>
            <a:r>
              <a:rPr lang="en-US" sz="2400" dirty="0"/>
              <a:t> </a:t>
            </a:r>
            <a:r>
              <a:rPr lang="en-US" sz="2400" b="1" dirty="0">
                <a:latin typeface="Courier New" panose="02070309020205020404" charset="0"/>
                <a:cs typeface="Courier New" panose="02070309020205020404" charset="0"/>
              </a:rPr>
              <a:t>-</a:t>
            </a:r>
            <a:r>
              <a:rPr lang="en-US" sz="2400" b="1" dirty="0" err="1">
                <a:latin typeface="Courier New" panose="02070309020205020404" charset="0"/>
                <a:cs typeface="Courier New" panose="02070309020205020404" charset="0"/>
              </a:rPr>
              <a:t>fstack</a:t>
            </a:r>
            <a:r>
              <a:rPr lang="en-US" sz="2400" b="1" dirty="0">
                <a:latin typeface="Courier New" panose="02070309020205020404" charset="0"/>
                <a:cs typeface="Courier New" panose="02070309020205020404" charset="0"/>
              </a:rPr>
              <a:t>-protector</a:t>
            </a:r>
            <a:endParaRPr lang="en-US" sz="24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52799" y="3981451"/>
            <a:ext cx="6862120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unix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&gt;</a:t>
            </a:r>
            <a:r>
              <a:rPr lang="en-US" sz="2400" i="1" dirty="0">
                <a:latin typeface="Courier New" panose="02070309020205020404" charset="0"/>
                <a:ea typeface="MS Mincho" panose="02020609040205080304" pitchFamily="49" charset="-128"/>
              </a:rPr>
              <a:t>./</a:t>
            </a:r>
            <a:r>
              <a:rPr lang="en-US" sz="2400" i="1" dirty="0" err="1">
                <a:latin typeface="Courier New" panose="02070309020205020404" charset="0"/>
                <a:ea typeface="MS Mincho" panose="02020609040205080304" pitchFamily="49" charset="-128"/>
              </a:rPr>
              <a:t>bufdemo-sp</a:t>
            </a:r>
            <a:endParaRPr lang="en-US" sz="2400" i="1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Type a string:</a:t>
            </a:r>
            <a:r>
              <a:rPr lang="en-US" sz="2400" i="1" dirty="0">
                <a:latin typeface="Courier New" panose="02070309020205020404" charset="0"/>
                <a:ea typeface="MS Mincho" panose="02020609040205080304" pitchFamily="49" charset="-128"/>
              </a:rPr>
              <a:t>0123456</a:t>
            </a: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0123456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352799" y="5267325"/>
            <a:ext cx="6862120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unix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&gt;./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bufdemo-sp</a:t>
            </a:r>
            <a:endParaRPr lang="en-US" sz="2400" dirty="0">
              <a:latin typeface="Courier New" panose="02070309020205020404" charset="0"/>
              <a:ea typeface="MS Mincho" panose="02020609040205080304" pitchFamily="49" charset="-128"/>
            </a:endParaRP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Type a string:</a:t>
            </a:r>
            <a:r>
              <a:rPr lang="en-US" sz="2400" i="1" dirty="0">
                <a:latin typeface="Courier New" panose="02070309020205020404" charset="0"/>
                <a:ea typeface="MS Mincho" panose="02020609040205080304" pitchFamily="49" charset="-128"/>
              </a:rPr>
              <a:t>01234567</a:t>
            </a:r>
          </a:p>
          <a:p>
            <a:pPr eaLnBrk="0" hangingPunct="0">
              <a:tabLst>
                <a:tab pos="457200" algn="l"/>
                <a:tab pos="148590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*** stack smashing detected ***</a:t>
            </a:r>
          </a:p>
        </p:txBody>
      </p:sp>
    </p:spTree>
    <p:extLst>
      <p:ext uri="{BB962C8B-B14F-4D97-AF65-F5344CB8AC3E}">
        <p14:creationId xmlns:p14="http://schemas.microsoft.com/office/powerpoint/2010/main" val="393046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368483" y="584458"/>
            <a:ext cx="3370580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栈保护区反汇编</a:t>
            </a:r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242439" y="1396314"/>
            <a:ext cx="10867181" cy="52604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40072f:	sub    $0x18,%rsp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  400733:	mov    %fs:0x28,%rax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  40073c:	mov    %rax,0x8(%rsp)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sk-SK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400741:	xor    %eax,%eax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400743:	mov    %rsp,%rdi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400746:	callq  4006e0 &lt;gets&gt;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40074b:	mov    %rsp,%rdi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40074e:	callq  400570 &lt;puts@plt&gt;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sk-SK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400753:	mov    0x8(%rsp),%rax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  400758:	xor    %fs:0x28,%rax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400761:	je     400768 &lt;echo+0x39&gt;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solidFill>
                  <a:srgbClr val="FF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  </a:t>
            </a:r>
            <a:r>
              <a:rPr lang="sk-SK" sz="2400" dirty="0">
                <a:solidFill>
                  <a:srgbClr val="C00000"/>
                </a:solidFill>
                <a:latin typeface="Courier New" panose="02070309020205020404" charset="0"/>
                <a:ea typeface="MS Mincho" panose="02020609040205080304" pitchFamily="49" charset="-128"/>
              </a:rPr>
              <a:t>400763:	callq  400580 &lt;__stack_chk_fail@plt&gt;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400768:	add    $0x18,%rsp</a:t>
            </a:r>
          </a:p>
          <a:p>
            <a:pPr eaLnBrk="0" hangingPunct="0">
              <a:tabLst>
                <a:tab pos="457200" algn="l"/>
                <a:tab pos="1485900" algn="l"/>
                <a:tab pos="3771900" algn="l"/>
                <a:tab pos="3943350" algn="l"/>
              </a:tabLst>
              <a:defRPr/>
            </a:pPr>
            <a:r>
              <a:rPr lang="sk-SK" sz="2400" dirty="0">
                <a:latin typeface="Courier New" panose="02070309020205020404" charset="0"/>
                <a:ea typeface="MS Mincho" panose="02020609040205080304" pitchFamily="49" charset="-128"/>
              </a:rPr>
              <a:t>  40076c:	retq </a:t>
            </a:r>
            <a:endParaRPr lang="ro-RO" sz="2400" dirty="0">
              <a:latin typeface="Courier New" panose="02070309020205020404" charset="0"/>
              <a:ea typeface="MS Mincho" panose="02020609040205080304" pitchFamily="49" charset="-128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368483" y="1233374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charset="0"/>
              </a:rPr>
              <a:t>echo:</a:t>
            </a:r>
          </a:p>
        </p:txBody>
      </p:sp>
    </p:spTree>
    <p:extLst>
      <p:ext uri="{BB962C8B-B14F-4D97-AF65-F5344CB8AC3E}">
        <p14:creationId xmlns:p14="http://schemas.microsoft.com/office/powerpoint/2010/main" val="340028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348615" y="546735"/>
            <a:ext cx="2607310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设置金丝雀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3924296" y="4246908"/>
            <a:ext cx="7732245" cy="23057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echo:</a:t>
            </a: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	. . .</a:t>
            </a: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	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movq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	%fs:40,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rax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# Get canary</a:t>
            </a: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	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movq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	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rax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, 8(%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rsp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 # Place on stack</a:t>
            </a: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	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xorl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	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eax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, %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eax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# Erase canary</a:t>
            </a:r>
          </a:p>
          <a:p>
            <a:pPr eaLnBrk="0" hangingPunct="0">
              <a:tabLst>
                <a:tab pos="457200" algn="l"/>
                <a:tab pos="1543050" algn="l"/>
              </a:tabLst>
              <a:defRPr/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	. . .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924296" y="734623"/>
            <a:ext cx="7732244" cy="267509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457200" algn="l"/>
                <a:tab pos="1485900" algn="l"/>
              </a:tabLst>
            </a:pP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/* Echo Line */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void echo()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{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char 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[4];  /* Way too small! */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gets(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    puts(</a:t>
            </a:r>
            <a:r>
              <a:rPr lang="en-US" sz="2400" dirty="0" err="1">
                <a:latin typeface="Courier New" panose="02070309020205020404" charset="0"/>
                <a:ea typeface="MS Mincho" panose="02020609040205080304" pitchFamily="49" charset="-128"/>
              </a:rPr>
              <a:t>buf</a:t>
            </a: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);</a:t>
            </a:r>
            <a:b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</a:br>
            <a:r>
              <a:rPr lang="en-US" sz="2400" dirty="0">
                <a:latin typeface="Courier New" panose="02070309020205020404" charset="0"/>
                <a:ea typeface="MS Mincho" panose="02020609040205080304" pitchFamily="49" charset="-128"/>
              </a:rPr>
              <a:t>}</a:t>
            </a: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348615" y="3015292"/>
            <a:ext cx="2775293" cy="688667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 dirty="0">
                <a:latin typeface="Calibri" panose="020F0502020204030204" charset="0"/>
              </a:rPr>
              <a:t>返回地址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(8 bytes)</a:t>
            </a:r>
          </a:p>
        </p:txBody>
      </p:sp>
      <p:sp>
        <p:nvSpPr>
          <p:cNvPr id="22" name="Line 29"/>
          <p:cNvSpPr>
            <a:spLocks noChangeShapeType="1"/>
          </p:cNvSpPr>
          <p:nvPr/>
        </p:nvSpPr>
        <p:spPr bwMode="auto">
          <a:xfrm flipH="1">
            <a:off x="2683534" y="5844004"/>
            <a:ext cx="450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3096284" y="5670966"/>
            <a:ext cx="92204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charset="0"/>
              </a:rPr>
              <a:t>%</a:t>
            </a:r>
            <a:r>
              <a:rPr lang="en-US" sz="2400" dirty="0" err="1">
                <a:latin typeface="Courier New" panose="02070309020205020404" charset="0"/>
              </a:rPr>
              <a:t>rsp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348615" y="1872292"/>
            <a:ext cx="2775293" cy="112822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2400" dirty="0" err="1">
                <a:latin typeface="Courier New" panose="02070309020205020404" charset="0"/>
                <a:sym typeface="+mn-ea"/>
              </a:rPr>
              <a:t>call_echo</a:t>
            </a:r>
          </a:p>
          <a:p>
            <a:pPr algn="ctr">
              <a:defRPr/>
            </a:pPr>
            <a:r>
              <a:rPr lang="zh-CN" altLang="en-US" sz="2400" dirty="0">
                <a:latin typeface="Calibri" panose="020F0502020204030204" charset="0"/>
              </a:rPr>
              <a:t>栈</a:t>
            </a:r>
            <a:r>
              <a:rPr lang="zh-CN" altLang="en-US" sz="2400" dirty="0" smtClean="0">
                <a:latin typeface="Calibri" panose="020F0502020204030204" charset="0"/>
              </a:rPr>
              <a:t>帧</a:t>
            </a:r>
            <a:r>
              <a:rPr lang="en-US" sz="2400" dirty="0" smtClean="0">
                <a:latin typeface="Calibri" panose="020F0502020204030204" charset="0"/>
              </a:rPr>
              <a:t> 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48615" y="5337181"/>
            <a:ext cx="693824" cy="33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Courier New" panose="02070309020205020404" charset="0"/>
              </a:rPr>
              <a:t>[3]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056726" y="5324766"/>
            <a:ext cx="693822" cy="33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Courier New" panose="02070309020205020404" charset="0"/>
              </a:rPr>
              <a:t>[2]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764835" y="5333062"/>
            <a:ext cx="693824" cy="33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Courier New" panose="02070309020205020404" charset="0"/>
              </a:rPr>
              <a:t>[1]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430086" y="5324766"/>
            <a:ext cx="693822" cy="33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Courier New" panose="02070309020205020404" charset="0"/>
              </a:rPr>
              <a:t>[0]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061235" y="5677388"/>
            <a:ext cx="7377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charset="0"/>
              </a:rPr>
              <a:t>buf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64414" y="1319960"/>
            <a:ext cx="300084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</a:rPr>
              <a:t>调用</a:t>
            </a:r>
            <a:r>
              <a:rPr lang="en-US" altLang="zh-CN" sz="2400" i="1" dirty="0">
                <a:solidFill>
                  <a:srgbClr val="C00000"/>
                </a:solidFill>
                <a:latin typeface="Calibri" panose="020F0502020204030204" charset="0"/>
              </a:rPr>
              <a:t>gets</a:t>
            </a:r>
            <a:r>
              <a:rPr lang="zh-CN" altLang="en-US" sz="2400" i="1" dirty="0">
                <a:solidFill>
                  <a:srgbClr val="C00000"/>
                </a:solidFill>
                <a:latin typeface="Calibri" panose="020F0502020204030204" charset="0"/>
              </a:rPr>
              <a:t>之前</a:t>
            </a:r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348615" y="3703960"/>
            <a:ext cx="2775293" cy="162910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20 bytes unused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348615" y="4246908"/>
            <a:ext cx="2775293" cy="674366"/>
          </a:xfrm>
          <a:prstGeom prst="rect">
            <a:avLst/>
          </a:prstGeom>
          <a:solidFill>
            <a:srgbClr val="F1C7C7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C</a:t>
            </a:r>
            <a:r>
              <a:rPr lang="zh-CN" altLang="en-US" sz="2400" dirty="0">
                <a:latin typeface="Calibri" panose="020F0502020204030204" charset="0"/>
              </a:rPr>
              <a:t>金丝雀</a:t>
            </a:r>
          </a:p>
          <a:p>
            <a:pPr algn="ctr">
              <a:defRPr/>
            </a:pPr>
            <a:r>
              <a:rPr lang="en-US" sz="2400" dirty="0">
                <a:latin typeface="Calibri" panose="020F0502020204030204" charset="0"/>
              </a:rPr>
              <a:t>(8 bytes)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3924296" y="3623047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Calibri" panose="020F0502020204030204" charset="0"/>
              </a:rPr>
              <a:t>输入</a:t>
            </a:r>
            <a:r>
              <a:rPr lang="en-US" sz="2400" dirty="0">
                <a:latin typeface="Calibri" panose="020F0502020204030204" charset="0"/>
              </a:rPr>
              <a:t>: </a:t>
            </a:r>
            <a:r>
              <a:rPr lang="en-US" sz="2400" i="1" dirty="0">
                <a:latin typeface="Calibri" panose="020F0502020204030204" charset="0"/>
              </a:rPr>
              <a:t>0123456</a:t>
            </a:r>
          </a:p>
        </p:txBody>
      </p:sp>
    </p:spTree>
    <p:extLst>
      <p:ext uri="{BB962C8B-B14F-4D97-AF65-F5344CB8AC3E}">
        <p14:creationId xmlns:p14="http://schemas.microsoft.com/office/powerpoint/2010/main" val="7956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640875" y="73855"/>
            <a:ext cx="98188" cy="850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5" name="燕尾形 4"/>
          <p:cNvSpPr/>
          <p:nvPr/>
        </p:nvSpPr>
        <p:spPr>
          <a:xfrm>
            <a:off x="182692" y="2456163"/>
            <a:ext cx="4043319" cy="63690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面向返回的编程攻击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4333103" y="593124"/>
            <a:ext cx="7858897" cy="56568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70AD47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挑战（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黑客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来说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lvl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栈随机化使缓冲区位置难以预测。</a:t>
            </a:r>
          </a:p>
          <a:p>
            <a:pPr lvl="1"/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标记栈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不可执行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使得二进制代码很难插入。</a:t>
            </a:r>
          </a:p>
          <a:p>
            <a:pPr>
              <a:buClr>
                <a:srgbClr val="70AD47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替代策略</a:t>
            </a:r>
          </a:p>
          <a:p>
            <a:pPr lvl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现有的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代码</a:t>
            </a:r>
          </a:p>
          <a:p>
            <a:pPr lvl="2"/>
            <a:r>
              <a:rPr lang="zh-CN" altLang="en-US" sz="2400" dirty="0" err="1"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</a:rPr>
              <a:t>stdlib</a:t>
            </a:r>
            <a:r>
              <a:rPr lang="zh-CN" altLang="en-US" sz="2400" dirty="0" err="1">
                <a:latin typeface="微软雅黑" panose="020B0503020204020204" charset="-122"/>
                <a:ea typeface="微软雅黑" panose="020B0503020204020204" charset="-122"/>
              </a:rPr>
              <a:t>库代码</a:t>
            </a:r>
          </a:p>
          <a:p>
            <a:pPr lvl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将片段串在一起以获得总体期望的结果。</a:t>
            </a:r>
          </a:p>
          <a:p>
            <a:pPr lvl="1"/>
            <a:r>
              <a:rPr lang="en-US" sz="2400" i="1" dirty="0">
                <a:latin typeface="微软雅黑" panose="020B0503020204020204" charset="-122"/>
                <a:ea typeface="微软雅黑" panose="020B0503020204020204" charset="-122"/>
              </a:rPr>
              <a:t>不克服栈金丝雀</a:t>
            </a:r>
          </a:p>
          <a:p>
            <a:pPr>
              <a:buClr>
                <a:srgbClr val="70AD47"/>
              </a:buCl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从小工具构建程序</a:t>
            </a:r>
          </a:p>
          <a:p>
            <a:pPr lvl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指令序列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以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  <a:sym typeface="+mn-ea"/>
              </a:rPr>
              <a:t>ret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结尾</a:t>
            </a:r>
            <a:endParaRPr lang="en-US" sz="2400" b="1" dirty="0">
              <a:latin typeface="微软雅黑" panose="020B0503020204020204" charset="-122"/>
              <a:ea typeface="微软雅黑" panose="020B0503020204020204" charset="-122"/>
              <a:cs typeface="Courier New" panose="02070309020205020404"/>
            </a:endParaRPr>
          </a:p>
          <a:p>
            <a:pPr lvl="2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</a:rPr>
              <a:t>单字节编码 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  <a:cs typeface="Courier New" panose="02070309020205020404"/>
              </a:rPr>
              <a:t>0xc3</a:t>
            </a:r>
          </a:p>
          <a:p>
            <a:pPr lvl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从运行到运行固定的代码位置</a:t>
            </a:r>
          </a:p>
          <a:p>
            <a:pPr lvl="1"/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代码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是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可执行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156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88" y="1471357"/>
            <a:ext cx="8934706" cy="5150453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208547" y="629669"/>
            <a:ext cx="10972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3.1 </a:t>
            </a:r>
            <a:r>
              <a:rPr lang="zh-CN" altLang="en-US" dirty="0" smtClean="0"/>
              <a:t>历史 观点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341124" y="3332079"/>
            <a:ext cx="3777574" cy="471436"/>
            <a:chOff x="2341124" y="3332079"/>
            <a:chExt cx="3777574" cy="471436"/>
          </a:xfrm>
        </p:grpSpPr>
        <p:sp>
          <p:nvSpPr>
            <p:cNvPr id="6" name="文本框 5"/>
            <p:cNvSpPr txBox="1"/>
            <p:nvPr/>
          </p:nvSpPr>
          <p:spPr>
            <a:xfrm>
              <a:off x="2341124" y="3332079"/>
              <a:ext cx="25074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增加了条件传送指令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848542" y="3424136"/>
              <a:ext cx="1270156" cy="37937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23192" y="4645203"/>
            <a:ext cx="6230233" cy="414456"/>
            <a:chOff x="4223192" y="4645203"/>
            <a:chExt cx="6230233" cy="414456"/>
          </a:xfrm>
        </p:grpSpPr>
        <p:sp>
          <p:nvSpPr>
            <p:cNvPr id="5" name="文本框 4"/>
            <p:cNvSpPr txBox="1"/>
            <p:nvPr/>
          </p:nvSpPr>
          <p:spPr>
            <a:xfrm>
              <a:off x="4970834" y="4645203"/>
              <a:ext cx="5482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Intel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系列第一台全面支持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UNIX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操作系统的机器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223192" y="4680280"/>
              <a:ext cx="747642" cy="37937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93701" y="2849566"/>
            <a:ext cx="2939397" cy="400110"/>
            <a:chOff x="4093701" y="2849566"/>
            <a:chExt cx="2939397" cy="400110"/>
          </a:xfrm>
        </p:grpSpPr>
        <p:sp>
          <p:nvSpPr>
            <p:cNvPr id="11" name="圆角矩形 10"/>
            <p:cNvSpPr/>
            <p:nvPr/>
          </p:nvSpPr>
          <p:spPr>
            <a:xfrm>
              <a:off x="5885234" y="2869660"/>
              <a:ext cx="1147864" cy="35992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93701" y="2849566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双精度浮点数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76593" y="2462254"/>
            <a:ext cx="2502810" cy="400110"/>
            <a:chOff x="5376593" y="2462254"/>
            <a:chExt cx="2502810" cy="400110"/>
          </a:xfrm>
        </p:grpSpPr>
        <p:sp>
          <p:nvSpPr>
            <p:cNvPr id="13" name="圆角矩形 12"/>
            <p:cNvSpPr/>
            <p:nvPr/>
          </p:nvSpPr>
          <p:spPr>
            <a:xfrm>
              <a:off x="6564264" y="2538919"/>
              <a:ext cx="1315139" cy="3161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76593" y="246225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超线程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41847" y="2168570"/>
            <a:ext cx="3363597" cy="400110"/>
            <a:chOff x="5041847" y="2168570"/>
            <a:chExt cx="3363597" cy="400110"/>
          </a:xfrm>
        </p:grpSpPr>
        <p:sp>
          <p:nvSpPr>
            <p:cNvPr id="15" name="圆角矩形 14"/>
            <p:cNvSpPr/>
            <p:nvPr/>
          </p:nvSpPr>
          <p:spPr>
            <a:xfrm>
              <a:off x="7090305" y="2244768"/>
              <a:ext cx="1315139" cy="3161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41847" y="2168570"/>
              <a:ext cx="1991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×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超线程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√多核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32929" y="1911007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超线程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√多核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966" y="2197255"/>
            <a:ext cx="97383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__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,(%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rsp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 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__ (%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),%dx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__ $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OxFF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bl</a:t>
            </a:r>
            <a:endParaRPr lang="en-US" altLang="zh-CN" sz="2400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__ (%rsp,%rdx,4),%dl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__ (%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400" dirty="0" smtClean="0">
              <a:solidFill>
                <a:srgbClr val="000000"/>
              </a:solidFill>
              <a:latin typeface="ZztexMono-Regular"/>
            </a:endParaRPr>
          </a:p>
          <a:p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__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%dx,(%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52317" y="620161"/>
            <a:ext cx="3809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 smtClean="0">
                <a:solidFill>
                  <a:srgbClr val="FF0000"/>
                </a:solidFill>
                <a:latin typeface="StoneSans"/>
              </a:rPr>
              <a:t>3.2  PP. 124</a:t>
            </a:r>
            <a:endParaRPr lang="en-US" altLang="zh-CN" sz="2400" dirty="0">
              <a:solidFill>
                <a:srgbClr val="FF0000"/>
              </a:solidFill>
              <a:latin typeface="Stone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7266" y="1143000"/>
            <a:ext cx="11303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对于下面汇编代码的每一行，根据操作数，确定适当的指令后缀。（例如，</a:t>
            </a:r>
            <a:r>
              <a:rPr lang="en-US" altLang="zh-CN" sz="2400" dirty="0" err="1" smtClean="0">
                <a:latin typeface="+mn-ea"/>
              </a:rPr>
              <a:t>mov</a:t>
            </a:r>
            <a:r>
              <a:rPr lang="zh-CN" altLang="en-US" sz="2400" dirty="0" smtClean="0">
                <a:latin typeface="+mn-ea"/>
              </a:rPr>
              <a:t>可以被重写成</a:t>
            </a:r>
            <a:r>
              <a:rPr lang="en-US" altLang="zh-CN" sz="2400" dirty="0" err="1" smtClean="0">
                <a:latin typeface="+mn-ea"/>
              </a:rPr>
              <a:t>movb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en-US" altLang="zh-CN" sz="2400" dirty="0" err="1" smtClean="0">
                <a:latin typeface="+mn-ea"/>
              </a:rPr>
              <a:t>movw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en-US" altLang="zh-CN" sz="2400" dirty="0" err="1" smtClean="0">
                <a:latin typeface="+mn-ea"/>
              </a:rPr>
              <a:t>movl</a:t>
            </a:r>
            <a:r>
              <a:rPr lang="zh-CN" altLang="en-US" sz="2400" dirty="0" smtClean="0">
                <a:latin typeface="+mn-ea"/>
              </a:rPr>
              <a:t>或者</a:t>
            </a:r>
            <a:r>
              <a:rPr lang="en-US" altLang="zh-CN" sz="2400" dirty="0" err="1" smtClean="0">
                <a:latin typeface="+mn-ea"/>
              </a:rPr>
              <a:t>movq</a:t>
            </a:r>
            <a:r>
              <a:rPr lang="zh-CN" altLang="en-US" sz="2400" dirty="0" smtClean="0">
                <a:latin typeface="+mn-ea"/>
              </a:rPr>
              <a:t>）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8876" y="2193143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Script MT Bold" panose="03040602040607080904" pitchFamily="66" charset="0"/>
              </a:rPr>
              <a:t>l</a:t>
            </a:r>
            <a:endParaRPr lang="zh-CN" altLang="en-US" sz="2800" b="1" dirty="0">
              <a:solidFill>
                <a:srgbClr val="FF0000"/>
              </a:solidFill>
              <a:latin typeface="Script MT Bold" panose="030406020406070809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39220" y="2923537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FF0000"/>
                </a:solidFill>
                <a:latin typeface="Script MT Bold" panose="03040602040607080904" pitchFamily="66" charset="0"/>
              </a:defRPr>
            </a:lvl1pPr>
          </a:lstStyle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04756" y="3606727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FF0000"/>
                </a:solidFill>
                <a:latin typeface="Script MT Bold" panose="03040602040607080904" pitchFamily="66" charset="0"/>
              </a:defRPr>
            </a:lvl1pPr>
          </a:lstStyle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94860" y="4333009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FF0000"/>
                </a:solidFill>
                <a:latin typeface="Script MT Bold" panose="03040602040607080904" pitchFamily="66" charset="0"/>
              </a:defRPr>
            </a:lvl1pPr>
          </a:lstStyle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94860" y="5059291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FF0000"/>
                </a:solidFill>
                <a:latin typeface="Script MT Bold" panose="03040602040607080904" pitchFamily="66" charset="0"/>
              </a:defRPr>
            </a:lvl1pPr>
          </a:lstStyle>
          <a:p>
            <a:r>
              <a:rPr lang="en-US" altLang="zh-CN" dirty="0" smtClean="0"/>
              <a:t>q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04756" y="574248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FF0000"/>
                </a:solidFill>
                <a:latin typeface="Script MT Bold" panose="03040602040607080904" pitchFamily="66" charset="0"/>
              </a:defRPr>
            </a:lvl1pPr>
          </a:lstStyle>
          <a:p>
            <a:r>
              <a:rPr lang="en-US" altLang="zh-CN" dirty="0"/>
              <a:t>w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3033" y="1634153"/>
            <a:ext cx="97383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$0xF,(%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 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,(%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rsp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w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),4(%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rsp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b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%al,%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sl</a:t>
            </a:r>
            <a:endParaRPr lang="en-US" altLang="zh-CN" sz="2400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%rax,%0x123</a:t>
            </a:r>
          </a:p>
          <a:p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rdx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endParaRPr lang="en-US" altLang="zh-CN" sz="2400" dirty="0"/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%si,8(%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rbp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4584" y="577827"/>
            <a:ext cx="3809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 smtClean="0">
                <a:solidFill>
                  <a:srgbClr val="FF0000"/>
                </a:solidFill>
                <a:latin typeface="StoneSans"/>
              </a:rPr>
              <a:t>3.3  PP. 125</a:t>
            </a:r>
            <a:endParaRPr lang="en-US" altLang="zh-CN" sz="2400" dirty="0">
              <a:solidFill>
                <a:srgbClr val="FF0000"/>
              </a:solidFill>
              <a:latin typeface="Stone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7266" y="1143000"/>
            <a:ext cx="1130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当我们调用汇编器的时候，下面代码的每一行都会产生一个错误信息。解释每一行都是哪里出了错。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4517" y="577828"/>
            <a:ext cx="1506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 smtClean="0">
                <a:solidFill>
                  <a:srgbClr val="FF0000"/>
                </a:solidFill>
                <a:latin typeface="StoneSans"/>
              </a:rPr>
              <a:t>3.4  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StoneSans"/>
              </a:rPr>
              <a:t>PP. 126</a:t>
            </a:r>
            <a:endParaRPr lang="en-US" altLang="zh-CN" sz="2400" dirty="0">
              <a:solidFill>
                <a:srgbClr val="FF0000"/>
              </a:solidFill>
              <a:latin typeface="Stone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70666" y="516467"/>
            <a:ext cx="909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假设变量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zh-CN" altLang="en-US" sz="2000" dirty="0" smtClean="0">
                <a:latin typeface="+mn-ea"/>
              </a:rPr>
              <a:t>和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zh-CN" altLang="en-US" sz="2000" dirty="0" smtClean="0">
                <a:latin typeface="+mn-ea"/>
              </a:rPr>
              <a:t>被声明为类型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s</a:t>
            </a:r>
            <a:r>
              <a:rPr lang="en-US" altLang="zh-CN" sz="2000" dirty="0" err="1" smtClean="0">
                <a:latin typeface="+mn-ea"/>
              </a:rPr>
              <a:t>rc_t</a:t>
            </a:r>
            <a:r>
              <a:rPr lang="en-US" altLang="zh-CN" sz="2000" dirty="0" smtClean="0">
                <a:latin typeface="+mn-ea"/>
              </a:rPr>
              <a:t> *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en-US" altLang="zh-CN" sz="2000" dirty="0" smtClean="0">
                <a:latin typeface="+mn-ea"/>
              </a:rPr>
              <a:t>;    //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 smtClean="0">
                <a:latin typeface="+mn-ea"/>
              </a:rPr>
              <a:t>src_t</a:t>
            </a:r>
            <a:r>
              <a:rPr lang="zh-CN" altLang="en-US" sz="2000" dirty="0" smtClean="0">
                <a:latin typeface="+mn-ea"/>
              </a:rPr>
              <a:t>： </a:t>
            </a:r>
            <a:r>
              <a:rPr lang="en-US" altLang="zh-CN" sz="2000" dirty="0" err="1" smtClean="0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</a:t>
            </a:r>
            <a:r>
              <a:rPr lang="zh-CN" altLang="en-US" sz="2000" dirty="0" smtClean="0">
                <a:latin typeface="+mn-ea"/>
              </a:rPr>
              <a:t>数据类型；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zh-CN" altLang="en-US" sz="2000" dirty="0" smtClean="0">
                <a:latin typeface="+mn-ea"/>
              </a:rPr>
              <a:t>的值：存在寄存器</a:t>
            </a:r>
            <a:r>
              <a:rPr lang="en-US" altLang="zh-CN" sz="2000" dirty="0" smtClean="0">
                <a:latin typeface="+mn-ea"/>
              </a:rPr>
              <a:t>%</a:t>
            </a:r>
            <a:r>
              <a:rPr lang="en-US" altLang="zh-CN" sz="2000" dirty="0" err="1" smtClean="0">
                <a:latin typeface="+mn-ea"/>
              </a:rPr>
              <a:t>rdi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 *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en-US" altLang="zh-CN" sz="2000" dirty="0" smtClean="0">
                <a:latin typeface="+mn-ea"/>
              </a:rPr>
              <a:t>;   // </a:t>
            </a:r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: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</a:t>
            </a:r>
            <a:r>
              <a:rPr lang="zh-CN" altLang="en-US" sz="2000" dirty="0" smtClean="0">
                <a:latin typeface="+mn-ea"/>
              </a:rPr>
              <a:t>数据类型；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zh-CN" altLang="en-US" sz="2000" dirty="0" smtClean="0">
                <a:latin typeface="+mn-ea"/>
              </a:rPr>
              <a:t>的值：存在寄存器</a:t>
            </a:r>
            <a:r>
              <a:rPr lang="en-US" altLang="zh-CN" sz="2000" dirty="0" smtClean="0">
                <a:latin typeface="+mn-ea"/>
              </a:rPr>
              <a:t>%</a:t>
            </a:r>
            <a:r>
              <a:rPr lang="en-US" altLang="zh-CN" sz="2000" dirty="0" err="1" smtClean="0">
                <a:latin typeface="+mn-ea"/>
              </a:rPr>
              <a:t>rsi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请在下表填入适当的数据传送指令来实现下面的操作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*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en-US" altLang="zh-CN" sz="2000" dirty="0" smtClean="0">
                <a:latin typeface="+mn-ea"/>
              </a:rPr>
              <a:t> = (</a:t>
            </a:r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)*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en-US" altLang="zh-CN" sz="2000" dirty="0" smtClean="0">
                <a:latin typeface="+mn-ea"/>
              </a:rPr>
              <a:t>;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62200" y="2362200"/>
          <a:ext cx="812799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933"/>
                <a:gridCol w="1642533"/>
                <a:gridCol w="5452533"/>
              </a:tblGrid>
              <a:tr h="3285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src_t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dest_t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moveq</a:t>
                      </a:r>
                      <a:r>
                        <a:rPr lang="en-US" altLang="zh-CN" dirty="0" smtClean="0"/>
                        <a:t> (%</a:t>
                      </a:r>
                      <a:r>
                        <a:rPr lang="en-US" altLang="zh-CN" dirty="0" err="1" smtClean="0"/>
                        <a:t>rdi</a:t>
                      </a:r>
                      <a:r>
                        <a:rPr lang="en-US" altLang="zh-CN" dirty="0" smtClean="0"/>
                        <a:t>),(%</a:t>
                      </a:r>
                      <a:r>
                        <a:rPr lang="en-US" altLang="zh-CN" dirty="0" err="1" smtClean="0"/>
                        <a:t>rsi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 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5791200" y="2607733"/>
            <a:ext cx="26500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X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7586" y="687894"/>
            <a:ext cx="1430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 smtClean="0">
                <a:solidFill>
                  <a:srgbClr val="FF0000"/>
                </a:solidFill>
                <a:latin typeface="StoneSans"/>
              </a:rPr>
              <a:t>3.4  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StoneSans"/>
              </a:rPr>
              <a:t>PP. 126</a:t>
            </a:r>
            <a:endParaRPr lang="en-US" altLang="zh-CN" sz="2400" dirty="0">
              <a:solidFill>
                <a:srgbClr val="FF0000"/>
              </a:solidFill>
              <a:latin typeface="Stone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60600" y="524933"/>
            <a:ext cx="909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假设变量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zh-CN" altLang="en-US" sz="2000" dirty="0" smtClean="0">
                <a:latin typeface="+mn-ea"/>
              </a:rPr>
              <a:t>和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zh-CN" altLang="en-US" sz="2000" dirty="0" smtClean="0">
                <a:latin typeface="+mn-ea"/>
              </a:rPr>
              <a:t>被声明为类型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s</a:t>
            </a:r>
            <a:r>
              <a:rPr lang="en-US" altLang="zh-CN" sz="2000" dirty="0" err="1" smtClean="0">
                <a:latin typeface="+mn-ea"/>
              </a:rPr>
              <a:t>rc_t</a:t>
            </a:r>
            <a:r>
              <a:rPr lang="en-US" altLang="zh-CN" sz="2000" dirty="0" smtClean="0">
                <a:latin typeface="+mn-ea"/>
              </a:rPr>
              <a:t> *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en-US" altLang="zh-CN" sz="2000" dirty="0" smtClean="0">
                <a:latin typeface="+mn-ea"/>
              </a:rPr>
              <a:t>;    //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 smtClean="0">
                <a:latin typeface="+mn-ea"/>
              </a:rPr>
              <a:t>src_t</a:t>
            </a:r>
            <a:r>
              <a:rPr lang="zh-CN" altLang="en-US" sz="2000" dirty="0" smtClean="0">
                <a:latin typeface="+mn-ea"/>
              </a:rPr>
              <a:t>： </a:t>
            </a:r>
            <a:r>
              <a:rPr lang="en-US" altLang="zh-CN" sz="2000" dirty="0" err="1" smtClean="0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</a:t>
            </a:r>
            <a:r>
              <a:rPr lang="zh-CN" altLang="en-US" sz="2000" dirty="0" smtClean="0">
                <a:latin typeface="+mn-ea"/>
              </a:rPr>
              <a:t>数据类型；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zh-CN" altLang="en-US" sz="2000" dirty="0" smtClean="0">
                <a:latin typeface="+mn-ea"/>
              </a:rPr>
              <a:t>的值：存在寄存器</a:t>
            </a:r>
            <a:r>
              <a:rPr lang="en-US" altLang="zh-CN" sz="2000" dirty="0" smtClean="0">
                <a:latin typeface="+mn-ea"/>
              </a:rPr>
              <a:t>%</a:t>
            </a:r>
            <a:r>
              <a:rPr lang="en-US" altLang="zh-CN" sz="2000" dirty="0" err="1" smtClean="0">
                <a:latin typeface="+mn-ea"/>
              </a:rPr>
              <a:t>rdi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 *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en-US" altLang="zh-CN" sz="2000" dirty="0" smtClean="0">
                <a:latin typeface="+mn-ea"/>
              </a:rPr>
              <a:t>;   // </a:t>
            </a:r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: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</a:t>
            </a:r>
            <a:r>
              <a:rPr lang="zh-CN" altLang="en-US" sz="2000" dirty="0" smtClean="0">
                <a:latin typeface="+mn-ea"/>
              </a:rPr>
              <a:t>数据类型；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zh-CN" altLang="en-US" sz="2000" dirty="0" smtClean="0">
                <a:latin typeface="+mn-ea"/>
              </a:rPr>
              <a:t>的值：存在寄存器</a:t>
            </a:r>
            <a:r>
              <a:rPr lang="en-US" altLang="zh-CN" sz="2000" dirty="0" smtClean="0">
                <a:latin typeface="+mn-ea"/>
              </a:rPr>
              <a:t>%</a:t>
            </a:r>
            <a:r>
              <a:rPr lang="en-US" altLang="zh-CN" sz="2000" dirty="0" err="1" smtClean="0">
                <a:latin typeface="+mn-ea"/>
              </a:rPr>
              <a:t>rsi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请在下表填入适当的数据传送指令来实现下面的操作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*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en-US" altLang="zh-CN" sz="2000" dirty="0" smtClean="0">
                <a:latin typeface="+mn-ea"/>
              </a:rPr>
              <a:t> = (</a:t>
            </a:r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)*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en-US" altLang="zh-CN" sz="2000" dirty="0" smtClean="0">
                <a:latin typeface="+mn-ea"/>
              </a:rPr>
              <a:t>;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252133" y="2548466"/>
          <a:ext cx="5562601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227"/>
                <a:gridCol w="1605641"/>
                <a:gridCol w="26077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src_t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dest_t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movq</a:t>
                      </a:r>
                      <a:r>
                        <a:rPr lang="en-US" altLang="zh-CN" dirty="0" smtClean="0"/>
                        <a:t> (%</a:t>
                      </a:r>
                      <a:r>
                        <a:rPr lang="en-US" altLang="zh-CN" dirty="0" err="1" smtClean="0"/>
                        <a:t>rdi</a:t>
                      </a:r>
                      <a:r>
                        <a:rPr lang="en-US" altLang="zh-CN" dirty="0" smtClean="0"/>
                        <a:t>),%</a:t>
                      </a:r>
                      <a:r>
                        <a:rPr lang="en-US" altLang="zh-CN" dirty="0" err="1" smtClean="0"/>
                        <a:t>rax</a:t>
                      </a:r>
                      <a:r>
                        <a:rPr lang="en-US" altLang="zh-CN" dirty="0" smtClean="0"/>
                        <a:t>;</a:t>
                      </a:r>
                      <a:r>
                        <a:rPr lang="en-US" altLang="zh-CN" baseline="0" dirty="0" smtClean="0"/>
                        <a:t>         </a:t>
                      </a:r>
                      <a:r>
                        <a:rPr lang="en-US" altLang="zh-CN" baseline="0" dirty="0" err="1" smtClean="0"/>
                        <a:t>movq</a:t>
                      </a:r>
                      <a:r>
                        <a:rPr lang="en-US" altLang="zh-CN" baseline="0" dirty="0" smtClean="0"/>
                        <a:t> %</a:t>
                      </a:r>
                      <a:r>
                        <a:rPr lang="en-US" altLang="zh-CN" baseline="0" dirty="0" err="1" smtClean="0"/>
                        <a:t>rax</a:t>
                      </a:r>
                      <a:r>
                        <a:rPr lang="en-US" altLang="zh-CN" baseline="0" dirty="0" smtClean="0"/>
                        <a:t>, 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 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7586" y="687894"/>
            <a:ext cx="1430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 smtClean="0">
                <a:solidFill>
                  <a:srgbClr val="FF0000"/>
                </a:solidFill>
                <a:latin typeface="StoneSans"/>
              </a:rPr>
              <a:t>3.4  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StoneSans"/>
              </a:rPr>
              <a:t>PP. 126</a:t>
            </a:r>
            <a:endParaRPr lang="en-US" altLang="zh-CN" sz="2400" dirty="0">
              <a:solidFill>
                <a:srgbClr val="FF0000"/>
              </a:solidFill>
              <a:latin typeface="Stone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60600" y="524933"/>
            <a:ext cx="909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假设变量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zh-CN" altLang="en-US" sz="2000" dirty="0" smtClean="0">
                <a:latin typeface="+mn-ea"/>
              </a:rPr>
              <a:t>和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zh-CN" altLang="en-US" sz="2000" dirty="0" smtClean="0">
                <a:latin typeface="+mn-ea"/>
              </a:rPr>
              <a:t>被声明为类型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s</a:t>
            </a:r>
            <a:r>
              <a:rPr lang="en-US" altLang="zh-CN" sz="2000" dirty="0" err="1" smtClean="0">
                <a:latin typeface="+mn-ea"/>
              </a:rPr>
              <a:t>rc_t</a:t>
            </a:r>
            <a:r>
              <a:rPr lang="en-US" altLang="zh-CN" sz="2000" dirty="0" smtClean="0">
                <a:latin typeface="+mn-ea"/>
              </a:rPr>
              <a:t> *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en-US" altLang="zh-CN" sz="2000" dirty="0" smtClean="0">
                <a:latin typeface="+mn-ea"/>
              </a:rPr>
              <a:t>;    //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 smtClean="0">
                <a:latin typeface="+mn-ea"/>
              </a:rPr>
              <a:t>src_t</a:t>
            </a:r>
            <a:r>
              <a:rPr lang="zh-CN" altLang="en-US" sz="2000" dirty="0" smtClean="0">
                <a:latin typeface="+mn-ea"/>
              </a:rPr>
              <a:t>： </a:t>
            </a:r>
            <a:r>
              <a:rPr lang="en-US" altLang="zh-CN" sz="2000" dirty="0" err="1" smtClean="0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</a:t>
            </a:r>
            <a:r>
              <a:rPr lang="zh-CN" altLang="en-US" sz="2000" dirty="0" smtClean="0">
                <a:latin typeface="+mn-ea"/>
              </a:rPr>
              <a:t>数据类型；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zh-CN" altLang="en-US" sz="2000" dirty="0" smtClean="0">
                <a:latin typeface="+mn-ea"/>
              </a:rPr>
              <a:t>的值：存在寄存器</a:t>
            </a:r>
            <a:r>
              <a:rPr lang="en-US" altLang="zh-CN" sz="2000" dirty="0" smtClean="0">
                <a:latin typeface="+mn-ea"/>
              </a:rPr>
              <a:t>%</a:t>
            </a:r>
            <a:r>
              <a:rPr lang="en-US" altLang="zh-CN" sz="2000" dirty="0" err="1" smtClean="0">
                <a:latin typeface="+mn-ea"/>
              </a:rPr>
              <a:t>rdi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 *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en-US" altLang="zh-CN" sz="2000" dirty="0" smtClean="0">
                <a:latin typeface="+mn-ea"/>
              </a:rPr>
              <a:t>;   // </a:t>
            </a:r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: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</a:t>
            </a:r>
            <a:r>
              <a:rPr lang="zh-CN" altLang="en-US" sz="2000" dirty="0" smtClean="0">
                <a:latin typeface="+mn-ea"/>
              </a:rPr>
              <a:t>数据类型；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zh-CN" altLang="en-US" sz="2000" dirty="0" smtClean="0">
                <a:latin typeface="+mn-ea"/>
              </a:rPr>
              <a:t>的值：存在寄存器</a:t>
            </a:r>
            <a:r>
              <a:rPr lang="en-US" altLang="zh-CN" sz="2000" dirty="0" smtClean="0">
                <a:latin typeface="+mn-ea"/>
              </a:rPr>
              <a:t>%</a:t>
            </a:r>
            <a:r>
              <a:rPr lang="en-US" altLang="zh-CN" sz="2000" dirty="0" err="1" smtClean="0">
                <a:latin typeface="+mn-ea"/>
              </a:rPr>
              <a:t>rsi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请在下表填入适当的数据传送指令来实现下面的操作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*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en-US" altLang="zh-CN" sz="2000" dirty="0" smtClean="0">
                <a:latin typeface="+mn-ea"/>
              </a:rPr>
              <a:t> = (</a:t>
            </a:r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)*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en-US" altLang="zh-CN" sz="2000" dirty="0" smtClean="0">
                <a:latin typeface="+mn-ea"/>
              </a:rPr>
              <a:t>;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84200" y="2167466"/>
          <a:ext cx="5562601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227"/>
                <a:gridCol w="1605641"/>
                <a:gridCol w="26077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src_t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dest_t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movq</a:t>
                      </a:r>
                      <a:r>
                        <a:rPr lang="en-US" altLang="zh-CN" dirty="0" smtClean="0"/>
                        <a:t> (%</a:t>
                      </a:r>
                      <a:r>
                        <a:rPr lang="en-US" altLang="zh-CN" dirty="0" err="1" smtClean="0"/>
                        <a:t>rdi</a:t>
                      </a:r>
                      <a:r>
                        <a:rPr lang="en-US" altLang="zh-CN" dirty="0" smtClean="0"/>
                        <a:t>),%</a:t>
                      </a:r>
                      <a:r>
                        <a:rPr lang="en-US" altLang="zh-CN" dirty="0" err="1" smtClean="0"/>
                        <a:t>rax</a:t>
                      </a:r>
                      <a:r>
                        <a:rPr lang="en-US" altLang="zh-CN" dirty="0" smtClean="0"/>
                        <a:t>;</a:t>
                      </a:r>
                      <a:r>
                        <a:rPr lang="en-US" altLang="zh-CN" baseline="0" dirty="0" smtClean="0"/>
                        <a:t>         </a:t>
                      </a:r>
                      <a:r>
                        <a:rPr lang="en-US" altLang="zh-CN" baseline="0" dirty="0" err="1" smtClean="0"/>
                        <a:t>movq</a:t>
                      </a:r>
                      <a:r>
                        <a:rPr lang="en-US" altLang="zh-CN" baseline="0" dirty="0" smtClean="0"/>
                        <a:t> %</a:t>
                      </a:r>
                      <a:r>
                        <a:rPr lang="en-US" altLang="zh-CN" baseline="0" dirty="0" err="1" smtClean="0"/>
                        <a:t>rax</a:t>
                      </a:r>
                      <a:r>
                        <a:rPr lang="en-US" altLang="zh-CN" baseline="0" dirty="0" smtClean="0"/>
                        <a:t>, 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movzbl</a:t>
                      </a:r>
                      <a:r>
                        <a:rPr lang="en-US" altLang="zh-CN" baseline="0" dirty="0" smtClean="0"/>
                        <a:t> (%</a:t>
                      </a:r>
                      <a:r>
                        <a:rPr lang="en-US" altLang="zh-CN" baseline="0" dirty="0" err="1" smtClean="0"/>
                        <a:t>rdi</a:t>
                      </a:r>
                      <a:r>
                        <a:rPr lang="en-US" altLang="zh-CN" baseline="0" dirty="0" smtClean="0"/>
                        <a:t>),%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;</a:t>
                      </a:r>
                    </a:p>
                    <a:p>
                      <a:r>
                        <a:rPr lang="en-US" altLang="zh-CN" baseline="0" dirty="0" err="1" smtClean="0"/>
                        <a:t>movl</a:t>
                      </a:r>
                      <a:r>
                        <a:rPr lang="en-US" altLang="zh-CN" baseline="0" dirty="0" smtClean="0"/>
                        <a:t> 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,(%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 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78555" y="942767"/>
            <a:ext cx="2343680" cy="41665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69769" y="3373965"/>
            <a:ext cx="2362201" cy="41994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28066" y="3361266"/>
            <a:ext cx="26500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X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53800" y="498693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P56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784" y="560894"/>
            <a:ext cx="275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 smtClean="0">
                <a:solidFill>
                  <a:srgbClr val="FF0000"/>
                </a:solidFill>
                <a:latin typeface="StoneSans"/>
              </a:rPr>
              <a:t>3.4  PP. 126</a:t>
            </a:r>
            <a:endParaRPr lang="en-US" altLang="zh-CN" sz="2400" dirty="0">
              <a:solidFill>
                <a:srgbClr val="FF0000"/>
              </a:solidFill>
              <a:latin typeface="Stone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8800" y="516467"/>
            <a:ext cx="909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假设变量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zh-CN" altLang="en-US" sz="2000" dirty="0" smtClean="0">
                <a:latin typeface="+mn-ea"/>
              </a:rPr>
              <a:t>和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zh-CN" altLang="en-US" sz="2000" dirty="0" smtClean="0">
                <a:latin typeface="+mn-ea"/>
              </a:rPr>
              <a:t>被声明为类型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s</a:t>
            </a:r>
            <a:r>
              <a:rPr lang="en-US" altLang="zh-CN" sz="2000" dirty="0" err="1" smtClean="0">
                <a:latin typeface="+mn-ea"/>
              </a:rPr>
              <a:t>rc_t</a:t>
            </a:r>
            <a:r>
              <a:rPr lang="en-US" altLang="zh-CN" sz="2000" dirty="0" smtClean="0">
                <a:latin typeface="+mn-ea"/>
              </a:rPr>
              <a:t> *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en-US" altLang="zh-CN" sz="2000" dirty="0" smtClean="0">
                <a:latin typeface="+mn-ea"/>
              </a:rPr>
              <a:t>;    //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 smtClean="0">
                <a:latin typeface="+mn-ea"/>
              </a:rPr>
              <a:t>src_t</a:t>
            </a:r>
            <a:r>
              <a:rPr lang="zh-CN" altLang="en-US" sz="2000" dirty="0" smtClean="0">
                <a:latin typeface="+mn-ea"/>
              </a:rPr>
              <a:t>： </a:t>
            </a:r>
            <a:r>
              <a:rPr lang="en-US" altLang="zh-CN" sz="2000" dirty="0" err="1" smtClean="0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</a:t>
            </a:r>
            <a:r>
              <a:rPr lang="zh-CN" altLang="en-US" sz="2000" dirty="0" smtClean="0">
                <a:latin typeface="+mn-ea"/>
              </a:rPr>
              <a:t>数据类型；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zh-CN" altLang="en-US" sz="2000" dirty="0" smtClean="0">
                <a:latin typeface="+mn-ea"/>
              </a:rPr>
              <a:t>的值：存在寄存器</a:t>
            </a:r>
            <a:r>
              <a:rPr lang="en-US" altLang="zh-CN" sz="2000" dirty="0" smtClean="0">
                <a:latin typeface="+mn-ea"/>
              </a:rPr>
              <a:t>%</a:t>
            </a:r>
            <a:r>
              <a:rPr lang="en-US" altLang="zh-CN" sz="2000" dirty="0" err="1" smtClean="0">
                <a:latin typeface="+mn-ea"/>
              </a:rPr>
              <a:t>rdi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 *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en-US" altLang="zh-CN" sz="2000" dirty="0" smtClean="0">
                <a:latin typeface="+mn-ea"/>
              </a:rPr>
              <a:t>;   // </a:t>
            </a:r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: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</a:t>
            </a:r>
            <a:r>
              <a:rPr lang="zh-CN" altLang="en-US" sz="2000" dirty="0" smtClean="0">
                <a:latin typeface="+mn-ea"/>
              </a:rPr>
              <a:t>数据类型；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zh-CN" altLang="en-US" sz="2000" dirty="0" smtClean="0">
                <a:latin typeface="+mn-ea"/>
              </a:rPr>
              <a:t>的值：存在寄存器</a:t>
            </a:r>
            <a:r>
              <a:rPr lang="en-US" altLang="zh-CN" sz="2000" dirty="0" smtClean="0">
                <a:latin typeface="+mn-ea"/>
              </a:rPr>
              <a:t>%</a:t>
            </a:r>
            <a:r>
              <a:rPr lang="en-US" altLang="zh-CN" sz="2000" dirty="0" err="1" smtClean="0">
                <a:latin typeface="+mn-ea"/>
              </a:rPr>
              <a:t>rsi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请在下表填入适当的数据传送指令来实现下面的操作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*</a:t>
            </a:r>
            <a:r>
              <a:rPr lang="en-US" altLang="zh-CN" sz="2000" dirty="0" err="1" smtClean="0">
                <a:latin typeface="+mn-ea"/>
              </a:rPr>
              <a:t>dp</a:t>
            </a:r>
            <a:r>
              <a:rPr lang="en-US" altLang="zh-CN" sz="2000" dirty="0" smtClean="0">
                <a:latin typeface="+mn-ea"/>
              </a:rPr>
              <a:t> = (</a:t>
            </a:r>
            <a:r>
              <a:rPr lang="en-US" altLang="zh-CN" sz="2000" dirty="0" err="1" smtClean="0">
                <a:latin typeface="+mn-ea"/>
              </a:rPr>
              <a:t>dest_t</a:t>
            </a:r>
            <a:r>
              <a:rPr lang="en-US" altLang="zh-CN" sz="2000" dirty="0" smtClean="0">
                <a:latin typeface="+mn-ea"/>
              </a:rPr>
              <a:t>)*</a:t>
            </a:r>
            <a:r>
              <a:rPr lang="en-US" altLang="zh-CN" sz="2000" dirty="0" err="1" smtClean="0">
                <a:latin typeface="+mn-ea"/>
              </a:rPr>
              <a:t>sp</a:t>
            </a:r>
            <a:r>
              <a:rPr lang="en-US" altLang="zh-CN" sz="2000" dirty="0" smtClean="0">
                <a:latin typeface="+mn-ea"/>
              </a:rPr>
              <a:t>;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21732" y="2912532"/>
          <a:ext cx="4817536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01"/>
                <a:gridCol w="1113674"/>
                <a:gridCol w="24127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src_t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dest_t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 smtClean="0"/>
                        <a:t>movq</a:t>
                      </a:r>
                      <a:r>
                        <a:rPr lang="en-US" altLang="zh-CN" dirty="0" smtClean="0"/>
                        <a:t> (%</a:t>
                      </a:r>
                      <a:r>
                        <a:rPr lang="en-US" altLang="zh-CN" dirty="0" err="1" smtClean="0"/>
                        <a:t>rdi</a:t>
                      </a:r>
                      <a:r>
                        <a:rPr lang="en-US" altLang="zh-CN" dirty="0" smtClean="0"/>
                        <a:t>),%</a:t>
                      </a:r>
                      <a:r>
                        <a:rPr lang="en-US" altLang="zh-CN" dirty="0" err="1" smtClean="0"/>
                        <a:t>rax</a:t>
                      </a:r>
                      <a:r>
                        <a:rPr lang="en-US" altLang="zh-CN" dirty="0" smtClean="0"/>
                        <a:t>;</a:t>
                      </a:r>
                      <a:r>
                        <a:rPr lang="en-US" altLang="zh-CN" baseline="0" dirty="0" smtClean="0"/>
                        <a:t>         </a:t>
                      </a:r>
                      <a:r>
                        <a:rPr lang="en-US" altLang="zh-CN" baseline="0" dirty="0" err="1" smtClean="0"/>
                        <a:t>movq</a:t>
                      </a:r>
                      <a:r>
                        <a:rPr lang="en-US" altLang="zh-CN" baseline="0" dirty="0" smtClean="0"/>
                        <a:t> %</a:t>
                      </a:r>
                      <a:r>
                        <a:rPr lang="en-US" altLang="zh-CN" baseline="0" dirty="0" err="1" smtClean="0"/>
                        <a:t>rax</a:t>
                      </a:r>
                      <a:r>
                        <a:rPr lang="en-US" altLang="zh-CN" baseline="0" dirty="0" smtClean="0"/>
                        <a:t>, 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 smtClean="0"/>
                        <a:t>movsbl</a:t>
                      </a:r>
                      <a:r>
                        <a:rPr lang="en-US" altLang="zh-CN" baseline="0" dirty="0" smtClean="0"/>
                        <a:t> (%</a:t>
                      </a:r>
                      <a:r>
                        <a:rPr lang="en-US" altLang="zh-CN" baseline="0" dirty="0" err="1" smtClean="0"/>
                        <a:t>rdi</a:t>
                      </a:r>
                      <a:r>
                        <a:rPr lang="en-US" altLang="zh-CN" baseline="0" dirty="0" smtClean="0"/>
                        <a:t>),%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 smtClean="0"/>
                        <a:t>movl</a:t>
                      </a:r>
                      <a:r>
                        <a:rPr lang="en-US" altLang="zh-CN" baseline="0" dirty="0" smtClean="0"/>
                        <a:t> 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,(%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 smtClean="0"/>
                        <a:t>movsbl</a:t>
                      </a:r>
                      <a:r>
                        <a:rPr lang="en-US" altLang="zh-CN" baseline="0" dirty="0" smtClean="0"/>
                        <a:t> (%</a:t>
                      </a:r>
                      <a:r>
                        <a:rPr lang="en-US" altLang="zh-CN" baseline="0" dirty="0" err="1" smtClean="0"/>
                        <a:t>rdi</a:t>
                      </a:r>
                      <a:r>
                        <a:rPr lang="en-US" altLang="zh-CN" baseline="0" dirty="0" smtClean="0"/>
                        <a:t>),%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 smtClean="0"/>
                        <a:t>movl</a:t>
                      </a:r>
                      <a:r>
                        <a:rPr lang="en-US" altLang="zh-CN" baseline="0" dirty="0" smtClean="0"/>
                        <a:t> 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,(%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 smtClean="0"/>
                        <a:t>movzbl</a:t>
                      </a:r>
                      <a:r>
                        <a:rPr lang="en-US" altLang="zh-CN" baseline="0" dirty="0" smtClean="0"/>
                        <a:t> (%</a:t>
                      </a:r>
                      <a:r>
                        <a:rPr lang="en-US" altLang="zh-CN" baseline="0" dirty="0" err="1" smtClean="0"/>
                        <a:t>rdi</a:t>
                      </a:r>
                      <a:r>
                        <a:rPr lang="en-US" altLang="zh-CN" baseline="0" dirty="0" smtClean="0"/>
                        <a:t>),%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 smtClean="0"/>
                        <a:t>movq</a:t>
                      </a:r>
                      <a:r>
                        <a:rPr lang="en-US" altLang="zh-CN" baseline="0" dirty="0" smtClean="0"/>
                        <a:t> 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,(%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66268" y="2937933"/>
          <a:ext cx="640926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999"/>
                <a:gridCol w="1608666"/>
                <a:gridCol w="35306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src_t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dest_t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 smtClean="0"/>
                        <a:t>movl</a:t>
                      </a:r>
                      <a:r>
                        <a:rPr lang="en-US" altLang="zh-CN" baseline="0" dirty="0" smtClean="0"/>
                        <a:t> (%</a:t>
                      </a:r>
                      <a:r>
                        <a:rPr lang="en-US" altLang="zh-CN" baseline="0" dirty="0" err="1" smtClean="0"/>
                        <a:t>rdi</a:t>
                      </a:r>
                      <a:r>
                        <a:rPr lang="en-US" altLang="zh-CN" baseline="0" dirty="0" smtClean="0"/>
                        <a:t>),%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 smtClean="0"/>
                        <a:t>movb</a:t>
                      </a:r>
                      <a:r>
                        <a:rPr lang="en-US" altLang="zh-CN" baseline="0" dirty="0" smtClean="0"/>
                        <a:t> %al,(%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unsigned 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 smtClean="0"/>
                        <a:t>movl</a:t>
                      </a:r>
                      <a:r>
                        <a:rPr lang="en-US" altLang="zh-CN" baseline="0" dirty="0" smtClean="0"/>
                        <a:t> (%</a:t>
                      </a:r>
                      <a:r>
                        <a:rPr lang="en-US" altLang="zh-CN" baseline="0" dirty="0" err="1" smtClean="0"/>
                        <a:t>rdi</a:t>
                      </a:r>
                      <a:r>
                        <a:rPr lang="en-US" altLang="zh-CN" baseline="0" dirty="0" smtClean="0"/>
                        <a:t>),%</a:t>
                      </a:r>
                      <a:r>
                        <a:rPr lang="en-US" altLang="zh-CN" baseline="0" dirty="0" err="1" smtClean="0"/>
                        <a:t>eax</a:t>
                      </a:r>
                      <a:r>
                        <a:rPr lang="en-US" altLang="zh-CN" baseline="0" dirty="0" smtClean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 smtClean="0"/>
                        <a:t>movb</a:t>
                      </a:r>
                      <a:r>
                        <a:rPr lang="en-US" altLang="zh-CN" baseline="0" dirty="0" smtClean="0"/>
                        <a:t> %al,(%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 smtClean="0"/>
                        <a:t>movsbw</a:t>
                      </a:r>
                      <a:r>
                        <a:rPr lang="en-US" altLang="zh-CN" baseline="0" dirty="0" smtClean="0"/>
                        <a:t> (%</a:t>
                      </a:r>
                      <a:r>
                        <a:rPr lang="en-US" altLang="zh-CN" baseline="0" dirty="0" err="1" smtClean="0"/>
                        <a:t>rdi</a:t>
                      </a:r>
                      <a:r>
                        <a:rPr lang="en-US" altLang="zh-CN" baseline="0" dirty="0" smtClean="0"/>
                        <a:t>),%ax;</a:t>
                      </a:r>
                    </a:p>
                    <a:p>
                      <a:pPr algn="l"/>
                      <a:r>
                        <a:rPr lang="en-US" altLang="zh-CN" baseline="0" dirty="0" err="1" smtClean="0"/>
                        <a:t>movw</a:t>
                      </a:r>
                      <a:r>
                        <a:rPr lang="en-US" altLang="zh-CN" baseline="0" dirty="0" smtClean="0"/>
                        <a:t> %ax,(%</a:t>
                      </a:r>
                      <a:r>
                        <a:rPr lang="en-US" altLang="zh-CN" baseline="0" dirty="0" err="1" smtClean="0"/>
                        <a:t>rsi</a:t>
                      </a:r>
                      <a:r>
                        <a:rPr lang="en-US" altLang="zh-CN" baseline="0" dirty="0" smtClean="0"/>
                        <a:t>);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9830" y="569191"/>
            <a:ext cx="348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3.4.3 </a:t>
            </a:r>
            <a:r>
              <a:rPr lang="zh-CN" altLang="en-US" sz="2400" dirty="0" smtClean="0"/>
              <a:t>数据传送示例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0" y="1151286"/>
            <a:ext cx="3995930" cy="18885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70" y="3360431"/>
            <a:ext cx="8905009" cy="23434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04809" y="1065523"/>
            <a:ext cx="136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指针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53036" y="1843645"/>
            <a:ext cx="136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寄存器变量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171295" y="2437101"/>
            <a:ext cx="136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返回值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>
            <a:off x="4000500" y="1250189"/>
            <a:ext cx="3304309" cy="32819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1"/>
          </p:cNvCxnSpPr>
          <p:nvPr/>
        </p:nvCxnSpPr>
        <p:spPr>
          <a:xfrm flipH="1">
            <a:off x="3134014" y="1250189"/>
            <a:ext cx="4170795" cy="7344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1"/>
          </p:cNvCxnSpPr>
          <p:nvPr/>
        </p:nvCxnSpPr>
        <p:spPr>
          <a:xfrm flipH="1">
            <a:off x="5029200" y="2028311"/>
            <a:ext cx="2523836" cy="250386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1"/>
          </p:cNvCxnSpPr>
          <p:nvPr/>
        </p:nvCxnSpPr>
        <p:spPr>
          <a:xfrm flipH="1">
            <a:off x="5029200" y="2621767"/>
            <a:ext cx="3142095" cy="20950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1"/>
          </p:cNvCxnSpPr>
          <p:nvPr/>
        </p:nvCxnSpPr>
        <p:spPr>
          <a:xfrm flipH="1">
            <a:off x="3896590" y="2028311"/>
            <a:ext cx="3656446" cy="287320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797979" y="153242"/>
            <a:ext cx="4851912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课后练习： 如果</a:t>
            </a:r>
            <a:r>
              <a:rPr lang="en-US" altLang="zh-CN" sz="2000" dirty="0" smtClean="0"/>
              <a:t>x </a:t>
            </a:r>
            <a:r>
              <a:rPr lang="zh-CN" altLang="en-US" sz="2000" dirty="0" smtClean="0"/>
              <a:t>的类型是</a:t>
            </a:r>
            <a:r>
              <a:rPr lang="en-US" altLang="zh-CN" sz="2000" dirty="0" smtClean="0"/>
              <a:t>char/ short/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对应的汇编代码是什么？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7618" y="690602"/>
            <a:ext cx="328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  <a:latin typeface="+mn-lt"/>
                <a:cs typeface="+mn-cs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cs"/>
              </a:rPr>
              <a:t>代码转换成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cs typeface="+mn-cs"/>
              </a:rPr>
              <a:t>mov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cs"/>
              </a:rPr>
              <a:t>指令，示例：</a:t>
            </a:r>
            <a:endParaRPr lang="en-US" altLang="zh-CN" sz="18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285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7698" name="Rectangle 2"/>
          <p:cNvSpPr>
            <a:spLocks noGrp="1" noChangeArrowheads="1"/>
          </p:cNvSpPr>
          <p:nvPr/>
        </p:nvSpPr>
        <p:spPr>
          <a:xfrm>
            <a:off x="1587501" y="1257300"/>
            <a:ext cx="7165975" cy="431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/>
            <a:r>
              <a:rPr lang="en-US" sz="1800" b="0" dirty="0" err="1">
                <a:latin typeface="Courier New" panose="02070309020205020404" charset="0"/>
              </a:rPr>
              <a:t>movq</a:t>
            </a:r>
            <a:r>
              <a:rPr lang="en-US" sz="1800" b="0" dirty="0"/>
              <a:t> </a:t>
            </a:r>
            <a:r>
              <a:rPr lang="en-US" sz="1800" b="0" dirty="0" err="1">
                <a:latin typeface="微软雅黑" panose="020B0503020204020204" charset="-122"/>
                <a:ea typeface="微软雅黑" panose="020B0503020204020204" charset="-122"/>
              </a:rPr>
              <a:t>操作数的组合形式</a:t>
            </a:r>
            <a:endParaRPr lang="en-US" sz="18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1536700" y="3848101"/>
            <a:ext cx="936274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charset="0"/>
              </a:rPr>
              <a:t>movq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2692400" y="2895601"/>
            <a:ext cx="12192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pitchFamily="34" charset="0"/>
              </a:rPr>
              <a:t>立即数</a:t>
            </a: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2628901" y="3962401"/>
            <a:ext cx="1218565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pitchFamily="34" charset="0"/>
              </a:rPr>
              <a:t>寄存器</a:t>
            </a: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2806700" y="5105401"/>
            <a:ext cx="8763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pitchFamily="34" charset="0"/>
              </a:rPr>
              <a:t>内存</a:t>
            </a: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4025900" y="2667001"/>
            <a:ext cx="665888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pitchFamily="34" charset="0"/>
              </a:rPr>
              <a:t>寄</a:t>
            </a: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4025900" y="3124201"/>
            <a:ext cx="8763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pitchFamily="34" charset="0"/>
              </a:rPr>
              <a:t>内</a:t>
            </a: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4025900" y="3810001"/>
            <a:ext cx="665888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pitchFamily="34" charset="0"/>
              </a:rPr>
              <a:t>寄</a:t>
            </a: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4025900" y="4256089"/>
            <a:ext cx="8763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pitchFamily="34" charset="0"/>
              </a:rPr>
              <a:t>内</a:t>
            </a: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4025900" y="5105401"/>
            <a:ext cx="665888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pitchFamily="34" charset="0"/>
              </a:rPr>
              <a:t>寄</a:t>
            </a: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2501900" y="1943101"/>
            <a:ext cx="15240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Calibri" panose="020F0502020204030204" pitchFamily="34" charset="0"/>
              </a:rPr>
              <a:t>源类型</a:t>
            </a: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4025266" y="1943101"/>
            <a:ext cx="1753235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Calibri" panose="020F0502020204030204" pitchFamily="34" charset="0"/>
              </a:rPr>
              <a:t>目的类型</a:t>
            </a:r>
          </a:p>
        </p:txBody>
      </p:sp>
      <p:sp>
        <p:nvSpPr>
          <p:cNvPr id="157716" name="AutoShape 20"/>
          <p:cNvSpPr/>
          <p:nvPr/>
        </p:nvSpPr>
        <p:spPr bwMode="auto">
          <a:xfrm>
            <a:off x="2501900" y="2819400"/>
            <a:ext cx="304800" cy="25908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7" name="AutoShape 21"/>
          <p:cNvSpPr/>
          <p:nvPr/>
        </p:nvSpPr>
        <p:spPr bwMode="auto">
          <a:xfrm>
            <a:off x="3721100" y="2870201"/>
            <a:ext cx="304800" cy="573405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8" name="AutoShape 22"/>
          <p:cNvSpPr/>
          <p:nvPr/>
        </p:nvSpPr>
        <p:spPr bwMode="auto">
          <a:xfrm>
            <a:off x="3720465" y="3969386"/>
            <a:ext cx="304800" cy="573405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8064501" y="1943101"/>
            <a:ext cx="1947545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Calibri" panose="020F0502020204030204" pitchFamily="34" charset="0"/>
              </a:rPr>
              <a:t>对应的</a:t>
            </a:r>
            <a:r>
              <a:rPr lang="en-US" sz="2400" dirty="0">
                <a:latin typeface="Calibri" panose="020F0502020204030204" pitchFamily="34" charset="0"/>
              </a:rPr>
              <a:t>C</a:t>
            </a:r>
            <a:r>
              <a:rPr lang="zh-CN" altLang="en-US" sz="2400" dirty="0">
                <a:latin typeface="Calibri" panose="020F0502020204030204" pitchFamily="34" charset="0"/>
              </a:rPr>
              <a:t>语句</a:t>
            </a: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4940301" y="2697163"/>
            <a:ext cx="2339453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$0x4,%rax</a:t>
            </a: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7880350" y="2697163"/>
            <a:ext cx="4006850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charset="0"/>
              </a:rPr>
              <a:t>temp = 0x4</a:t>
            </a:r>
            <a:r>
              <a:rPr lang="en-US" sz="2000" dirty="0" smtClean="0">
                <a:latin typeface="Courier New" panose="02070309020205020404" charset="0"/>
              </a:rPr>
              <a:t>;//temp</a:t>
            </a:r>
            <a:r>
              <a:rPr lang="zh-CN" altLang="en-US" sz="2000" dirty="0" smtClean="0">
                <a:latin typeface="Courier New" panose="02070309020205020404" charset="0"/>
              </a:rPr>
              <a:t>：</a:t>
            </a:r>
            <a:r>
              <a:rPr lang="en-US" altLang="zh-CN" sz="2000" dirty="0" smtClean="0">
                <a:latin typeface="Courier New" panose="02070309020205020404" charset="0"/>
              </a:rPr>
              <a:t>%</a:t>
            </a:r>
            <a:r>
              <a:rPr lang="en-US" altLang="zh-CN" sz="2000" dirty="0" err="1" smtClean="0">
                <a:latin typeface="Courier New" panose="02070309020205020404" charset="0"/>
              </a:rPr>
              <a:t>rax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4940301" y="3154363"/>
            <a:ext cx="2801193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$-147,(%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</a:t>
            </a: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7880350" y="3154363"/>
            <a:ext cx="3617744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charset="0"/>
              </a:rPr>
              <a:t>*p = -147</a:t>
            </a:r>
            <a:r>
              <a:rPr lang="en-US" sz="2000" dirty="0" smtClean="0">
                <a:latin typeface="Courier New" panose="02070309020205020404" charset="0"/>
              </a:rPr>
              <a:t>;//p:%</a:t>
            </a:r>
            <a:r>
              <a:rPr lang="en-US" sz="2000" dirty="0" err="1" smtClean="0">
                <a:latin typeface="Courier New" panose="02070309020205020404" charset="0"/>
              </a:rPr>
              <a:t>rax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4940301" y="3840163"/>
            <a:ext cx="2339453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7977627" y="3651063"/>
            <a:ext cx="2317750" cy="707886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charset="0"/>
              </a:rPr>
              <a:t>temp2 = temp1</a:t>
            </a:r>
            <a:r>
              <a:rPr lang="en-US" sz="2000" dirty="0" smtClean="0">
                <a:latin typeface="Courier New" panose="02070309020205020404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000" dirty="0" smtClean="0">
                <a:latin typeface="Courier New" panose="02070309020205020404" charset="0"/>
              </a:rPr>
              <a:t>%</a:t>
            </a:r>
            <a:r>
              <a:rPr lang="en-US" sz="2000" dirty="0" err="1" smtClean="0">
                <a:latin typeface="Courier New" panose="02070309020205020404" charset="0"/>
              </a:rPr>
              <a:t>rax</a:t>
            </a:r>
            <a:r>
              <a:rPr lang="en-US" sz="2000" dirty="0" smtClean="0">
                <a:latin typeface="Courier New" panose="02070309020205020404" charset="0"/>
              </a:rPr>
              <a:t>     %</a:t>
            </a:r>
            <a:r>
              <a:rPr lang="en-US" sz="2000" dirty="0" err="1" smtClean="0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4940301" y="4286250"/>
            <a:ext cx="2647279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,(%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r>
              <a:rPr lang="en-US" sz="2000" dirty="0">
                <a:latin typeface="Courier New" panose="02070309020205020404" charset="0"/>
              </a:rPr>
              <a:t>)</a:t>
            </a: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7880350" y="4286250"/>
            <a:ext cx="2635250" cy="707886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charset="0"/>
              </a:rPr>
              <a:t>*p = temp</a:t>
            </a:r>
            <a:r>
              <a:rPr lang="en-US" sz="2000" dirty="0" smtClean="0">
                <a:latin typeface="Courier New" panose="02070309020205020404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000" dirty="0" smtClean="0">
                <a:latin typeface="Courier New" panose="02070309020205020404" charset="0"/>
              </a:rPr>
              <a:t>%</a:t>
            </a:r>
            <a:r>
              <a:rPr lang="en-US" sz="2000" dirty="0" err="1" smtClean="0">
                <a:latin typeface="Courier New" panose="02070309020205020404" charset="0"/>
              </a:rPr>
              <a:t>rdx</a:t>
            </a:r>
            <a:r>
              <a:rPr lang="en-US" sz="2000" dirty="0" smtClean="0">
                <a:latin typeface="Courier New" panose="02070309020205020404" charset="0"/>
              </a:rPr>
              <a:t>   %</a:t>
            </a:r>
            <a:r>
              <a:rPr lang="en-US" sz="2000" dirty="0" err="1" smtClean="0">
                <a:latin typeface="Courier New" panose="02070309020205020404" charset="0"/>
              </a:rPr>
              <a:t>rax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4940301" y="5135563"/>
            <a:ext cx="2647279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7880349" y="5135563"/>
            <a:ext cx="3004901" cy="707886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charset="0"/>
              </a:rPr>
              <a:t>temp = *p</a:t>
            </a:r>
            <a:r>
              <a:rPr lang="en-US" sz="2000" dirty="0" smtClean="0">
                <a:latin typeface="Courier New" panose="02070309020205020404" charset="0"/>
              </a:rPr>
              <a:t>;</a:t>
            </a:r>
          </a:p>
          <a:p>
            <a:pPr algn="l">
              <a:lnSpc>
                <a:spcPct val="100000"/>
              </a:lnSpc>
            </a:pPr>
            <a:r>
              <a:rPr lang="en-US" sz="2000" dirty="0" smtClean="0">
                <a:latin typeface="Courier New" panose="02070309020205020404" charset="0"/>
              </a:rPr>
              <a:t>%</a:t>
            </a:r>
            <a:r>
              <a:rPr lang="en-US" sz="2000" dirty="0" err="1" smtClean="0">
                <a:latin typeface="Courier New" panose="02070309020205020404" charset="0"/>
              </a:rPr>
              <a:t>rdx</a:t>
            </a:r>
            <a:r>
              <a:rPr lang="en-US" sz="2000" dirty="0" smtClean="0">
                <a:latin typeface="Courier New" panose="02070309020205020404" charset="0"/>
              </a:rPr>
              <a:t>    %</a:t>
            </a:r>
            <a:r>
              <a:rPr lang="en-US" sz="2000" dirty="0" err="1" smtClean="0">
                <a:latin typeface="Courier New" panose="02070309020205020404" charset="0"/>
              </a:rPr>
              <a:t>rax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5778501" y="1943101"/>
            <a:ext cx="1220399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Src,Dest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7711" grpId="0" bldLvl="0" animBg="1"/>
      <p:bldP spid="157720" grpId="0"/>
      <p:bldP spid="157712" grpId="0" bldLvl="0" animBg="1"/>
      <p:bldP spid="157721" grpId="0" bldLvl="0" animBg="1"/>
      <p:bldP spid="157713" grpId="0" bldLvl="0" animBg="1"/>
      <p:bldP spid="157722" grpId="0" bldLvl="0" animBg="1"/>
      <p:bldP spid="157714" grpId="0" bldLvl="0" animBg="1"/>
      <p:bldP spid="157723" grpId="0" bldLvl="0" animBg="1"/>
      <p:bldP spid="157715" grpId="0" bldLvl="0" animBg="1"/>
      <p:bldP spid="15772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4285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676400" y="1800225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void swap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 (long *</a:t>
            </a:r>
            <a:r>
              <a:rPr lang="en-US" dirty="0" err="1">
                <a:latin typeface="Courier New" panose="02070309020205020404" charset="0"/>
              </a:rPr>
              <a:t>xp</a:t>
            </a:r>
            <a:r>
              <a:rPr lang="en-US" dirty="0">
                <a:latin typeface="Courier New" panose="02070309020205020404" charset="0"/>
              </a:rPr>
              <a:t>, long *</a:t>
            </a:r>
            <a:r>
              <a:rPr lang="en-US" dirty="0" err="1">
                <a:latin typeface="Courier New" panose="02070309020205020404" charset="0"/>
              </a:rPr>
              <a:t>yp</a:t>
            </a:r>
            <a:r>
              <a:rPr lang="en-US" dirty="0">
                <a:latin typeface="Courier New" panose="02070309020205020404" charset="0"/>
              </a:rPr>
              <a:t>) 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{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long t0 = *</a:t>
            </a:r>
            <a:r>
              <a:rPr lang="en-US" dirty="0" err="1">
                <a:latin typeface="Courier New" panose="02070309020205020404" charset="0"/>
              </a:rPr>
              <a:t>xp</a:t>
            </a:r>
            <a:r>
              <a:rPr lang="en-US" dirty="0">
                <a:latin typeface="Courier New" panose="02070309020205020404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long t1 = *</a:t>
            </a:r>
            <a:r>
              <a:rPr lang="en-US" dirty="0" err="1">
                <a:latin typeface="Courier New" panose="02070309020205020404" charset="0"/>
              </a:rPr>
              <a:t>yp</a:t>
            </a:r>
            <a:r>
              <a:rPr lang="en-US" dirty="0">
                <a:latin typeface="Courier New" panose="02070309020205020404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*</a:t>
            </a:r>
            <a:r>
              <a:rPr lang="en-US" dirty="0" err="1">
                <a:latin typeface="Courier New" panose="02070309020205020404" charset="0"/>
              </a:rPr>
              <a:t>xp</a:t>
            </a:r>
            <a:r>
              <a:rPr lang="en-US" dirty="0">
                <a:latin typeface="Courier New" panose="02070309020205020404" charset="0"/>
              </a:rPr>
              <a:t> = t1;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*</a:t>
            </a:r>
            <a:r>
              <a:rPr lang="en-US" dirty="0" err="1">
                <a:latin typeface="Courier New" panose="02070309020205020404" charset="0"/>
              </a:rPr>
              <a:t>yp</a:t>
            </a:r>
            <a:r>
              <a:rPr lang="en-US" dirty="0">
                <a:latin typeface="Courier New" panose="02070309020205020404" charset="0"/>
              </a:rPr>
              <a:t> = t0;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59805" y="1980843"/>
            <a:ext cx="41910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309020205020404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309020205020404" charset="0"/>
              </a:rPr>
              <a:t>  </a:t>
            </a:r>
            <a:r>
              <a:rPr lang="ro-RO" dirty="0">
                <a:latin typeface="Courier New" panose="02070309020205020404" charset="0"/>
              </a:rPr>
              <a:t> movq    (%rdi), %rax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movq    (%rsi), %rdx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movq    %rdx, (%rdi)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movq    %rax, (%rsi)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ret</a:t>
            </a:r>
            <a:endParaRPr lang="en-US" dirty="0">
              <a:latin typeface="Courier New" panose="0207030902020502040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855822" y="4741358"/>
            <a:ext cx="1752600" cy="1752600"/>
            <a:chOff x="9111129" y="1790700"/>
            <a:chExt cx="1752600" cy="1752600"/>
          </a:xfrm>
        </p:grpSpPr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rdi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rsi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rax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rdx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309020205020404" charset="0"/>
              </a:endParaRPr>
            </a:p>
          </p:txBody>
        </p:sp>
      </p:grp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8614371" y="3794106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6040400" y="4179571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</a:p>
        </p:txBody>
      </p:sp>
      <p:cxnSp>
        <p:nvCxnSpPr>
          <p:cNvPr id="8" name="Straight Arrow Connector 2"/>
          <p:cNvCxnSpPr/>
          <p:nvPr/>
        </p:nvCxnSpPr>
        <p:spPr bwMode="auto">
          <a:xfrm flipV="1">
            <a:off x="7239000" y="4607546"/>
            <a:ext cx="1466178" cy="334025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239001" y="5398770"/>
            <a:ext cx="1451237" cy="685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Oval 4"/>
          <p:cNvSpPr/>
          <p:nvPr/>
        </p:nvSpPr>
        <p:spPr bwMode="auto">
          <a:xfrm>
            <a:off x="7162800" y="486537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162800" y="532257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" name="Group 5"/>
          <p:cNvGrpSpPr/>
          <p:nvPr/>
        </p:nvGrpSpPr>
        <p:grpSpPr>
          <a:xfrm>
            <a:off x="8705178" y="4417045"/>
            <a:ext cx="1066800" cy="1905000"/>
            <a:chOff x="7181178" y="1456675"/>
            <a:chExt cx="1066800" cy="1905000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7181178" y="1456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7181178" y="1837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7181178" y="2218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7181178" y="2599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7181178" y="2980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7744779" y="295569"/>
            <a:ext cx="3096000" cy="167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alibri" panose="020F0502020204030204" pitchFamily="34" charset="0"/>
              </a:rPr>
              <a:t>Register	Value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309020205020404" charset="0"/>
              </a:rPr>
              <a:t>%</a:t>
            </a:r>
            <a:r>
              <a:rPr lang="en-US" dirty="0" err="1">
                <a:latin typeface="Courier New" panose="02070309020205020404" charset="0"/>
              </a:rPr>
              <a:t>rdi</a:t>
            </a:r>
            <a:r>
              <a:rPr lang="en-US" dirty="0">
                <a:latin typeface="Courier New" panose="02070309020205020404" charset="0"/>
              </a:rPr>
              <a:t>	</a:t>
            </a:r>
            <a:r>
              <a:rPr lang="en-US" dirty="0" err="1">
                <a:latin typeface="Courier New" panose="02070309020205020404" charset="0"/>
              </a:rPr>
              <a:t>xp</a:t>
            </a:r>
            <a:endParaRPr lang="en-US" dirty="0">
              <a:latin typeface="Courier New" panose="02070309020205020404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309020205020404" charset="0"/>
              </a:rPr>
              <a:t>%</a:t>
            </a:r>
            <a:r>
              <a:rPr lang="en-US" dirty="0" err="1">
                <a:latin typeface="Courier New" panose="02070309020205020404" charset="0"/>
              </a:rPr>
              <a:t>rsi</a:t>
            </a:r>
            <a:r>
              <a:rPr lang="en-US" dirty="0">
                <a:latin typeface="Courier New" panose="02070309020205020404" charset="0"/>
              </a:rPr>
              <a:t>	</a:t>
            </a:r>
            <a:r>
              <a:rPr lang="en-US" dirty="0" err="1">
                <a:latin typeface="Courier New" panose="02070309020205020404" charset="0"/>
              </a:rPr>
              <a:t>yp</a:t>
            </a:r>
            <a:endParaRPr lang="en-US" dirty="0">
              <a:latin typeface="Courier New" panose="02070309020205020404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309020205020404" charset="0"/>
              </a:rPr>
              <a:t>%</a:t>
            </a:r>
            <a:r>
              <a:rPr lang="en-US" dirty="0" err="1">
                <a:latin typeface="Courier New" panose="02070309020205020404" charset="0"/>
              </a:rPr>
              <a:t>rax</a:t>
            </a:r>
            <a:r>
              <a:rPr lang="en-US" dirty="0">
                <a:latin typeface="Courier New" panose="02070309020205020404" charset="0"/>
              </a:rPr>
              <a:t>	t0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309020205020404" charset="0"/>
              </a:rPr>
              <a:t>%</a:t>
            </a:r>
            <a:r>
              <a:rPr lang="en-US" dirty="0" err="1">
                <a:latin typeface="Courier New" panose="02070309020205020404" charset="0"/>
              </a:rPr>
              <a:t>rdx</a:t>
            </a:r>
            <a:r>
              <a:rPr lang="en-US" dirty="0">
                <a:latin typeface="Courier New" panose="02070309020205020404" charset="0"/>
              </a:rPr>
              <a:t>	t1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994786" y="2488565"/>
            <a:ext cx="2517775" cy="306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271520" y="3308985"/>
            <a:ext cx="3338830" cy="250190"/>
          </a:xfrm>
          <a:prstGeom prst="straightConnector1">
            <a:avLst/>
          </a:prstGeom>
          <a:ln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3994786" y="2772411"/>
            <a:ext cx="2601595" cy="361315"/>
          </a:xfrm>
          <a:prstGeom prst="straightConnector1">
            <a:avLst/>
          </a:prstGeom>
          <a:ln>
            <a:solidFill>
              <a:srgbClr val="F49D4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271520" y="2975611"/>
            <a:ext cx="3282950" cy="333375"/>
          </a:xfrm>
          <a:prstGeom prst="straightConnector1">
            <a:avLst/>
          </a:prstGeom>
          <a:ln>
            <a:solidFill>
              <a:srgbClr val="53ABE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"/>
          <p:cNvSpPr txBox="1"/>
          <p:nvPr/>
        </p:nvSpPr>
        <p:spPr>
          <a:xfrm>
            <a:off x="910050" y="566440"/>
            <a:ext cx="328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  <a:latin typeface="+mn-lt"/>
                <a:cs typeface="+mn-cs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cs"/>
              </a:rPr>
              <a:t>代码转换成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cs typeface="+mn-cs"/>
              </a:rPr>
              <a:t>mov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cs"/>
              </a:rPr>
              <a:t>指令，示例：</a:t>
            </a:r>
            <a:endParaRPr lang="en-US" altLang="zh-CN" sz="18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40" name="Rectangle 2"/>
          <p:cNvSpPr>
            <a:spLocks noGrp="1" noChangeArrowheads="1"/>
          </p:cNvSpPr>
          <p:nvPr/>
        </p:nvSpPr>
        <p:spPr>
          <a:xfrm>
            <a:off x="1587501" y="1257300"/>
            <a:ext cx="7165975" cy="431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/>
            <a:r>
              <a:rPr lang="en-US" altLang="zh-CN" sz="1800" b="0" dirty="0" smtClean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sz="1800" b="0" dirty="0" smtClean="0">
                <a:latin typeface="微软雅黑" panose="020B0503020204020204" charset="-122"/>
                <a:ea typeface="微软雅黑" panose="020B0503020204020204" charset="-122"/>
              </a:rPr>
              <a:t>wap()</a:t>
            </a:r>
            <a:endParaRPr lang="en-US" sz="18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59637" y="675409"/>
            <a:ext cx="762000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9559636" y="1323114"/>
            <a:ext cx="12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局部变量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086129" y="1609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ourier New" panose="02070309020205020404" charset="0"/>
              </a:rPr>
              <a:t>123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6086129" y="1990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6086129" y="2371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086129" y="2752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6086129" y="3133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alibri" panose="020F0502020204030204" pitchFamily="34" charset="0"/>
              </a:rPr>
              <a:t>456</a:t>
            </a:r>
            <a:endParaRPr lang="en-US" sz="1800" dirty="0">
              <a:latin typeface="Calibri" panose="020F0502020204030204" pitchFamily="34" charset="0"/>
            </a:endParaRPr>
          </a:p>
        </p:txBody>
      </p:sp>
      <p:grpSp>
        <p:nvGrpSpPr>
          <p:cNvPr id="7" name="Group 63"/>
          <p:cNvGrpSpPr/>
          <p:nvPr/>
        </p:nvGrpSpPr>
        <p:grpSpPr>
          <a:xfrm>
            <a:off x="2670672" y="1762156"/>
            <a:ext cx="1752600" cy="1752600"/>
            <a:chOff x="9111129" y="1790700"/>
            <a:chExt cx="1752600" cy="1752600"/>
          </a:xfrm>
        </p:grpSpPr>
        <p:sp>
          <p:nvSpPr>
            <p:cNvPr id="8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0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855249" y="1200368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949512" y="980679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7229129" y="1362092"/>
            <a:ext cx="1219200" cy="2190764"/>
            <a:chOff x="6096000" y="1414046"/>
            <a:chExt cx="1219200" cy="2190764"/>
          </a:xfrm>
        </p:grpSpPr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465359" y="4034906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</a:t>
            </a:r>
            <a:r>
              <a:rPr lang="ro-RO" dirty="0">
                <a:latin typeface="Courier New" panose="02070309020205020404" charset="0"/>
              </a:rPr>
              <a:t>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movq    (%rsi), %rdx  # </a:t>
            </a:r>
            <a:r>
              <a:rPr lang="ro-RO" sz="1800" dirty="0" smtClean="0">
                <a:latin typeface="Courier New" panose="02070309020205020404" charset="0"/>
              </a:rPr>
              <a:t>t1 = *yp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%rdx, (%rdi</a:t>
            </a:r>
            <a:r>
              <a:rPr lang="ro-RO" sz="1800" dirty="0" smtClean="0">
                <a:latin typeface="Courier New" panose="02070309020205020404" charset="0"/>
              </a:rPr>
              <a:t>)  # *xp = t1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%rax, (%rsi</a:t>
            </a:r>
            <a:r>
              <a:rPr lang="ro-RO" sz="1800" dirty="0" smtClean="0">
                <a:latin typeface="Courier New" panose="02070309020205020404" charset="0"/>
              </a:rPr>
              <a:t>)  # *yp = t0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7750" y="895016"/>
            <a:ext cx="12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初始条件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93" y="1702745"/>
            <a:ext cx="10176390" cy="21151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程序</a:t>
            </a:r>
            <a:r>
              <a:rPr lang="zh-CN" altLang="en-US" dirty="0"/>
              <a:t>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5737" y="1255992"/>
            <a:ext cx="10972800" cy="608845"/>
          </a:xfrm>
        </p:spPr>
        <p:txBody>
          <a:bodyPr/>
          <a:lstStyle/>
          <a:p>
            <a:r>
              <a:rPr lang="en-US" altLang="zh-CN" dirty="0" smtClean="0"/>
              <a:t>3.2.1</a:t>
            </a:r>
            <a:r>
              <a:rPr lang="zh-CN" altLang="en-US" dirty="0" smtClean="0"/>
              <a:t> </a:t>
            </a:r>
            <a:r>
              <a:rPr lang="zh-CN" altLang="en-US" dirty="0"/>
              <a:t>机器级代码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sz="2400" dirty="0">
              <a:latin typeface="+mn-ea"/>
            </a:endParaRPr>
          </a:p>
          <a:p>
            <a:pPr marL="57150" indent="0">
              <a:buNone/>
            </a:pPr>
            <a:r>
              <a:rPr lang="zh-CN" altLang="en-US" sz="2400" dirty="0" smtClean="0">
                <a:latin typeface="+mn-ea"/>
              </a:rPr>
              <a:t>机器</a:t>
            </a:r>
            <a:r>
              <a:rPr lang="zh-CN" altLang="en-US" sz="2400" dirty="0">
                <a:latin typeface="+mn-ea"/>
              </a:rPr>
              <a:t>级编程模型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en-US" altLang="zh-CN" sz="2400" dirty="0">
                <a:latin typeface="+mn-ea"/>
              </a:rPr>
              <a:t>ISA </a:t>
            </a:r>
            <a:r>
              <a:rPr lang="zh-CN" altLang="en-US" sz="2400" dirty="0" smtClean="0">
                <a:latin typeface="+mn-ea"/>
              </a:rPr>
              <a:t>：定义</a:t>
            </a:r>
            <a:r>
              <a:rPr lang="zh-CN" altLang="en-US" sz="2400" dirty="0">
                <a:latin typeface="+mn-ea"/>
              </a:rPr>
              <a:t>了机器的</a:t>
            </a:r>
            <a:r>
              <a:rPr lang="zh-CN" altLang="en-US" sz="2400" dirty="0" smtClean="0">
                <a:latin typeface="+mn-ea"/>
              </a:rPr>
              <a:t>指令格式、功能</a:t>
            </a:r>
            <a:r>
              <a:rPr lang="zh-CN" altLang="en-US" sz="2400" dirty="0">
                <a:latin typeface="+mn-ea"/>
              </a:rPr>
              <a:t>、内部寄存器、存储器和</a:t>
            </a:r>
            <a:r>
              <a:rPr lang="en-US" altLang="zh-CN" sz="2400" dirty="0">
                <a:latin typeface="+mn-ea"/>
              </a:rPr>
              <a:t>IO</a:t>
            </a:r>
            <a:r>
              <a:rPr lang="zh-CN" altLang="en-US" sz="2400" dirty="0">
                <a:latin typeface="+mn-ea"/>
              </a:rPr>
              <a:t>组织</a:t>
            </a:r>
            <a:r>
              <a:rPr lang="zh-CN" altLang="en-US" sz="2400" dirty="0" smtClean="0">
                <a:latin typeface="+mn-ea"/>
              </a:rPr>
              <a:t>等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</a:rPr>
              <a:t>虚拟地址</a:t>
            </a:r>
            <a:r>
              <a:rPr lang="zh-CN" altLang="en-US" sz="2400" dirty="0">
                <a:latin typeface="+mn-ea"/>
              </a:rPr>
              <a:t>：内存模型看上去是一个很大很大的字节</a:t>
            </a:r>
            <a:r>
              <a:rPr lang="zh-CN" altLang="en-US" sz="2400" dirty="0" smtClean="0">
                <a:latin typeface="+mn-ea"/>
              </a:rPr>
              <a:t>数组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</a:rPr>
              <a:t>更多</a:t>
            </a:r>
            <a:r>
              <a:rPr lang="zh-CN" altLang="en-US" sz="2400" dirty="0">
                <a:latin typeface="+mn-ea"/>
              </a:rPr>
              <a:t>硬件细节</a:t>
            </a:r>
            <a:r>
              <a:rPr lang="zh-CN" altLang="en-US" sz="2400" dirty="0" smtClean="0">
                <a:latin typeface="+mn-ea"/>
              </a:rPr>
              <a:t>：程序计数器</a:t>
            </a:r>
            <a:r>
              <a:rPr lang="en-US" altLang="zh-CN" sz="2400" dirty="0">
                <a:latin typeface="+mn-ea"/>
              </a:rPr>
              <a:t>PC</a:t>
            </a:r>
            <a:r>
              <a:rPr lang="zh-CN" altLang="en-US" sz="2400" dirty="0">
                <a:latin typeface="+mn-ea"/>
              </a:rPr>
              <a:t>；整数</a:t>
            </a:r>
            <a:r>
              <a:rPr lang="zh-CN" altLang="en-US" sz="2400" dirty="0" smtClean="0">
                <a:latin typeface="+mn-ea"/>
              </a:rPr>
              <a:t>寄存器；</a:t>
            </a:r>
            <a:r>
              <a:rPr lang="zh-CN" altLang="en-US" sz="2400" dirty="0">
                <a:latin typeface="+mn-ea"/>
              </a:rPr>
              <a:t>状态寄存器；</a:t>
            </a:r>
            <a:r>
              <a:rPr lang="zh-CN" altLang="en-US" sz="2400" dirty="0" smtClean="0">
                <a:latin typeface="+mn-ea"/>
              </a:rPr>
              <a:t>浮点寄存器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160000" y="2311813"/>
            <a:ext cx="86868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03939" y="4012819"/>
            <a:ext cx="3820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Instruction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Set </a:t>
            </a: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Architecture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217906" y="4280170"/>
            <a:ext cx="1286033" cy="20428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/>
              <p14:cNvContentPartPr/>
              <p14:nvPr/>
            </p14:nvContentPartPr>
            <p14:xfrm>
              <a:off x="5169960" y="857160"/>
              <a:ext cx="6487920" cy="276804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0600" y="847800"/>
                <a:ext cx="6506640" cy="278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480983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ourier New" panose="02070309020205020404" charset="0"/>
              </a:rPr>
              <a:t>123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6480983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480983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6480983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6480983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alibri" panose="020F0502020204030204" pitchFamily="34" charset="0"/>
              </a:rPr>
              <a:t>456</a:t>
            </a:r>
            <a:endParaRPr lang="en-US" sz="1800" dirty="0">
              <a:latin typeface="Calibri" panose="020F0502020204030204" pitchFamily="34" charset="0"/>
            </a:endParaRPr>
          </a:p>
        </p:txBody>
      </p:sp>
      <p:grpSp>
        <p:nvGrpSpPr>
          <p:cNvPr id="31" name="Group 63"/>
          <p:cNvGrpSpPr/>
          <p:nvPr/>
        </p:nvGrpSpPr>
        <p:grpSpPr>
          <a:xfrm>
            <a:off x="3065526" y="1814110"/>
            <a:ext cx="1752600" cy="1752600"/>
            <a:chOff x="9111129" y="1790700"/>
            <a:chExt cx="1752600" cy="1752600"/>
          </a:xfrm>
        </p:grpSpPr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3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4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5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7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8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solidFill>
                    <a:srgbClr val="53ABE2"/>
                  </a:solidFill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39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</p:grp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3250103" y="1252322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6344366" y="1032633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grpSp>
        <p:nvGrpSpPr>
          <p:cNvPr id="42" name="Group 5"/>
          <p:cNvGrpSpPr/>
          <p:nvPr/>
        </p:nvGrpSpPr>
        <p:grpSpPr>
          <a:xfrm>
            <a:off x="7623983" y="1414046"/>
            <a:ext cx="1219200" cy="2190764"/>
            <a:chOff x="6096000" y="1414046"/>
            <a:chExt cx="1219200" cy="2190764"/>
          </a:xfrm>
        </p:grpSpPr>
        <p:sp>
          <p:nvSpPr>
            <p:cNvPr id="43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44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45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46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47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48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860213" y="40868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</a:t>
            </a:r>
            <a:r>
              <a:rPr lang="ro-RO" sz="1800" dirty="0">
                <a:solidFill>
                  <a:srgbClr val="53ABE2"/>
                </a:solidFill>
                <a:latin typeface="Courier New" panose="02070309020205020404" charset="0"/>
              </a:rPr>
              <a:t>movq    (%rdi), %</a:t>
            </a:r>
            <a:r>
              <a:rPr lang="ro-RO" sz="1800" dirty="0" smtClean="0">
                <a:solidFill>
                  <a:srgbClr val="53ABE2"/>
                </a:solidFill>
                <a:latin typeface="Courier New" panose="02070309020205020404" charset="0"/>
              </a:rPr>
              <a:t>rax  # t0 = *xp </a:t>
            </a:r>
            <a:r>
              <a:rPr lang="ro-RO" sz="1800" dirty="0" smtClean="0">
                <a:latin typeface="Courier New" panose="02070309020205020404" charset="0"/>
              </a:rPr>
              <a:t> 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(%rsi), %</a:t>
            </a:r>
            <a:r>
              <a:rPr lang="ro-RO" sz="1800" dirty="0" smtClean="0">
                <a:latin typeface="Courier New" panose="02070309020205020404" charset="0"/>
              </a:rPr>
              <a:t>rdx  # t1 = *yp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%rdx, (%rdi</a:t>
            </a:r>
            <a:r>
              <a:rPr lang="ro-RO" sz="1800" dirty="0" smtClean="0">
                <a:latin typeface="Courier New" panose="02070309020205020404" charset="0"/>
              </a:rPr>
              <a:t>)  # *xp = t1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%rax, (%rsi</a:t>
            </a:r>
            <a:r>
              <a:rPr lang="ro-RO" sz="1800" dirty="0" smtClean="0">
                <a:latin typeface="Courier New" panose="02070309020205020404" charset="0"/>
              </a:rPr>
              <a:t>)  # *yp = t0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50" name="直接箭头连接符 49"/>
          <p:cNvCxnSpPr>
            <a:stCxn id="26" idx="1"/>
            <a:endCxn id="38" idx="3"/>
          </p:cNvCxnSpPr>
          <p:nvPr/>
        </p:nvCxnSpPr>
        <p:spPr>
          <a:xfrm flipH="1">
            <a:off x="4817918" y="1852295"/>
            <a:ext cx="166306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096520" y="1557801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ourier New" panose="02070309020205020404" charset="0"/>
              </a:rPr>
              <a:t>123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6096520" y="1938801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6096520" y="2319801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096520" y="2700801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6096520" y="3081801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alibri" panose="020F0502020204030204" pitchFamily="34" charset="0"/>
              </a:rPr>
              <a:t>456</a:t>
            </a:r>
            <a:endParaRPr lang="en-US" sz="1800" dirty="0">
              <a:latin typeface="Calibri" panose="020F0502020204030204" pitchFamily="34" charset="0"/>
            </a:endParaRPr>
          </a:p>
        </p:txBody>
      </p:sp>
      <p:grpSp>
        <p:nvGrpSpPr>
          <p:cNvPr id="7" name="Group 63"/>
          <p:cNvGrpSpPr/>
          <p:nvPr/>
        </p:nvGrpSpPr>
        <p:grpSpPr>
          <a:xfrm>
            <a:off x="2681063" y="1710201"/>
            <a:ext cx="1752600" cy="1752600"/>
            <a:chOff x="9111129" y="1790700"/>
            <a:chExt cx="1752600" cy="1752600"/>
          </a:xfrm>
        </p:grpSpPr>
        <p:sp>
          <p:nvSpPr>
            <p:cNvPr id="8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0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solidFill>
                    <a:srgbClr val="ED7D31"/>
                  </a:solidFill>
                  <a:latin typeface="Courier New" panose="02070309020205020404" charset="0"/>
                </a:rPr>
                <a:t>456</a:t>
              </a: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865640" y="114841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959903" y="92872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7239520" y="1310137"/>
            <a:ext cx="1219200" cy="2190764"/>
            <a:chOff x="6096000" y="1414046"/>
            <a:chExt cx="1219200" cy="2190764"/>
          </a:xfrm>
        </p:grpSpPr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475750" y="3982951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</a:t>
            </a:r>
            <a:r>
              <a:rPr lang="ro-RO" sz="1800" dirty="0" smtClean="0">
                <a:latin typeface="Courier New" panose="02070309020205020404" charset="0"/>
              </a:rPr>
              <a:t>rax  # t0 = *xp  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</a:t>
            </a:r>
            <a:r>
              <a:rPr lang="ro-RO" sz="1800" dirty="0" smtClean="0">
                <a:solidFill>
                  <a:srgbClr val="ED7D31"/>
                </a:solidFill>
                <a:latin typeface="Courier New" panose="02070309020205020404" charset="0"/>
              </a:rPr>
              <a:t>movq    </a:t>
            </a:r>
            <a:r>
              <a:rPr lang="ro-RO" sz="1800" dirty="0">
                <a:solidFill>
                  <a:srgbClr val="ED7D31"/>
                </a:solidFill>
                <a:latin typeface="Courier New" panose="02070309020205020404" charset="0"/>
              </a:rPr>
              <a:t>(%rsi), %</a:t>
            </a:r>
            <a:r>
              <a:rPr lang="ro-RO" sz="1800" dirty="0" smtClean="0">
                <a:solidFill>
                  <a:srgbClr val="ED7D31"/>
                </a:solidFill>
                <a:latin typeface="Courier New" panose="02070309020205020404" charset="0"/>
              </a:rPr>
              <a:t>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%rdx, (%rdi</a:t>
            </a:r>
            <a:r>
              <a:rPr lang="ro-RO" sz="1800" dirty="0" smtClean="0">
                <a:latin typeface="Courier New" panose="02070309020205020404" charset="0"/>
              </a:rPr>
              <a:t>)  # *xp = t1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%rax, (%rsi</a:t>
            </a:r>
            <a:r>
              <a:rPr lang="ro-RO" sz="1800" dirty="0" smtClean="0">
                <a:latin typeface="Courier New" panose="02070309020205020404" charset="0"/>
              </a:rPr>
              <a:t>)  # *yp = t0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26" name="直接箭头连接符 25"/>
          <p:cNvCxnSpPr>
            <a:stCxn id="6" idx="1"/>
            <a:endCxn id="15" idx="3"/>
          </p:cNvCxnSpPr>
          <p:nvPr/>
        </p:nvCxnSpPr>
        <p:spPr>
          <a:xfrm flipH="1">
            <a:off x="4433455" y="3272386"/>
            <a:ext cx="1663065" cy="0"/>
          </a:xfrm>
          <a:prstGeom prst="straightConnector1">
            <a:avLst/>
          </a:prstGeom>
          <a:ln>
            <a:solidFill>
              <a:srgbClr val="F8A57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532937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456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6532937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6532937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532937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6532937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alibri" panose="020F0502020204030204" pitchFamily="34" charset="0"/>
              </a:rPr>
              <a:t>456</a:t>
            </a:r>
            <a:endParaRPr lang="en-US" sz="1800" dirty="0">
              <a:latin typeface="Calibri" panose="020F0502020204030204" pitchFamily="34" charset="0"/>
            </a:endParaRPr>
          </a:p>
        </p:txBody>
      </p:sp>
      <p:grpSp>
        <p:nvGrpSpPr>
          <p:cNvPr id="7" name="Group 63"/>
          <p:cNvGrpSpPr/>
          <p:nvPr/>
        </p:nvGrpSpPr>
        <p:grpSpPr>
          <a:xfrm>
            <a:off x="3117480" y="1814110"/>
            <a:ext cx="1752600" cy="1752600"/>
            <a:chOff x="9111129" y="1790700"/>
            <a:chExt cx="1752600" cy="1752600"/>
          </a:xfrm>
        </p:grpSpPr>
        <p:sp>
          <p:nvSpPr>
            <p:cNvPr id="8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0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456</a:t>
              </a: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302057" y="1252322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396320" y="1032633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7675937" y="1414046"/>
            <a:ext cx="1219200" cy="2190764"/>
            <a:chOff x="6096000" y="1414046"/>
            <a:chExt cx="1219200" cy="2190764"/>
          </a:xfrm>
        </p:grpSpPr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912167" y="40868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</a:t>
            </a:r>
            <a:r>
              <a:rPr lang="ro-RO" sz="1800" dirty="0" smtClean="0">
                <a:latin typeface="Courier New" panose="02070309020205020404" charset="0"/>
              </a:rPr>
              <a:t>rax  # t0 = *xp  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(%rsi), %</a:t>
            </a:r>
            <a:r>
              <a:rPr lang="ro-RO" sz="1800" dirty="0" smtClean="0">
                <a:latin typeface="Courier New" panose="02070309020205020404" charset="0"/>
              </a:rPr>
              <a:t>rdx  # t1 = *yp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</a:t>
            </a:r>
            <a:r>
              <a:rPr lang="ro-RO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movq    </a:t>
            </a:r>
            <a:r>
              <a:rPr lang="ro-RO" sz="1800" dirty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%rdx, (%rdi</a:t>
            </a:r>
            <a:r>
              <a:rPr lang="ro-RO" sz="18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%rax, (%rsi</a:t>
            </a:r>
            <a:r>
              <a:rPr lang="ro-RO" sz="1800" dirty="0" smtClean="0">
                <a:latin typeface="Courier New" panose="02070309020205020404" charset="0"/>
              </a:rPr>
              <a:t>)  # *yp = t0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26" name="直接箭头连接符 25"/>
          <p:cNvCxnSpPr>
            <a:stCxn id="15" idx="3"/>
            <a:endCxn id="2" idx="1"/>
          </p:cNvCxnSpPr>
          <p:nvPr/>
        </p:nvCxnSpPr>
        <p:spPr>
          <a:xfrm flipV="1">
            <a:off x="4869872" y="1852295"/>
            <a:ext cx="1663065" cy="15240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449811" y="1620147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latin typeface="Courier New" panose="02070309020205020404" charset="0"/>
              </a:rPr>
              <a:t>456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6449811" y="2001147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6449811" y="2382147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449811" y="2763147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6449811" y="3144147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 smtClean="0">
                <a:solidFill>
                  <a:srgbClr val="FF3399"/>
                </a:solidFill>
                <a:latin typeface="Calibri" panose="020F0502020204030204" pitchFamily="34" charset="0"/>
              </a:rPr>
              <a:t>123</a:t>
            </a:r>
          </a:p>
        </p:txBody>
      </p:sp>
      <p:grpSp>
        <p:nvGrpSpPr>
          <p:cNvPr id="7" name="Group 63"/>
          <p:cNvGrpSpPr/>
          <p:nvPr/>
        </p:nvGrpSpPr>
        <p:grpSpPr>
          <a:xfrm>
            <a:off x="3034354" y="1772547"/>
            <a:ext cx="1752600" cy="1752600"/>
            <a:chOff x="9111129" y="1790700"/>
            <a:chExt cx="1752600" cy="1752600"/>
          </a:xfrm>
        </p:grpSpPr>
        <p:sp>
          <p:nvSpPr>
            <p:cNvPr id="8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0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%</a:t>
              </a:r>
              <a:r>
                <a:rPr lang="en-US" sz="1800" dirty="0" err="1" smtClean="0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0x100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456</a:t>
              </a: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218931" y="1210759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Registers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313194" y="991070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Memory</a:t>
            </a:r>
            <a:endParaRPr lang="en-US" sz="2400" dirty="0">
              <a:latin typeface="Calibri" panose="020F0502020204030204" pitchFamily="34" charset="0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7592811" y="1372483"/>
            <a:ext cx="1219200" cy="2190764"/>
            <a:chOff x="6096000" y="1414046"/>
            <a:chExt cx="1219200" cy="2190764"/>
          </a:xfrm>
        </p:grpSpPr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0x120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0x118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0x110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smtClean="0">
                  <a:latin typeface="Courier New" panose="02070309020205020404" charset="0"/>
                </a:rPr>
                <a:t>0x108 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latin typeface="Calibri" panose="020F0502020204030204"/>
                  <a:cs typeface="Calibri" panose="020F0502020204030204"/>
                </a:rPr>
                <a:t>Address</a:t>
              </a:r>
              <a:endParaRPr lang="en-US" sz="1600" dirty="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829041" y="4045297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  <a:endParaRPr lang="en-US" sz="1800" dirty="0" smtClean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 smtClean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</a:t>
            </a:r>
            <a:r>
              <a:rPr lang="ro-RO" sz="1800" dirty="0" smtClean="0">
                <a:latin typeface="Courier New" panose="02070309020205020404" charset="0"/>
              </a:rPr>
              <a:t>rax  # t0 = *xp  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(%rsi), %</a:t>
            </a:r>
            <a:r>
              <a:rPr lang="ro-RO" sz="1800" dirty="0" smtClean="0">
                <a:latin typeface="Courier New" panose="02070309020205020404" charset="0"/>
              </a:rPr>
              <a:t>rdx  # t1 = *yp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movq    </a:t>
            </a:r>
            <a:r>
              <a:rPr lang="ro-RO" sz="1800" dirty="0">
                <a:latin typeface="Courier New" panose="02070309020205020404" charset="0"/>
              </a:rPr>
              <a:t>%rdx, (%rdi</a:t>
            </a:r>
            <a:r>
              <a:rPr lang="ro-RO" sz="1800" dirty="0" smtClean="0">
                <a:latin typeface="Courier New" panose="02070309020205020404" charset="0"/>
              </a:rPr>
              <a:t>)  # *xp = t1</a:t>
            </a:r>
            <a:endParaRPr lang="ro-RO" sz="1800" dirty="0">
              <a:latin typeface="Courier New" panose="02070309020205020404" charset="0"/>
            </a:endParaRP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</a:t>
            </a:r>
            <a:r>
              <a:rPr lang="ro-RO" sz="1800" dirty="0" smtClean="0">
                <a:solidFill>
                  <a:srgbClr val="FF3399"/>
                </a:solidFill>
                <a:latin typeface="Courier New" panose="02070309020205020404" charset="0"/>
              </a:rPr>
              <a:t>movq    </a:t>
            </a:r>
            <a:r>
              <a:rPr lang="ro-RO" sz="1800" dirty="0">
                <a:solidFill>
                  <a:srgbClr val="FF3399"/>
                </a:solidFill>
                <a:latin typeface="Courier New" panose="02070309020205020404" charset="0"/>
              </a:rPr>
              <a:t>%rax, (%rsi</a:t>
            </a:r>
            <a:r>
              <a:rPr lang="ro-RO" sz="1800" dirty="0" smtClean="0">
                <a:solidFill>
                  <a:srgbClr val="FF3399"/>
                </a:solidFill>
                <a:latin typeface="Courier New" panose="02070309020205020404" charset="0"/>
              </a:rPr>
              <a:t>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 smtClean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26" name="直接箭头连接符 25"/>
          <p:cNvCxnSpPr>
            <a:stCxn id="14" idx="3"/>
            <a:endCxn id="6" idx="1"/>
          </p:cNvCxnSpPr>
          <p:nvPr/>
        </p:nvCxnSpPr>
        <p:spPr>
          <a:xfrm>
            <a:off x="4786746" y="2877532"/>
            <a:ext cx="1663065" cy="457200"/>
          </a:xfrm>
          <a:prstGeom prst="straightConnector1">
            <a:avLst/>
          </a:prstGeom>
          <a:ln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18322" y="573389"/>
            <a:ext cx="8184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ZztexMono-Regular"/>
              </a:rPr>
              <a:t>将一原型为</a:t>
            </a:r>
            <a:r>
              <a:rPr lang="en-US" altLang="zh-CN" sz="2400" dirty="0" smtClean="0">
                <a:latin typeface="ZztexMono-Regular"/>
              </a:rPr>
              <a:t> void decode1(</a:t>
            </a:r>
            <a:r>
              <a:rPr lang="en-US" altLang="zh-CN" sz="2400" dirty="0" err="1" smtClean="0">
                <a:latin typeface="ZztexMono-Regular"/>
              </a:rPr>
              <a:t>int</a:t>
            </a:r>
            <a:r>
              <a:rPr lang="en-US" altLang="zh-CN" sz="2400" dirty="0" smtClean="0">
                <a:latin typeface="ZztexMono-Regular"/>
              </a:rPr>
              <a:t> *</a:t>
            </a:r>
            <a:r>
              <a:rPr lang="en-US" altLang="zh-CN" sz="2400" dirty="0" err="1" smtClean="0">
                <a:latin typeface="ZztexMono-Regular"/>
              </a:rPr>
              <a:t>xp</a:t>
            </a:r>
            <a:r>
              <a:rPr lang="en-US" altLang="zh-CN" sz="2400" dirty="0" smtClean="0">
                <a:latin typeface="ZztexMono-Regular"/>
              </a:rPr>
              <a:t>, </a:t>
            </a:r>
            <a:r>
              <a:rPr lang="en-US" altLang="zh-CN" sz="2400" dirty="0" err="1" smtClean="0">
                <a:latin typeface="ZztexMono-Regular"/>
              </a:rPr>
              <a:t>int</a:t>
            </a:r>
            <a:r>
              <a:rPr lang="en-US" altLang="zh-CN" sz="2400" dirty="0" smtClean="0">
                <a:latin typeface="ZztexMono-Regular"/>
              </a:rPr>
              <a:t> *</a:t>
            </a:r>
            <a:r>
              <a:rPr lang="en-US" altLang="zh-CN" sz="2400" dirty="0" err="1" smtClean="0">
                <a:latin typeface="ZztexMono-Regular"/>
              </a:rPr>
              <a:t>yp</a:t>
            </a:r>
            <a:r>
              <a:rPr lang="en-US" altLang="zh-CN" sz="2400" dirty="0" smtClean="0">
                <a:latin typeface="ZztexMono-Regular"/>
              </a:rPr>
              <a:t>, </a:t>
            </a:r>
            <a:r>
              <a:rPr lang="en-US" altLang="zh-CN" sz="2400" dirty="0" err="1" smtClean="0">
                <a:latin typeface="ZztexMono-Regular"/>
              </a:rPr>
              <a:t>int</a:t>
            </a:r>
            <a:r>
              <a:rPr lang="en-US" altLang="zh-CN" sz="2400" dirty="0" smtClean="0">
                <a:latin typeface="ZztexMono-Regular"/>
              </a:rPr>
              <a:t> *</a:t>
            </a:r>
            <a:r>
              <a:rPr lang="en-US" altLang="zh-CN" sz="2400" dirty="0" err="1" smtClean="0">
                <a:latin typeface="ZztexMono-Regular"/>
              </a:rPr>
              <a:t>zp</a:t>
            </a:r>
            <a:r>
              <a:rPr lang="en-US" altLang="zh-CN" sz="2400" dirty="0" smtClean="0">
                <a:latin typeface="ZztexMono-Regular"/>
              </a:rPr>
              <a:t>);</a:t>
            </a:r>
            <a:r>
              <a:rPr lang="zh-CN" altLang="en-US" sz="2400" dirty="0" smtClean="0">
                <a:latin typeface="ZztexMono-Regular"/>
              </a:rPr>
              <a:t>的函数编译成汇编代码，得到如下代码：</a:t>
            </a:r>
            <a:endParaRPr lang="en-US" altLang="zh-CN" sz="2400" dirty="0" smtClean="0">
              <a:latin typeface="ZztexMono-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8174" y="618924"/>
            <a:ext cx="133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练习</a:t>
            </a:r>
            <a:r>
              <a:rPr lang="en-US" altLang="zh-CN" sz="2400" dirty="0" smtClean="0"/>
              <a:t>3.5</a:t>
            </a:r>
          </a:p>
          <a:p>
            <a:r>
              <a:rPr lang="en-US" altLang="zh-CN" sz="2400" dirty="0" smtClean="0"/>
              <a:t>PP.127</a:t>
            </a:r>
            <a:endParaRPr lang="en-US" altLang="zh-CN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7" y="1659131"/>
            <a:ext cx="7239803" cy="42423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38193" y="6051587"/>
            <a:ext cx="8184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ZztexMono-Regular"/>
              </a:rPr>
              <a:t>请</a:t>
            </a:r>
            <a:r>
              <a:rPr lang="zh-CN" altLang="en-US" sz="2400" dirty="0" smtClean="0">
                <a:latin typeface="ZztexMono-Regular"/>
              </a:rPr>
              <a:t>写出等效于上面汇编代码的</a:t>
            </a:r>
            <a:r>
              <a:rPr lang="en-US" altLang="zh-CN" sz="2400" dirty="0" smtClean="0">
                <a:latin typeface="ZztexMono-Regular"/>
              </a:rPr>
              <a:t>decode1</a:t>
            </a:r>
            <a:r>
              <a:rPr lang="zh-CN" altLang="en-US" sz="2400" dirty="0" smtClean="0">
                <a:latin typeface="ZztexMono-Regular"/>
              </a:rPr>
              <a:t>的</a:t>
            </a:r>
            <a:r>
              <a:rPr lang="en-US" altLang="zh-CN" sz="2400" dirty="0" smtClean="0">
                <a:latin typeface="ZztexMono-Regular"/>
              </a:rPr>
              <a:t>C</a:t>
            </a:r>
            <a:r>
              <a:rPr lang="zh-CN" altLang="en-US" sz="2400" dirty="0" smtClean="0">
                <a:latin typeface="ZztexMono-Regular"/>
              </a:rPr>
              <a:t>代码。</a:t>
            </a:r>
            <a:endParaRPr lang="en-US" altLang="zh-CN" sz="2400" dirty="0" smtClean="0">
              <a:latin typeface="ZztexMono-Regular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18529" y="2743522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x = *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xp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18529" y="3211591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y = *</a:t>
            </a:r>
            <a:r>
              <a:rPr lang="en-US" altLang="zh-CN" dirty="0" err="1"/>
              <a:t>yp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318529" y="3657895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z = *</a:t>
            </a:r>
            <a:r>
              <a:rPr lang="en-US" altLang="zh-CN" sz="2400" dirty="0" err="1">
                <a:solidFill>
                  <a:srgbClr val="FF0000"/>
                </a:solidFill>
              </a:rPr>
              <a:t>yp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24941" y="4129783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*</a:t>
            </a:r>
            <a:r>
              <a:rPr lang="en-US" altLang="zh-CN" sz="2400" dirty="0" err="1">
                <a:solidFill>
                  <a:srgbClr val="FF0000"/>
                </a:solidFill>
              </a:rPr>
              <a:t>yp</a:t>
            </a:r>
            <a:r>
              <a:rPr lang="en-US" altLang="zh-CN" sz="2400" dirty="0">
                <a:solidFill>
                  <a:srgbClr val="FF0000"/>
                </a:solidFill>
              </a:rPr>
              <a:t> = 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18529" y="4582598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*</a:t>
            </a:r>
            <a:r>
              <a:rPr lang="en-US" altLang="zh-CN" sz="2400" dirty="0" err="1">
                <a:solidFill>
                  <a:srgbClr val="FF0000"/>
                </a:solidFill>
              </a:rPr>
              <a:t>zp</a:t>
            </a:r>
            <a:r>
              <a:rPr lang="en-US" altLang="zh-CN" sz="2400" dirty="0">
                <a:solidFill>
                  <a:srgbClr val="FF0000"/>
                </a:solidFill>
              </a:rPr>
              <a:t> = 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82792" y="5006318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*</a:t>
            </a:r>
            <a:r>
              <a:rPr lang="en-US" altLang="zh-CN" sz="2400" dirty="0" err="1">
                <a:solidFill>
                  <a:srgbClr val="FF0000"/>
                </a:solidFill>
              </a:rPr>
              <a:t>xp</a:t>
            </a:r>
            <a:r>
              <a:rPr lang="en-US" altLang="zh-CN" sz="2400" dirty="0">
                <a:solidFill>
                  <a:srgbClr val="FF0000"/>
                </a:solidFill>
              </a:rPr>
              <a:t> = z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70" y="2202869"/>
            <a:ext cx="6896100" cy="30575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H="1">
            <a:off x="4345534" y="1862579"/>
            <a:ext cx="582930" cy="240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67708" y="1767710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栈顶指针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endCxn id="7" idx="6"/>
          </p:cNvCxnSpPr>
          <p:nvPr/>
        </p:nvCxnSpPr>
        <p:spPr>
          <a:xfrm>
            <a:off x="3671164" y="1862579"/>
            <a:ext cx="674370" cy="12008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431720" y="587112"/>
            <a:ext cx="1475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pushq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rax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31406" y="5205447"/>
            <a:ext cx="2154382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p</a:t>
            </a:r>
            <a:r>
              <a:rPr lang="en-US" altLang="zh-CN" sz="2000" dirty="0" err="1" smtClean="0"/>
              <a:t>ushq</a:t>
            </a:r>
            <a:r>
              <a:rPr lang="en-US" altLang="zh-CN" sz="2000" dirty="0" smtClean="0"/>
              <a:t> %</a:t>
            </a:r>
            <a:r>
              <a:rPr lang="en-US" altLang="zh-CN" sz="2000" dirty="0" err="1" smtClean="0"/>
              <a:t>rax</a:t>
            </a:r>
            <a:r>
              <a:rPr lang="zh-CN" altLang="en-US" sz="2000" dirty="0" smtClean="0"/>
              <a:t>等价于</a:t>
            </a:r>
            <a:endParaRPr lang="en-US" altLang="zh-CN" sz="2000" dirty="0" smtClean="0"/>
          </a:p>
          <a:p>
            <a:r>
              <a:rPr lang="en-US" altLang="zh-CN" sz="2000" dirty="0" err="1">
                <a:solidFill>
                  <a:srgbClr val="FF0000"/>
                </a:solidFill>
              </a:rPr>
              <a:t>s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ubq</a:t>
            </a:r>
            <a:r>
              <a:rPr lang="en-US" altLang="zh-CN" sz="2000" dirty="0" smtClean="0">
                <a:solidFill>
                  <a:srgbClr val="FF0000"/>
                </a:solidFill>
              </a:rPr>
              <a:t> $8,%rsp</a:t>
            </a:r>
          </a:p>
          <a:p>
            <a:r>
              <a:rPr lang="en-US" altLang="zh-CN" sz="2000" dirty="0" err="1">
                <a:solidFill>
                  <a:srgbClr val="FF0000"/>
                </a:solidFill>
              </a:rPr>
              <a:t>m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ovq</a:t>
            </a:r>
            <a:r>
              <a:rPr lang="en-US" altLang="zh-CN" sz="2000" dirty="0" smtClean="0">
                <a:solidFill>
                  <a:srgbClr val="FF0000"/>
                </a:solidFill>
              </a:rPr>
              <a:t> %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rax</a:t>
            </a:r>
            <a:r>
              <a:rPr lang="en-US" altLang="zh-CN" sz="2000" dirty="0" smtClean="0">
                <a:solidFill>
                  <a:srgbClr val="FF0000"/>
                </a:solidFill>
              </a:rPr>
              <a:t> (%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rsp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8030" y="552257"/>
            <a:ext cx="348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3.4.4 </a:t>
            </a:r>
            <a:r>
              <a:rPr lang="zh-CN" altLang="en-US" sz="2400" dirty="0" smtClean="0"/>
              <a:t>压入和弹出栈数据</a:t>
            </a:r>
            <a:endParaRPr lang="zh-CN" altLang="en-US" sz="2400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754851"/>
              </p:ext>
            </p:extLst>
          </p:nvPr>
        </p:nvGraphicFramePr>
        <p:xfrm>
          <a:off x="4308280" y="1066325"/>
          <a:ext cx="1498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67"/>
                <a:gridCol w="804333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0x123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rdx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0x108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706213" y="6294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最初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 flipH="1">
            <a:off x="6513001" y="1862578"/>
            <a:ext cx="582930" cy="240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109"/>
              </p:ext>
            </p:extLst>
          </p:nvPr>
        </p:nvGraphicFramePr>
        <p:xfrm>
          <a:off x="6475747" y="1066324"/>
          <a:ext cx="1498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67"/>
                <a:gridCol w="804333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0x123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rdx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0x100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" name="直接箭头连接符 23"/>
          <p:cNvCxnSpPr/>
          <p:nvPr/>
        </p:nvCxnSpPr>
        <p:spPr>
          <a:xfrm>
            <a:off x="3109400" y="2537832"/>
            <a:ext cx="0" cy="21251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642040" y="2923912"/>
            <a:ext cx="36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地址递减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7045216" y="1139419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6699776" y="4553179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285084" y="4219699"/>
            <a:ext cx="674370" cy="12008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682844" y="4575299"/>
            <a:ext cx="674370" cy="12008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595800" y="597272"/>
            <a:ext cx="1475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popq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rdx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 flipH="1">
            <a:off x="8677081" y="1872738"/>
            <a:ext cx="582930" cy="240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914619"/>
              </p:ext>
            </p:extLst>
          </p:nvPr>
        </p:nvGraphicFramePr>
        <p:xfrm>
          <a:off x="8639827" y="1076484"/>
          <a:ext cx="1498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67"/>
                <a:gridCol w="804333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0x123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rdx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0x123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%</a:t>
                      </a:r>
                      <a:r>
                        <a:rPr lang="en-US" altLang="zh-CN" dirty="0" err="1" smtClean="0"/>
                        <a:t>rsp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0x108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椭圆 33"/>
          <p:cNvSpPr/>
          <p:nvPr/>
        </p:nvSpPr>
        <p:spPr>
          <a:xfrm flipH="1">
            <a:off x="9260096" y="1505179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10190920" y="4193912"/>
            <a:ext cx="457200" cy="23368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575018" y="5205447"/>
            <a:ext cx="2154382" cy="1015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p</a:t>
            </a:r>
            <a:r>
              <a:rPr lang="en-US" altLang="zh-CN" sz="2000" dirty="0" err="1" smtClean="0"/>
              <a:t>opq</a:t>
            </a:r>
            <a:r>
              <a:rPr lang="en-US" altLang="zh-CN" sz="2000" dirty="0" smtClean="0"/>
              <a:t> %</a:t>
            </a:r>
            <a:r>
              <a:rPr lang="en-US" altLang="zh-CN" sz="2000" dirty="0" err="1" smtClean="0"/>
              <a:t>rdx</a:t>
            </a:r>
            <a:r>
              <a:rPr lang="zh-CN" altLang="en-US" sz="2000" dirty="0" smtClean="0"/>
              <a:t>等价于</a:t>
            </a:r>
            <a:endParaRPr lang="en-US" altLang="zh-CN" sz="2000" dirty="0" smtClean="0"/>
          </a:p>
          <a:p>
            <a:r>
              <a:rPr lang="en-US" altLang="zh-CN" sz="2000" dirty="0" err="1" smtClean="0">
                <a:solidFill>
                  <a:srgbClr val="FF0000"/>
                </a:solidFill>
              </a:rPr>
              <a:t>movq</a:t>
            </a:r>
            <a:r>
              <a:rPr lang="en-US" altLang="zh-CN" sz="2000" dirty="0" smtClean="0">
                <a:solidFill>
                  <a:srgbClr val="FF0000"/>
                </a:solidFill>
              </a:rPr>
              <a:t> (%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rsp</a:t>
            </a:r>
            <a:r>
              <a:rPr lang="en-US" altLang="zh-CN" sz="2000" dirty="0" smtClean="0">
                <a:solidFill>
                  <a:srgbClr val="FF0000"/>
                </a:solidFill>
              </a:rPr>
              <a:t>), %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rdx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err="1">
                <a:solidFill>
                  <a:srgbClr val="FF0000"/>
                </a:solidFill>
              </a:rPr>
              <a:t>a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ddq</a:t>
            </a:r>
            <a:r>
              <a:rPr lang="en-US" altLang="zh-CN" sz="2000" dirty="0" smtClean="0">
                <a:solidFill>
                  <a:srgbClr val="FF0000"/>
                </a:solidFill>
              </a:rPr>
              <a:t> $8,</a:t>
            </a:r>
            <a:r>
              <a:rPr lang="en-US" altLang="zh-CN" sz="2000" dirty="0">
                <a:solidFill>
                  <a:srgbClr val="FF0000"/>
                </a:solidFill>
              </a:rPr>
              <a:t> %</a:t>
            </a:r>
            <a:r>
              <a:rPr lang="en-US" altLang="zh-CN" sz="2000" dirty="0" err="1">
                <a:solidFill>
                  <a:srgbClr val="FF0000"/>
                </a:solidFill>
              </a:rPr>
              <a:t>rsp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/>
              <a:t>算术与逻辑操作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62791" y="1624013"/>
            <a:ext cx="10972800" cy="4525963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dirty="0" smtClean="0"/>
              <a:t>3.5.1</a:t>
            </a:r>
            <a:r>
              <a:rPr lang="zh-CN" altLang="en-US" dirty="0" smtClean="0"/>
              <a:t> </a:t>
            </a:r>
            <a:r>
              <a:rPr lang="zh-CN" altLang="en-US" dirty="0"/>
              <a:t>加载有效地址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smtClean="0"/>
              <a:t>3.5.2</a:t>
            </a:r>
            <a:r>
              <a:rPr lang="zh-CN" altLang="en-US" dirty="0" smtClean="0"/>
              <a:t> </a:t>
            </a:r>
            <a:r>
              <a:rPr lang="zh-CN" altLang="en-US" dirty="0"/>
              <a:t>一元操作和二元操作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smtClean="0"/>
              <a:t>3.5.3</a:t>
            </a:r>
            <a:r>
              <a:rPr lang="zh-CN" altLang="en-US" dirty="0" smtClean="0"/>
              <a:t> </a:t>
            </a:r>
            <a:r>
              <a:rPr lang="zh-CN" altLang="en-US" dirty="0"/>
              <a:t>移位操作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smtClean="0"/>
              <a:t>3.5.4</a:t>
            </a:r>
            <a:r>
              <a:rPr lang="zh-CN" altLang="en-US" dirty="0" smtClean="0"/>
              <a:t> 特殊</a:t>
            </a:r>
            <a:r>
              <a:rPr lang="zh-CN" altLang="en-US" dirty="0"/>
              <a:t>算术操作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91" y="1280204"/>
            <a:ext cx="5212080" cy="51659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39591" y="1714500"/>
            <a:ext cx="5212080" cy="35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39591" y="2183128"/>
            <a:ext cx="5212080" cy="1028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9591" y="3442016"/>
            <a:ext cx="5212080" cy="174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39591" y="5280026"/>
            <a:ext cx="5212080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59708" y="4647929"/>
            <a:ext cx="3149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</a:rPr>
              <a:t>leaq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4(%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rdx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,%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rdx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, 4), %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rax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644736" y="2286000"/>
            <a:ext cx="301337" cy="3863976"/>
          </a:xfrm>
          <a:prstGeom prst="leftBrac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08862" y="3894229"/>
            <a:ext cx="138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带后缀</a:t>
            </a:r>
            <a:r>
              <a:rPr lang="en-US" altLang="zh-CN" dirty="0" smtClean="0"/>
              <a:t>b/w/l/</a:t>
            </a:r>
            <a:r>
              <a:rPr lang="en-US" altLang="zh-CN" b="1" dirty="0" smtClean="0">
                <a:solidFill>
                  <a:srgbClr val="FF0000"/>
                </a:solidFill>
              </a:rPr>
              <a:t>q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3.5.1</a:t>
            </a:r>
            <a:r>
              <a:rPr lang="zh-CN" altLang="en-US" dirty="0" smtClean="0"/>
              <a:t> </a:t>
            </a:r>
            <a:r>
              <a:rPr lang="zh-CN" altLang="en-US" dirty="0"/>
              <a:t>加载有效地址</a:t>
            </a:r>
            <a:endParaRPr lang="en-US" altLang="zh-CN" dirty="0"/>
          </a:p>
          <a:p>
            <a:pPr lvl="1"/>
            <a:r>
              <a:rPr lang="zh-CN" altLang="en-US" dirty="0"/>
              <a:t>操作码</a:t>
            </a:r>
            <a:r>
              <a:rPr lang="en-US" altLang="zh-CN" dirty="0"/>
              <a:t>:</a:t>
            </a:r>
            <a:r>
              <a:rPr lang="en-US" altLang="zh-CN" dirty="0" err="1" smtClean="0"/>
              <a:t>leal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leaq</a:t>
            </a:r>
            <a:endParaRPr lang="en-US" altLang="zh-CN" dirty="0"/>
          </a:p>
          <a:p>
            <a:pPr lvl="1"/>
            <a:r>
              <a:rPr lang="zh-CN" altLang="en-US" dirty="0"/>
              <a:t>将内存地址加载到一个寄存器中</a:t>
            </a:r>
            <a:endParaRPr lang="en-US" altLang="zh-CN" dirty="0"/>
          </a:p>
          <a:p>
            <a:pPr lvl="2"/>
            <a:r>
              <a:rPr lang="en-US" altLang="zh-CN" dirty="0" err="1"/>
              <a:t>lea</a:t>
            </a:r>
            <a:r>
              <a:rPr lang="en-US" altLang="zh-CN" dirty="0" err="1">
                <a:solidFill>
                  <a:srgbClr val="FF0000"/>
                </a:solidFill>
              </a:rPr>
              <a:t>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	</a:t>
            </a:r>
            <a:r>
              <a:rPr lang="en-US" altLang="zh-CN" dirty="0" err="1"/>
              <a:t>disp</a:t>
            </a:r>
            <a:r>
              <a:rPr lang="en-US" altLang="zh-CN" dirty="0"/>
              <a:t>(%base,%</a:t>
            </a:r>
            <a:r>
              <a:rPr lang="en-US" altLang="zh-CN" dirty="0" err="1"/>
              <a:t>index,scale</a:t>
            </a:r>
            <a:r>
              <a:rPr lang="en-US" altLang="zh-CN" dirty="0"/>
              <a:t>), %</a:t>
            </a:r>
            <a:r>
              <a:rPr lang="en-US" altLang="zh-CN" dirty="0" err="1"/>
              <a:t>Dest</a:t>
            </a:r>
            <a:endParaRPr lang="en-US" altLang="zh-CN" dirty="0"/>
          </a:p>
          <a:p>
            <a:pPr lvl="2"/>
            <a:r>
              <a:rPr lang="en-US" altLang="zh-CN" dirty="0" err="1"/>
              <a:t>lea</a:t>
            </a:r>
            <a:r>
              <a:rPr lang="en-US" altLang="zh-CN" dirty="0" err="1">
                <a:solidFill>
                  <a:srgbClr val="FF0000"/>
                </a:solidFill>
              </a:rPr>
              <a:t>q</a:t>
            </a:r>
            <a:r>
              <a:rPr lang="en-US" altLang="zh-CN" dirty="0"/>
              <a:t>	</a:t>
            </a:r>
            <a:r>
              <a:rPr lang="en-US" altLang="zh-CN" dirty="0" err="1"/>
              <a:t>disp</a:t>
            </a:r>
            <a:r>
              <a:rPr lang="en-US" altLang="zh-CN" dirty="0"/>
              <a:t>(%base,%</a:t>
            </a:r>
            <a:r>
              <a:rPr lang="en-US" altLang="zh-CN" dirty="0" err="1"/>
              <a:t>index,scale</a:t>
            </a:r>
            <a:r>
              <a:rPr lang="en-US" altLang="zh-CN" dirty="0"/>
              <a:t>), %</a:t>
            </a:r>
            <a:r>
              <a:rPr lang="en-US" altLang="zh-CN" dirty="0" err="1"/>
              <a:t>Dest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0" y="3562207"/>
            <a:ext cx="3570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练习题</a:t>
            </a:r>
            <a:r>
              <a:rPr lang="en-US" altLang="zh-CN" sz="2800" dirty="0" smtClean="0"/>
              <a:t>3.6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P. 130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 %</a:t>
            </a:r>
            <a:r>
              <a:rPr lang="en-US" sz="2800" dirty="0" smtClean="0"/>
              <a:t>rax = x, %rcx = y</a:t>
            </a:r>
            <a:endParaRPr 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21" y="3134233"/>
            <a:ext cx="7833330" cy="3404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70970" y="3300597"/>
            <a:ext cx="104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rax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9708204" y="3680502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x+6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9708204" y="4180005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x+y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708203" y="464167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x+4y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9708204" y="5103335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9x+7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708203" y="5523746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4y+10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9847665" y="6077248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x+2y+9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207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477504" y="556912"/>
            <a:ext cx="10972800" cy="3168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scale(long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y,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z){</a:t>
            </a:r>
          </a:p>
          <a:p>
            <a:pPr marL="457200" lvl="1" indent="0">
              <a:buNone/>
            </a:pPr>
            <a:r>
              <a:rPr lang="en-US" altLang="zh-CN" sz="3200" dirty="0"/>
              <a:t>long</a:t>
            </a:r>
            <a:r>
              <a:rPr lang="zh-CN" altLang="en-US" sz="3200" dirty="0"/>
              <a:t> </a:t>
            </a:r>
            <a:r>
              <a:rPr lang="en-US" altLang="zh-CN" sz="3200" dirty="0"/>
              <a:t>t=x+4</a:t>
            </a:r>
            <a:r>
              <a:rPr lang="zh-CN" altLang="en-US" sz="3200" dirty="0"/>
              <a:t>*</a:t>
            </a:r>
            <a:r>
              <a:rPr lang="en-US" altLang="zh-CN" sz="3200" dirty="0"/>
              <a:t>y+12</a:t>
            </a:r>
            <a:r>
              <a:rPr lang="zh-CN" altLang="en-US" sz="3200" dirty="0"/>
              <a:t>*</a:t>
            </a:r>
            <a:r>
              <a:rPr lang="en-US" altLang="zh-CN" sz="3200" dirty="0"/>
              <a:t>z</a:t>
            </a:r>
            <a:r>
              <a:rPr lang="zh-CN" altLang="en-US" sz="3200" dirty="0"/>
              <a:t>；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en-US" altLang="zh-CN" sz="3200" dirty="0"/>
              <a:t>return t;</a:t>
            </a:r>
          </a:p>
          <a:p>
            <a:pPr marL="57150" indent="0">
              <a:buNone/>
            </a:pPr>
            <a:r>
              <a:rPr lang="en-US" altLang="zh-CN" dirty="0"/>
              <a:t>}</a:t>
            </a:r>
          </a:p>
          <a:p>
            <a:pPr marL="57150" indent="0">
              <a:buNone/>
            </a:pPr>
            <a:r>
              <a:rPr lang="en-US" altLang="zh-CN" dirty="0"/>
              <a:t>64</a:t>
            </a:r>
            <a:r>
              <a:rPr lang="zh-CN" altLang="en-US" dirty="0"/>
              <a:t>位系统其中</a:t>
            </a:r>
            <a:r>
              <a:rPr lang="en-US" altLang="zh-CN" dirty="0"/>
              <a:t>x</a:t>
            </a:r>
            <a:r>
              <a:rPr lang="zh-CN" altLang="en-US" dirty="0"/>
              <a:t>在</a:t>
            </a:r>
            <a:r>
              <a:rPr lang="en-US" altLang="zh-CN" dirty="0" err="1"/>
              <a:t>rdi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在</a:t>
            </a:r>
            <a:r>
              <a:rPr lang="en-US" altLang="zh-CN" dirty="0" err="1"/>
              <a:t>rsi</a:t>
            </a:r>
            <a:r>
              <a:rPr lang="zh-CN" altLang="en-US" dirty="0"/>
              <a:t>，</a:t>
            </a:r>
            <a:r>
              <a:rPr lang="en-US" altLang="zh-CN" dirty="0"/>
              <a:t>z</a:t>
            </a:r>
            <a:r>
              <a:rPr lang="zh-CN" altLang="en-US" dirty="0"/>
              <a:t>在</a:t>
            </a:r>
            <a:r>
              <a:rPr lang="en-US" altLang="zh-CN" dirty="0" err="1" smtClean="0"/>
              <a:t>rdx</a:t>
            </a:r>
            <a:r>
              <a:rPr lang="en-US" altLang="zh-CN" dirty="0"/>
              <a:t>,</a:t>
            </a:r>
            <a:r>
              <a:rPr lang="zh-CN" altLang="en-US" dirty="0" smtClean="0"/>
              <a:t>用</a:t>
            </a:r>
            <a:r>
              <a:rPr lang="zh-CN" altLang="en-US" dirty="0"/>
              <a:t>指令最少方式实现</a:t>
            </a:r>
            <a:r>
              <a:rPr lang="zh-CN" altLang="en-US" dirty="0" smtClean="0"/>
              <a:t>？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301557" y="3878728"/>
            <a:ext cx="44844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FF0000"/>
                </a:solidFill>
              </a:rPr>
              <a:t>l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eaq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 (%rdx,8),%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rax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en-US" altLang="zh-CN" sz="3200" b="1" dirty="0" err="1">
                <a:solidFill>
                  <a:srgbClr val="FF0000"/>
                </a:solidFill>
              </a:rPr>
              <a:t>l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eaq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 (%rax,%rdx,4), %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rax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en-US" altLang="zh-CN" sz="3200" b="1" dirty="0" err="1">
                <a:solidFill>
                  <a:srgbClr val="FF0000"/>
                </a:solidFill>
              </a:rPr>
              <a:t>leaq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(%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rax,%rsi,4), </a:t>
            </a:r>
            <a:r>
              <a:rPr lang="en-US" altLang="zh-CN" sz="3200" b="1" dirty="0">
                <a:solidFill>
                  <a:srgbClr val="FF0000"/>
                </a:solidFill>
              </a:rPr>
              <a:t>%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rax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en-US" altLang="zh-CN" sz="3200" b="1" dirty="0" err="1">
                <a:solidFill>
                  <a:srgbClr val="FF0000"/>
                </a:solidFill>
              </a:rPr>
              <a:t>l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eaq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(%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rax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,%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rdi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),%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rax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en-US" altLang="zh-CN" sz="3200" b="1" dirty="0" err="1" smtClean="0">
                <a:solidFill>
                  <a:srgbClr val="FF0000"/>
                </a:solidFill>
              </a:rPr>
              <a:t>ret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54729" y="3878728"/>
            <a:ext cx="52955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</a:rPr>
              <a:t>leaq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(%rdx,%rdx,2), </a:t>
            </a:r>
            <a:r>
              <a:rPr lang="en-US" altLang="zh-CN" sz="3200" b="1" dirty="0">
                <a:solidFill>
                  <a:srgbClr val="FF0000"/>
                </a:solidFill>
              </a:rPr>
              <a:t>%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rax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en-US" altLang="zh-CN" sz="3200" b="1" dirty="0" err="1">
                <a:solidFill>
                  <a:srgbClr val="FF0000"/>
                </a:solidFill>
              </a:rPr>
              <a:t>leaq</a:t>
            </a:r>
            <a:r>
              <a:rPr lang="en-US" altLang="zh-CN" sz="3200" b="1" dirty="0">
                <a:solidFill>
                  <a:srgbClr val="FF0000"/>
                </a:solidFill>
              </a:rPr>
              <a:t> (%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rdi,%rax,4),%</a:t>
            </a:r>
            <a:r>
              <a:rPr lang="en-US" altLang="zh-CN" sz="3200" b="1" dirty="0" err="1">
                <a:solidFill>
                  <a:srgbClr val="FF0000"/>
                </a:solidFill>
              </a:rPr>
              <a:t>rax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 err="1">
                <a:solidFill>
                  <a:srgbClr val="FF0000"/>
                </a:solidFill>
              </a:rPr>
              <a:t>leaq</a:t>
            </a:r>
            <a:r>
              <a:rPr lang="en-US" altLang="zh-CN" sz="3200" b="1" dirty="0">
                <a:solidFill>
                  <a:srgbClr val="FF0000"/>
                </a:solidFill>
              </a:rPr>
              <a:t> (%rax,%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rsi,4</a:t>
            </a:r>
            <a:r>
              <a:rPr lang="en-US" altLang="zh-CN" sz="3200" b="1" dirty="0">
                <a:solidFill>
                  <a:srgbClr val="FF0000"/>
                </a:solidFill>
              </a:rPr>
              <a:t>), %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rax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en-US" altLang="zh-CN" sz="3200" b="1" dirty="0" err="1" smtClean="0">
                <a:solidFill>
                  <a:srgbClr val="FF0000"/>
                </a:solidFill>
              </a:rPr>
              <a:t>ret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457200" y="505838"/>
            <a:ext cx="11429999" cy="62156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scale2(long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y,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z){</a:t>
            </a:r>
          </a:p>
          <a:p>
            <a:pPr marL="457200" lvl="1" indent="0">
              <a:buNone/>
            </a:pPr>
            <a:r>
              <a:rPr lang="en-US" altLang="zh-CN" sz="3200" dirty="0"/>
              <a:t>long</a:t>
            </a:r>
            <a:r>
              <a:rPr lang="zh-CN" altLang="en-US" sz="3200" dirty="0"/>
              <a:t>   </a:t>
            </a:r>
            <a:r>
              <a:rPr lang="en-US" altLang="zh-CN" sz="3200" dirty="0"/>
              <a:t>t=</a:t>
            </a:r>
            <a:r>
              <a:rPr lang="zh-CN" altLang="en-US" sz="3200" u="sng" dirty="0"/>
              <a:t>                                    </a:t>
            </a:r>
            <a:r>
              <a:rPr lang="zh-CN" altLang="en-US" sz="3200" dirty="0"/>
              <a:t> ；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en-US" altLang="zh-CN" sz="3200" dirty="0"/>
              <a:t>return t;</a:t>
            </a:r>
          </a:p>
          <a:p>
            <a:pPr marL="57150" indent="0">
              <a:buNone/>
            </a:pPr>
            <a:r>
              <a:rPr lang="en-US" altLang="zh-CN" dirty="0"/>
              <a:t>}</a:t>
            </a:r>
          </a:p>
          <a:p>
            <a:pPr marL="57150" indent="0">
              <a:buNone/>
            </a:pPr>
            <a:endParaRPr lang="en-US" altLang="zh-CN" dirty="0"/>
          </a:p>
          <a:p>
            <a:pPr marL="57150" indent="0">
              <a:buNone/>
            </a:pPr>
            <a:r>
              <a:rPr lang="en-US" altLang="zh-CN" dirty="0"/>
              <a:t>l</a:t>
            </a:r>
            <a:r>
              <a:rPr lang="en-US" altLang="zh-CN" dirty="0" smtClean="0"/>
              <a:t>ong scale2(long x, long y, long z)  //x in %</a:t>
            </a:r>
            <a:r>
              <a:rPr lang="en-US" altLang="zh-CN" dirty="0" err="1" smtClean="0"/>
              <a:t>rdi</a:t>
            </a:r>
            <a:r>
              <a:rPr lang="en-US" altLang="zh-CN" dirty="0" smtClean="0"/>
              <a:t>, y in %</a:t>
            </a:r>
            <a:r>
              <a:rPr lang="en-US" altLang="zh-CN" dirty="0" err="1" smtClean="0"/>
              <a:t>rsi</a:t>
            </a:r>
            <a:r>
              <a:rPr lang="en-US" altLang="zh-CN" dirty="0" smtClean="0"/>
              <a:t>, z in %</a:t>
            </a:r>
            <a:r>
              <a:rPr lang="en-US" altLang="zh-CN" dirty="0" err="1" smtClean="0"/>
              <a:t>rdx</a:t>
            </a:r>
            <a:endParaRPr lang="en-US" altLang="zh-CN" dirty="0" smtClean="0"/>
          </a:p>
          <a:p>
            <a:pPr marL="57150" indent="0">
              <a:buNone/>
            </a:pPr>
            <a:r>
              <a:rPr lang="en-US" altLang="zh-CN" dirty="0" smtClean="0"/>
              <a:t>Scale2</a:t>
            </a:r>
            <a:r>
              <a:rPr lang="en-US" altLang="zh-CN" dirty="0"/>
              <a:t>:</a:t>
            </a:r>
          </a:p>
          <a:p>
            <a:pPr marL="5715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leaq</a:t>
            </a:r>
            <a:r>
              <a:rPr lang="zh-CN" altLang="en-US" dirty="0"/>
              <a:t> </a:t>
            </a:r>
            <a:r>
              <a:rPr lang="en-US" altLang="zh-CN" dirty="0"/>
              <a:t>(%rdi,$rdi,4),%</a:t>
            </a:r>
            <a:r>
              <a:rPr lang="en-US" altLang="zh-CN" dirty="0" err="1"/>
              <a:t>rax</a:t>
            </a:r>
            <a:r>
              <a:rPr lang="en-US" altLang="zh-CN" dirty="0"/>
              <a:t>;</a:t>
            </a:r>
          </a:p>
          <a:p>
            <a:pPr marL="5715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leaq</a:t>
            </a:r>
            <a:r>
              <a:rPr lang="en-US" altLang="zh-CN" dirty="0"/>
              <a:t>(%rax,$rsi,2),%</a:t>
            </a:r>
            <a:r>
              <a:rPr lang="en-US" altLang="zh-CN" dirty="0" err="1"/>
              <a:t>rax</a:t>
            </a:r>
            <a:r>
              <a:rPr lang="en-US" altLang="zh-CN" dirty="0"/>
              <a:t>;</a:t>
            </a:r>
          </a:p>
          <a:p>
            <a:pPr marL="5715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leaq</a:t>
            </a:r>
            <a:r>
              <a:rPr lang="en-US" altLang="zh-CN" dirty="0"/>
              <a:t>(%rax,%rdx,8),%</a:t>
            </a:r>
            <a:r>
              <a:rPr lang="en-US" altLang="zh-CN" dirty="0" err="1"/>
              <a:t>rax</a:t>
            </a:r>
            <a:r>
              <a:rPr lang="en-US" altLang="zh-CN" dirty="0"/>
              <a:t>;</a:t>
            </a:r>
          </a:p>
          <a:p>
            <a:pPr marL="57150" indent="0">
              <a:buNone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614049" y="373156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练习题</a:t>
            </a:r>
            <a:r>
              <a:rPr lang="en-US" altLang="zh-CN" sz="3200" dirty="0" smtClean="0"/>
              <a:t>3.7</a:t>
            </a:r>
            <a:r>
              <a:rPr lang="zh-CN" altLang="en-US" sz="3200" dirty="0" smtClean="0"/>
              <a:t>， </a:t>
            </a:r>
            <a:r>
              <a:rPr lang="en-US" altLang="zh-CN" sz="3200" dirty="0" smtClean="0"/>
              <a:t>pp. 130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6429221" y="4688732"/>
            <a:ext cx="160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//%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rax</a:t>
            </a:r>
            <a:r>
              <a:rPr lang="en-US" altLang="zh-CN" sz="2400" dirty="0" smtClean="0">
                <a:solidFill>
                  <a:srgbClr val="FF0000"/>
                </a:solidFill>
              </a:rPr>
              <a:t> = 5x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9221" y="5243439"/>
            <a:ext cx="2187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//%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rax</a:t>
            </a:r>
            <a:r>
              <a:rPr lang="en-US" altLang="zh-CN" sz="2400" dirty="0" smtClean="0">
                <a:solidFill>
                  <a:srgbClr val="FF0000"/>
                </a:solidFill>
              </a:rPr>
              <a:t> = 5x + 2y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29221" y="5894686"/>
            <a:ext cx="275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//%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rax</a:t>
            </a:r>
            <a:r>
              <a:rPr lang="en-US" altLang="zh-CN" sz="2400" dirty="0" smtClean="0">
                <a:solidFill>
                  <a:srgbClr val="FF0000"/>
                </a:solidFill>
              </a:rPr>
              <a:t> = 5x + 2y + 8z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0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73029" y="130534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long mult2(</a:t>
            </a:r>
            <a:r>
              <a:rPr lang="en-US" altLang="zh-CN" dirty="0" err="1"/>
              <a:t>long,long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en-US" altLang="zh-CN" dirty="0"/>
              <a:t>void </a:t>
            </a:r>
            <a:r>
              <a:rPr lang="en-US" altLang="zh-CN" dirty="0" err="1"/>
              <a:t>multstore</a:t>
            </a:r>
            <a:r>
              <a:rPr lang="en-US" altLang="zh-CN" dirty="0"/>
              <a:t>(long x, long y, long *</a:t>
            </a:r>
            <a:r>
              <a:rPr lang="en-US" altLang="zh-CN" dirty="0" err="1"/>
              <a:t>dest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long t= mult2(</a:t>
            </a:r>
            <a:r>
              <a:rPr lang="en-US" altLang="zh-CN" dirty="0" err="1"/>
              <a:t>x,y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*</a:t>
            </a:r>
            <a:r>
              <a:rPr lang="en-US" altLang="zh-CN" dirty="0" err="1"/>
              <a:t>dest</a:t>
            </a:r>
            <a:r>
              <a:rPr lang="en-US" altLang="zh-CN" dirty="0"/>
              <a:t> = t;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01079" y="3463803"/>
            <a:ext cx="413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dirty="0"/>
              <a:t>[root@localhost cs2]# gcc </a:t>
            </a:r>
            <a:r>
              <a:rPr lang="da-DK" altLang="zh-CN" dirty="0" smtClean="0"/>
              <a:t>–O</a:t>
            </a:r>
            <a:r>
              <a:rPr lang="da-DK" altLang="zh-CN" dirty="0" smtClean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da-DK" altLang="zh-CN" dirty="0" smtClean="0"/>
              <a:t> </a:t>
            </a:r>
            <a:r>
              <a:rPr lang="da-DK" altLang="zh-CN" dirty="0"/>
              <a:t>-S mstore.c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3029" y="755372"/>
            <a:ext cx="199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3.2.2 </a:t>
            </a:r>
            <a:r>
              <a:rPr lang="zh-CN" altLang="en-US" b="1" dirty="0" smtClean="0"/>
              <a:t>代码</a:t>
            </a:r>
            <a:r>
              <a:rPr lang="zh-CN" altLang="en-US" b="1" dirty="0"/>
              <a:t>示例：</a:t>
            </a:r>
          </a:p>
        </p:txBody>
      </p:sp>
      <p:sp>
        <p:nvSpPr>
          <p:cNvPr id="6" name="矩形 5"/>
          <p:cNvSpPr/>
          <p:nvPr/>
        </p:nvSpPr>
        <p:spPr>
          <a:xfrm>
            <a:off x="6769029" y="197346"/>
            <a:ext cx="5113983" cy="64633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cat </a:t>
            </a:r>
            <a:r>
              <a:rPr lang="en-US" altLang="zh-CN" dirty="0" err="1"/>
              <a:t>mstore.s</a:t>
            </a:r>
            <a:endParaRPr lang="en-US" altLang="zh-CN" dirty="0"/>
          </a:p>
          <a:p>
            <a:r>
              <a:rPr lang="en-US" altLang="zh-CN" dirty="0"/>
              <a:t>	.file	"</a:t>
            </a:r>
            <a:r>
              <a:rPr lang="en-US" altLang="zh-CN" dirty="0" err="1"/>
              <a:t>mstore.c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	.text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globl</a:t>
            </a:r>
            <a:r>
              <a:rPr lang="en-US" altLang="zh-CN" dirty="0"/>
              <a:t>	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.type	</a:t>
            </a:r>
            <a:r>
              <a:rPr lang="en-US" altLang="zh-CN" dirty="0" err="1"/>
              <a:t>multstore</a:t>
            </a:r>
            <a:r>
              <a:rPr lang="en-US" altLang="zh-CN" dirty="0"/>
              <a:t>, @function</a:t>
            </a:r>
          </a:p>
          <a:p>
            <a:r>
              <a:rPr lang="en-US" altLang="zh-CN" dirty="0" err="1"/>
              <a:t>multstore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.LFB0: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cfi_startproc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pushq</a:t>
            </a: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B050"/>
                </a:solidFill>
              </a:rPr>
              <a:t>%</a:t>
            </a:r>
            <a:r>
              <a:rPr lang="en-US" altLang="zh-CN" dirty="0" err="1">
                <a:solidFill>
                  <a:srgbClr val="00B050"/>
                </a:solidFill>
              </a:rPr>
              <a:t>rbx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	.</a:t>
            </a:r>
            <a:r>
              <a:rPr lang="en-US" altLang="zh-CN" dirty="0" err="1"/>
              <a:t>cfi_def_cfa_offset</a:t>
            </a:r>
            <a:r>
              <a:rPr lang="en-US" altLang="zh-CN" dirty="0"/>
              <a:t> 16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cfi_offset</a:t>
            </a:r>
            <a:r>
              <a:rPr lang="en-US" altLang="zh-CN" dirty="0"/>
              <a:t> 3, -16</a:t>
            </a:r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movq</a:t>
            </a:r>
            <a:r>
              <a:rPr lang="en-US" altLang="zh-CN" dirty="0">
                <a:solidFill>
                  <a:srgbClr val="0070C0"/>
                </a:solidFill>
              </a:rPr>
              <a:t>	%</a:t>
            </a:r>
            <a:r>
              <a:rPr lang="en-US" altLang="zh-CN" dirty="0" err="1">
                <a:solidFill>
                  <a:srgbClr val="0070C0"/>
                </a:solidFill>
              </a:rPr>
              <a:t>rdx</a:t>
            </a:r>
            <a:r>
              <a:rPr lang="en-US" altLang="zh-CN" dirty="0">
                <a:solidFill>
                  <a:srgbClr val="0070C0"/>
                </a:solidFill>
              </a:rPr>
              <a:t>, %</a:t>
            </a:r>
            <a:r>
              <a:rPr lang="en-US" altLang="zh-CN" dirty="0" err="1">
                <a:solidFill>
                  <a:srgbClr val="0070C0"/>
                </a:solidFill>
              </a:rPr>
              <a:t>rbx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</a:rPr>
              <a:t>call	mult2</a:t>
            </a:r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movq</a:t>
            </a:r>
            <a:r>
              <a:rPr lang="en-US" altLang="zh-CN" dirty="0">
                <a:solidFill>
                  <a:srgbClr val="0070C0"/>
                </a:solidFill>
              </a:rPr>
              <a:t>	%</a:t>
            </a:r>
            <a:r>
              <a:rPr lang="en-US" altLang="zh-CN" dirty="0" err="1">
                <a:solidFill>
                  <a:srgbClr val="0070C0"/>
                </a:solidFill>
              </a:rPr>
              <a:t>rax</a:t>
            </a:r>
            <a:r>
              <a:rPr lang="en-US" altLang="zh-CN" dirty="0">
                <a:solidFill>
                  <a:srgbClr val="0070C0"/>
                </a:solidFill>
              </a:rPr>
              <a:t>, (%</a:t>
            </a:r>
            <a:r>
              <a:rPr lang="en-US" altLang="zh-CN" dirty="0" err="1">
                <a:solidFill>
                  <a:srgbClr val="0070C0"/>
                </a:solidFill>
              </a:rPr>
              <a:t>rbx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popq</a:t>
            </a: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B050"/>
                </a:solidFill>
              </a:rPr>
              <a:t>%</a:t>
            </a:r>
            <a:r>
              <a:rPr lang="en-US" altLang="zh-CN" dirty="0" err="1">
                <a:solidFill>
                  <a:srgbClr val="00B050"/>
                </a:solidFill>
              </a:rPr>
              <a:t>rbx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	.</a:t>
            </a:r>
            <a:r>
              <a:rPr lang="en-US" altLang="zh-CN" dirty="0" err="1"/>
              <a:t>cfi_def_cfa_offset</a:t>
            </a:r>
            <a:r>
              <a:rPr lang="en-US" altLang="zh-CN" dirty="0"/>
              <a:t> 8</a:t>
            </a:r>
          </a:p>
          <a:p>
            <a:pPr lvl="1"/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</a:rPr>
              <a:t>ret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cfi_endproc</a:t>
            </a:r>
            <a:endParaRPr lang="en-US" altLang="zh-CN" dirty="0"/>
          </a:p>
          <a:p>
            <a:r>
              <a:rPr lang="en-US" altLang="zh-CN" dirty="0"/>
              <a:t>.LFE0:</a:t>
            </a:r>
          </a:p>
          <a:p>
            <a:r>
              <a:rPr lang="en-US" altLang="zh-CN" dirty="0"/>
              <a:t>	.size	</a:t>
            </a:r>
            <a:r>
              <a:rPr lang="en-US" altLang="zh-CN" dirty="0" err="1"/>
              <a:t>multstore</a:t>
            </a:r>
            <a:r>
              <a:rPr lang="en-US" altLang="zh-CN" dirty="0"/>
              <a:t>, .-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.ident	"GCC: (GNU) 4.8.5 20150623 (Red Hat 4.8.5-11)"</a:t>
            </a:r>
          </a:p>
          <a:p>
            <a:r>
              <a:rPr lang="en-US" altLang="zh-CN" dirty="0"/>
              <a:t>	.section	.note.GNU-stack,"",@</a:t>
            </a:r>
            <a:r>
              <a:rPr lang="en-US" altLang="zh-CN" dirty="0" err="1"/>
              <a:t>progbits</a:t>
            </a:r>
            <a:endParaRPr lang="en-US" altLang="zh-CN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21347"/>
              </p:ext>
            </p:extLst>
          </p:nvPr>
        </p:nvGraphicFramePr>
        <p:xfrm>
          <a:off x="459019" y="3960271"/>
          <a:ext cx="5922325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086"/>
                <a:gridCol w="48252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–O </a:t>
                      </a:r>
                      <a:r>
                        <a:rPr lang="zh-CN" altLang="en-US" baseline="0" dirty="0" smtClean="0"/>
                        <a:t>参数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含义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-O0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关闭所有优化选项</a:t>
                      </a:r>
                      <a:endParaRPr lang="zh-CN" altLang="en-US" dirty="0"/>
                    </a:p>
                  </a:txBody>
                  <a:tcPr/>
                </a:tc>
              </a:tr>
              <a:tr h="34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-O1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基本优化，编译器会生成更快的代码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-O2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O1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的升级版，推荐使用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-O3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目前最高的优化级别，更多的编译时间，更大的二进制文件，占用更多内存，稍快一点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Os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优化代码大小，当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缓存或磁盘空间较小时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71135" y="3094471"/>
            <a:ext cx="44537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pp. 114  -</a:t>
            </a:r>
            <a:r>
              <a:rPr lang="en-US" altLang="zh-CN" dirty="0" err="1" smtClean="0"/>
              <a:t>Og</a:t>
            </a:r>
            <a:r>
              <a:rPr lang="zh-CN" altLang="en-US" dirty="0" smtClean="0"/>
              <a:t>， 不同发行版本</a:t>
            </a:r>
            <a:r>
              <a:rPr lang="en-US" altLang="zh-CN" dirty="0" err="1" smtClean="0"/>
              <a:t>gcc</a:t>
            </a:r>
            <a:r>
              <a:rPr lang="zh-CN" altLang="en-US" dirty="0" smtClean="0"/>
              <a:t>选项有不同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/>
              <p14:cNvContentPartPr/>
              <p14:nvPr/>
            </p14:nvContentPartPr>
            <p14:xfrm>
              <a:off x="2518920" y="2942280"/>
              <a:ext cx="1386720" cy="41292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9560" y="2932920"/>
                <a:ext cx="1405440" cy="43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50951" y="6377062"/>
            <a:ext cx="2844800" cy="365125"/>
          </a:xfrm>
        </p:spPr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82785"/>
            <a:ext cx="11243310" cy="162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 smtClean="0"/>
              <a:t>3.5.2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一</a:t>
            </a:r>
            <a:r>
              <a:rPr lang="zh-CN" altLang="en-US" sz="2800" dirty="0" smtClean="0"/>
              <a:t>元和</a:t>
            </a:r>
            <a:r>
              <a:rPr lang="zh-CN" altLang="en-US" sz="2800" dirty="0"/>
              <a:t>二元操作</a:t>
            </a:r>
            <a:endParaRPr lang="en-US" altLang="zh-CN" sz="2800" dirty="0"/>
          </a:p>
          <a:p>
            <a:pPr lvl="1"/>
            <a:r>
              <a:rPr lang="zh-CN" altLang="en-US" dirty="0"/>
              <a:t>一元操作只有一个操作数，既是源操作数又是目的操作数；</a:t>
            </a:r>
            <a:endParaRPr lang="en-US" altLang="zh-CN" dirty="0"/>
          </a:p>
          <a:p>
            <a:pPr lvl="1"/>
            <a:r>
              <a:rPr lang="zh-CN" altLang="en-US" dirty="0"/>
              <a:t>二元操作两个操作数都是原操作数，</a:t>
            </a:r>
            <a:r>
              <a:rPr lang="zh-CN" altLang="en-US" dirty="0">
                <a:solidFill>
                  <a:srgbClr val="FF0000"/>
                </a:solidFill>
              </a:rPr>
              <a:t>第二个操作数是目的操作数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9060774" y="4056617"/>
            <a:ext cx="1774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solidFill>
                  <a:srgbClr val="FF0000"/>
                </a:solidFill>
              </a:rPr>
              <a:t>练习 </a:t>
            </a:r>
            <a:r>
              <a:rPr lang="en-US" altLang="zh-CN" sz="2800" dirty="0" smtClean="0">
                <a:solidFill>
                  <a:srgbClr val="FF0000"/>
                </a:solidFill>
              </a:rPr>
              <a:t>3.8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solidFill>
                  <a:srgbClr val="FF0000"/>
                </a:solidFill>
              </a:rPr>
              <a:t>pp.130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5" y="2202785"/>
            <a:ext cx="7303204" cy="1851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95" y="4134628"/>
            <a:ext cx="7577391" cy="260755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12663" y="2280103"/>
            <a:ext cx="3521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s</a:t>
            </a:r>
            <a:r>
              <a:rPr lang="en-US" altLang="zh-CN" sz="2800" dirty="0" err="1" smtClean="0"/>
              <a:t>ubq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rax</a:t>
            </a:r>
            <a:r>
              <a:rPr lang="en-US" altLang="zh-CN" sz="2800" dirty="0" smtClean="0"/>
              <a:t>, 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;</a:t>
            </a:r>
          </a:p>
          <a:p>
            <a:r>
              <a:rPr lang="en-US" altLang="zh-CN" sz="2800" dirty="0" smtClean="0"/>
              <a:t>//</a:t>
            </a:r>
            <a:r>
              <a:rPr lang="zh-CN" altLang="en-US" sz="2800" dirty="0" smtClean="0"/>
              <a:t>从</a:t>
            </a:r>
            <a:r>
              <a:rPr lang="en-US" altLang="zh-CN" sz="2800" dirty="0" smtClean="0"/>
              <a:t>%</a:t>
            </a:r>
            <a:r>
              <a:rPr lang="en-US" altLang="zh-CN" sz="2800" dirty="0" err="1" smtClean="0"/>
              <a:t>rdx</a:t>
            </a:r>
            <a:r>
              <a:rPr lang="zh-CN" altLang="en-US" sz="2800" dirty="0" smtClean="0"/>
              <a:t>中减去</a:t>
            </a:r>
            <a:r>
              <a:rPr lang="en-US" altLang="zh-CN" sz="2800" dirty="0" smtClean="0"/>
              <a:t>%</a:t>
            </a:r>
            <a:r>
              <a:rPr lang="en-US" altLang="zh-CN" sz="2800" dirty="0" err="1" smtClean="0"/>
              <a:t>rax</a:t>
            </a:r>
            <a:endParaRPr lang="en-US" altLang="zh-CN" sz="2800" dirty="0" smtClean="0"/>
          </a:p>
          <a:p>
            <a:r>
              <a:rPr lang="zh-CN" altLang="en-US" sz="2800" dirty="0" smtClean="0"/>
              <a:t>即</a:t>
            </a:r>
            <a:r>
              <a:rPr lang="en-US" altLang="zh-CN" sz="2800" dirty="0" smtClean="0"/>
              <a:t>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 = 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 - %</a:t>
            </a:r>
            <a:r>
              <a:rPr lang="en-US" altLang="zh-CN" sz="2800" dirty="0" err="1" smtClean="0"/>
              <a:t>rax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5126476" y="453367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0x100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09585" y="4533670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0xFF + 0x1 = 0x100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240808" y="561668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0x100 + 0x10 = 0x110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91659" y="559694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0x13 + 1 =0x14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21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456243" y="453213"/>
            <a:ext cx="11243310" cy="162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 smtClean="0"/>
              <a:t>3.5.2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一</a:t>
            </a:r>
            <a:r>
              <a:rPr lang="zh-CN" altLang="en-US" sz="2800" dirty="0" smtClean="0"/>
              <a:t>元和</a:t>
            </a:r>
            <a:r>
              <a:rPr lang="zh-CN" altLang="en-US" sz="2800" dirty="0"/>
              <a:t>二元操作</a:t>
            </a:r>
            <a:endParaRPr lang="en-US" altLang="zh-CN" sz="2800" dirty="0"/>
          </a:p>
          <a:p>
            <a:pPr lvl="1"/>
            <a:r>
              <a:rPr lang="zh-CN" altLang="en-US" dirty="0"/>
              <a:t>一元操作只有一个操作数，既是源操作数又是目的操作数；</a:t>
            </a:r>
            <a:endParaRPr lang="en-US" altLang="zh-CN" dirty="0"/>
          </a:p>
          <a:p>
            <a:pPr lvl="1"/>
            <a:r>
              <a:rPr lang="zh-CN" altLang="en-US" dirty="0"/>
              <a:t>二元操作两个操作数都是原操作数，</a:t>
            </a:r>
            <a:r>
              <a:rPr lang="zh-CN" altLang="en-US" dirty="0">
                <a:solidFill>
                  <a:srgbClr val="FF0000"/>
                </a:solidFill>
              </a:rPr>
              <a:t>第二个操作数是目的操作数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8932511" y="4406041"/>
            <a:ext cx="2454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练习 </a:t>
            </a:r>
            <a:r>
              <a:rPr lang="en-US" altLang="zh-CN" sz="2800" dirty="0" smtClean="0"/>
              <a:t>3.8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pp.130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6" y="1944352"/>
            <a:ext cx="6480074" cy="16427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75124" y="2202075"/>
            <a:ext cx="4024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s</a:t>
            </a:r>
            <a:r>
              <a:rPr lang="en-US" altLang="zh-CN" sz="2800" dirty="0" err="1" smtClean="0"/>
              <a:t>ubq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rax</a:t>
            </a:r>
            <a:r>
              <a:rPr lang="en-US" altLang="zh-CN" sz="2800" dirty="0" smtClean="0"/>
              <a:t>, 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;</a:t>
            </a:r>
          </a:p>
          <a:p>
            <a:r>
              <a:rPr lang="en-US" altLang="zh-CN" sz="2800" dirty="0" smtClean="0"/>
              <a:t>//</a:t>
            </a:r>
            <a:r>
              <a:rPr lang="zh-CN" altLang="en-US" sz="2800" dirty="0" smtClean="0"/>
              <a:t>从</a:t>
            </a:r>
            <a:r>
              <a:rPr lang="en-US" altLang="zh-CN" sz="2800" dirty="0" smtClean="0"/>
              <a:t>%</a:t>
            </a:r>
            <a:r>
              <a:rPr lang="en-US" altLang="zh-CN" sz="2800" dirty="0" err="1" smtClean="0"/>
              <a:t>rdx</a:t>
            </a:r>
            <a:r>
              <a:rPr lang="zh-CN" altLang="en-US" sz="2800" dirty="0" smtClean="0"/>
              <a:t>中减去</a:t>
            </a:r>
            <a:r>
              <a:rPr lang="en-US" altLang="zh-CN" sz="2800" dirty="0" smtClean="0"/>
              <a:t>%</a:t>
            </a:r>
            <a:r>
              <a:rPr lang="en-US" altLang="zh-CN" sz="2800" dirty="0" err="1" smtClean="0"/>
              <a:t>rax</a:t>
            </a:r>
            <a:endParaRPr lang="en-US" altLang="zh-CN" sz="2800" dirty="0" smtClean="0"/>
          </a:p>
          <a:p>
            <a:r>
              <a:rPr lang="zh-CN" altLang="en-US" sz="2800" dirty="0" smtClean="0"/>
              <a:t>即</a:t>
            </a:r>
            <a:r>
              <a:rPr lang="en-US" altLang="zh-CN" sz="2800" dirty="0" smtClean="0"/>
              <a:t>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 = 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 = %</a:t>
            </a:r>
            <a:r>
              <a:rPr lang="en-US" altLang="zh-CN" sz="2800" dirty="0" err="1" smtClean="0"/>
              <a:t>rax</a:t>
            </a:r>
            <a:endParaRPr lang="zh-CN" altLang="en-US" sz="2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83676" y="3587070"/>
          <a:ext cx="8128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指令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值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addq</a:t>
                      </a:r>
                      <a:r>
                        <a:rPr lang="en-US" altLang="zh-CN" sz="2400" dirty="0" smtClean="0"/>
                        <a:t> %</a:t>
                      </a:r>
                      <a:r>
                        <a:rPr lang="en-US" altLang="zh-CN" sz="2400" dirty="0" err="1" smtClean="0"/>
                        <a:t>rcx</a:t>
                      </a:r>
                      <a:r>
                        <a:rPr lang="en-US" altLang="zh-CN" sz="2400" dirty="0" smtClean="0"/>
                        <a:t>, (%</a:t>
                      </a:r>
                      <a:r>
                        <a:rPr lang="en-US" altLang="zh-CN" sz="2400" dirty="0" err="1" smtClean="0"/>
                        <a:t>rax</a:t>
                      </a:r>
                      <a:r>
                        <a:rPr lang="en-US" altLang="zh-CN" sz="2400" dirty="0" smtClean="0"/>
                        <a:t>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0xFF</a:t>
                      </a:r>
                      <a:r>
                        <a:rPr lang="en-US" altLang="zh-CN" sz="2400" baseline="0" dirty="0" smtClean="0"/>
                        <a:t> + 0x1 = 0x100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subq</a:t>
                      </a:r>
                      <a:r>
                        <a:rPr lang="en-US" altLang="zh-CN" sz="2400" dirty="0" smtClean="0"/>
                        <a:t> %</a:t>
                      </a:r>
                      <a:r>
                        <a:rPr lang="en-US" altLang="zh-CN" sz="2400" dirty="0" err="1" smtClean="0"/>
                        <a:t>rdx</a:t>
                      </a:r>
                      <a:r>
                        <a:rPr lang="en-US" altLang="zh-CN" sz="2400" dirty="0" smtClean="0"/>
                        <a:t>, 8(%</a:t>
                      </a:r>
                      <a:r>
                        <a:rPr lang="en-US" altLang="zh-CN" sz="2400" dirty="0" err="1" smtClean="0"/>
                        <a:t>rax</a:t>
                      </a:r>
                      <a:r>
                        <a:rPr lang="en-US" altLang="zh-CN" sz="2400" dirty="0" smtClean="0"/>
                        <a:t>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0xAB – 0x3 = 0xA8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Imulq</a:t>
                      </a:r>
                      <a:r>
                        <a:rPr lang="en-US" altLang="zh-CN" sz="2400" dirty="0" smtClean="0"/>
                        <a:t> $16, (%</a:t>
                      </a:r>
                      <a:r>
                        <a:rPr lang="en-US" altLang="zh-CN" sz="2400" dirty="0" err="1" smtClean="0"/>
                        <a:t>rax</a:t>
                      </a:r>
                      <a:r>
                        <a:rPr lang="en-US" altLang="zh-CN" sz="2400" dirty="0" smtClean="0"/>
                        <a:t>, %</a:t>
                      </a:r>
                      <a:r>
                        <a:rPr lang="en-US" altLang="zh-CN" sz="2400" dirty="0" err="1" smtClean="0"/>
                        <a:t>rdx</a:t>
                      </a:r>
                      <a:r>
                        <a:rPr lang="en-US" altLang="zh-CN" sz="2400" dirty="0" smtClean="0"/>
                        <a:t>, 8)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0x11 * 16 = 0x110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Incq</a:t>
                      </a:r>
                      <a:r>
                        <a:rPr lang="en-US" altLang="zh-CN" sz="2400" dirty="0" smtClean="0"/>
                        <a:t> 16(%</a:t>
                      </a:r>
                      <a:r>
                        <a:rPr lang="en-US" altLang="zh-CN" sz="2400" dirty="0" err="1" smtClean="0"/>
                        <a:t>rax</a:t>
                      </a:r>
                      <a:r>
                        <a:rPr lang="en-US" altLang="zh-CN" sz="2400" dirty="0" smtClean="0"/>
                        <a:t>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0x14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decq</a:t>
                      </a:r>
                      <a:r>
                        <a:rPr lang="en-US" altLang="zh-CN" sz="2400" dirty="0" smtClean="0"/>
                        <a:t> %</a:t>
                      </a:r>
                      <a:r>
                        <a:rPr lang="en-US" altLang="zh-CN" sz="2400" dirty="0" err="1" smtClean="0"/>
                        <a:t>rcx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0x0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subq</a:t>
                      </a:r>
                      <a:r>
                        <a:rPr lang="en-US" altLang="zh-CN" sz="2400" dirty="0" smtClean="0"/>
                        <a:t> %</a:t>
                      </a:r>
                      <a:r>
                        <a:rPr lang="en-US" altLang="zh-CN" sz="2400" dirty="0" err="1" smtClean="0"/>
                        <a:t>rdx</a:t>
                      </a:r>
                      <a:r>
                        <a:rPr lang="en-US" altLang="zh-CN" sz="2400" dirty="0" smtClean="0"/>
                        <a:t>, %</a:t>
                      </a:r>
                      <a:r>
                        <a:rPr lang="en-US" altLang="zh-CN" sz="2400" dirty="0" err="1" smtClean="0"/>
                        <a:t>rax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0x100 – 0x3 = 0xFD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6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286398" y="527541"/>
            <a:ext cx="10972800" cy="42509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3.5.3</a:t>
            </a:r>
            <a:r>
              <a:rPr lang="zh-CN" altLang="en-US" dirty="0" smtClean="0"/>
              <a:t> </a:t>
            </a:r>
            <a:r>
              <a:rPr lang="zh-CN" altLang="en-US" dirty="0"/>
              <a:t>移位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/>
              <a:t>算术移位</a:t>
            </a:r>
            <a:endParaRPr lang="en-US" altLang="zh-CN" dirty="0"/>
          </a:p>
          <a:p>
            <a:pPr lvl="2"/>
            <a:r>
              <a:rPr lang="en-US" altLang="zh-CN" dirty="0" smtClean="0"/>
              <a:t>SAL/SAR </a:t>
            </a:r>
            <a:r>
              <a:rPr lang="zh-CN" altLang="en-US" dirty="0" smtClean="0"/>
              <a:t>移位量 被移位的数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逻辑移位</a:t>
            </a:r>
            <a:endParaRPr lang="en-US" altLang="zh-CN" dirty="0"/>
          </a:p>
          <a:p>
            <a:pPr lvl="2"/>
            <a:r>
              <a:rPr lang="en-US" altLang="zh-CN" dirty="0" smtClean="0"/>
              <a:t>SHL/SHR </a:t>
            </a:r>
            <a:r>
              <a:rPr lang="zh-CN" altLang="en-US" dirty="0" smtClean="0"/>
              <a:t>移位</a:t>
            </a:r>
            <a:r>
              <a:rPr lang="zh-CN" altLang="en-US" dirty="0"/>
              <a:t>量 被移位的</a:t>
            </a:r>
            <a:r>
              <a:rPr lang="zh-CN" altLang="en-US" dirty="0" smtClean="0"/>
              <a:t>数</a:t>
            </a:r>
            <a:endParaRPr lang="en-US" altLang="zh-CN" dirty="0" smtClean="0"/>
          </a:p>
          <a:p>
            <a:pPr marL="914400" lvl="2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移位量是</a:t>
            </a:r>
            <a:r>
              <a:rPr lang="zh-CN" altLang="en-US" dirty="0">
                <a:solidFill>
                  <a:srgbClr val="FF0000"/>
                </a:solidFill>
              </a:rPr>
              <a:t>立即数</a:t>
            </a:r>
            <a:r>
              <a:rPr lang="zh-CN" altLang="en-US" dirty="0"/>
              <a:t>或者</a:t>
            </a:r>
            <a:r>
              <a:rPr lang="en-US" altLang="zh-CN" dirty="0">
                <a:solidFill>
                  <a:srgbClr val="FF0000"/>
                </a:solidFill>
              </a:rPr>
              <a:t>%cl</a:t>
            </a:r>
          </a:p>
        </p:txBody>
      </p:sp>
      <p:sp>
        <p:nvSpPr>
          <p:cNvPr id="7" name="椭圆 6"/>
          <p:cNvSpPr/>
          <p:nvPr/>
        </p:nvSpPr>
        <p:spPr>
          <a:xfrm>
            <a:off x="4216503" y="3938061"/>
            <a:ext cx="1007918" cy="64746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93404" y="1467717"/>
            <a:ext cx="6598595" cy="52629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被移位的数</a:t>
            </a:r>
            <a:r>
              <a:rPr lang="en-US" altLang="zh-CN" sz="2800" dirty="0">
                <a:solidFill>
                  <a:srgbClr val="0070C0"/>
                </a:solidFill>
              </a:rPr>
              <a:t>w</a:t>
            </a:r>
            <a:r>
              <a:rPr lang="zh-CN" altLang="en-US" sz="2800" dirty="0">
                <a:solidFill>
                  <a:srgbClr val="0070C0"/>
                </a:solidFill>
              </a:rPr>
              <a:t>位</a:t>
            </a:r>
            <a:r>
              <a:rPr lang="zh-CN" altLang="en-US" sz="2800" dirty="0" smtClean="0">
                <a:solidFill>
                  <a:srgbClr val="0070C0"/>
                </a:solidFill>
              </a:rPr>
              <a:t>，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zh-CN" altLang="en-US" sz="2800" dirty="0" smtClean="0">
                <a:solidFill>
                  <a:srgbClr val="0070C0"/>
                </a:solidFill>
              </a:rPr>
              <a:t>移位量由</a:t>
            </a:r>
            <a:r>
              <a:rPr lang="en-US" altLang="zh-CN" sz="2800" dirty="0" smtClean="0">
                <a:solidFill>
                  <a:srgbClr val="0070C0"/>
                </a:solidFill>
              </a:rPr>
              <a:t>%cl</a:t>
            </a:r>
            <a:r>
              <a:rPr lang="zh-CN" altLang="en-US" sz="2800" dirty="0" smtClean="0">
                <a:solidFill>
                  <a:srgbClr val="0070C0"/>
                </a:solidFill>
              </a:rPr>
              <a:t>寄存器的</a:t>
            </a:r>
            <a:r>
              <a:rPr lang="zh-CN" altLang="en-US" sz="2800" dirty="0" smtClean="0">
                <a:solidFill>
                  <a:srgbClr val="FF0000"/>
                </a:solidFill>
              </a:rPr>
              <a:t>低</a:t>
            </a:r>
            <a:r>
              <a:rPr lang="en-US" altLang="zh-CN" sz="2800" dirty="0" smtClean="0">
                <a:solidFill>
                  <a:srgbClr val="FF0000"/>
                </a:solidFill>
              </a:rPr>
              <a:t>m</a:t>
            </a:r>
            <a:r>
              <a:rPr lang="zh-CN" altLang="en-US" sz="2800" dirty="0" smtClean="0">
                <a:solidFill>
                  <a:srgbClr val="FF0000"/>
                </a:solidFill>
              </a:rPr>
              <a:t>位</a:t>
            </a:r>
            <a:r>
              <a:rPr lang="zh-CN" altLang="en-US" sz="2800" dirty="0" smtClean="0">
                <a:solidFill>
                  <a:srgbClr val="0070C0"/>
                </a:solidFill>
              </a:rPr>
              <a:t>决定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  <a:r>
              <a:rPr lang="en-US" altLang="zh-CN" sz="2800" baseline="30000" dirty="0" smtClean="0">
                <a:solidFill>
                  <a:srgbClr val="FF0000"/>
                </a:solidFill>
              </a:rPr>
              <a:t>m</a:t>
            </a:r>
            <a:r>
              <a:rPr lang="en-US" altLang="zh-CN" sz="2800" dirty="0" smtClean="0">
                <a:solidFill>
                  <a:srgbClr val="FF0000"/>
                </a:solidFill>
              </a:rPr>
              <a:t>=w</a:t>
            </a:r>
          </a:p>
          <a:p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chemeClr val="accent1"/>
                </a:solidFill>
              </a:rPr>
              <a:t>例如：</a:t>
            </a:r>
            <a:r>
              <a:rPr lang="en-US" altLang="zh-CN" sz="2800" dirty="0" smtClean="0">
                <a:solidFill>
                  <a:schemeClr val="accent1"/>
                </a:solidFill>
              </a:rPr>
              <a:t>%cl = 0xFF</a:t>
            </a:r>
          </a:p>
          <a:p>
            <a:r>
              <a:rPr lang="en-US" altLang="zh-CN" sz="2800" dirty="0" err="1">
                <a:solidFill>
                  <a:schemeClr val="accent1"/>
                </a:solidFill>
              </a:rPr>
              <a:t>s</a:t>
            </a:r>
            <a:r>
              <a:rPr lang="en-US" altLang="zh-CN" sz="2800" dirty="0" err="1" smtClean="0">
                <a:solidFill>
                  <a:schemeClr val="accent1"/>
                </a:solidFill>
              </a:rPr>
              <a:t>al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b</a:t>
            </a:r>
            <a:r>
              <a:rPr lang="en-US" altLang="zh-CN" sz="2800" dirty="0" smtClean="0">
                <a:solidFill>
                  <a:schemeClr val="accent1"/>
                </a:solidFill>
              </a:rPr>
              <a:t> %cl, %</a:t>
            </a:r>
            <a:r>
              <a:rPr lang="en-US" altLang="zh-CN" sz="2800" dirty="0" err="1" smtClean="0">
                <a:solidFill>
                  <a:schemeClr val="accent1"/>
                </a:solidFill>
              </a:rPr>
              <a:t>rax</a:t>
            </a:r>
            <a:r>
              <a:rPr lang="en-US" altLang="zh-CN" sz="2800" dirty="0" smtClean="0">
                <a:solidFill>
                  <a:schemeClr val="accent1"/>
                </a:solidFill>
              </a:rPr>
              <a:t>  </a:t>
            </a:r>
          </a:p>
          <a:p>
            <a:r>
              <a:rPr lang="en-US" altLang="zh-CN" sz="2800" dirty="0" smtClean="0">
                <a:solidFill>
                  <a:schemeClr val="accent1"/>
                </a:solidFill>
              </a:rPr>
              <a:t>      </a:t>
            </a:r>
          </a:p>
          <a:p>
            <a:r>
              <a:rPr lang="en-US" altLang="zh-CN" sz="2800" dirty="0" err="1">
                <a:solidFill>
                  <a:schemeClr val="accent1"/>
                </a:solidFill>
              </a:rPr>
              <a:t>s</a:t>
            </a:r>
            <a:r>
              <a:rPr lang="en-US" altLang="zh-CN" sz="2800" dirty="0" err="1" smtClean="0">
                <a:solidFill>
                  <a:schemeClr val="accent1"/>
                </a:solidFill>
              </a:rPr>
              <a:t>al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w</a:t>
            </a:r>
            <a:r>
              <a:rPr lang="en-US" altLang="zh-CN" sz="2800" dirty="0" smtClean="0">
                <a:solidFill>
                  <a:schemeClr val="accent1"/>
                </a:solidFill>
              </a:rPr>
              <a:t> %cl, %</a:t>
            </a:r>
            <a:r>
              <a:rPr lang="en-US" altLang="zh-CN" sz="2800" dirty="0" err="1" smtClean="0">
                <a:solidFill>
                  <a:schemeClr val="accent1"/>
                </a:solidFill>
              </a:rPr>
              <a:t>rax</a:t>
            </a:r>
            <a:endParaRPr lang="en-US" altLang="zh-CN" sz="2800" dirty="0" smtClean="0">
              <a:solidFill>
                <a:schemeClr val="accent1"/>
              </a:solidFill>
            </a:endParaRPr>
          </a:p>
          <a:p>
            <a:endParaRPr lang="en-US" altLang="zh-CN" sz="2800" dirty="0" smtClean="0">
              <a:solidFill>
                <a:schemeClr val="accent1"/>
              </a:solidFill>
            </a:endParaRPr>
          </a:p>
          <a:p>
            <a:r>
              <a:rPr lang="en-US" altLang="zh-CN" sz="2800" dirty="0" err="1">
                <a:solidFill>
                  <a:schemeClr val="accent1"/>
                </a:solidFill>
              </a:rPr>
              <a:t>s</a:t>
            </a:r>
            <a:r>
              <a:rPr lang="en-US" altLang="zh-CN" sz="2800" dirty="0" err="1" smtClean="0">
                <a:solidFill>
                  <a:schemeClr val="accent1"/>
                </a:solidFill>
              </a:rPr>
              <a:t>al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l</a:t>
            </a:r>
            <a:r>
              <a:rPr lang="en-US" altLang="zh-CN" sz="2800" dirty="0" smtClean="0">
                <a:solidFill>
                  <a:schemeClr val="accent1"/>
                </a:solidFill>
              </a:rPr>
              <a:t> %cl, %</a:t>
            </a:r>
            <a:r>
              <a:rPr lang="en-US" altLang="zh-CN" sz="2800" dirty="0" err="1" smtClean="0">
                <a:solidFill>
                  <a:schemeClr val="accent1"/>
                </a:solidFill>
              </a:rPr>
              <a:t>rax</a:t>
            </a:r>
            <a:endParaRPr lang="en-US" altLang="zh-CN" sz="2800" dirty="0" smtClean="0">
              <a:solidFill>
                <a:schemeClr val="accent1"/>
              </a:solidFill>
            </a:endParaRPr>
          </a:p>
          <a:p>
            <a:endParaRPr lang="en-US" altLang="zh-CN" sz="2800" dirty="0" smtClean="0">
              <a:solidFill>
                <a:schemeClr val="accent1"/>
              </a:solidFill>
            </a:endParaRPr>
          </a:p>
          <a:p>
            <a:r>
              <a:rPr lang="en-US" altLang="zh-CN" sz="2800" dirty="0" err="1">
                <a:solidFill>
                  <a:schemeClr val="accent1"/>
                </a:solidFill>
              </a:rPr>
              <a:t>s</a:t>
            </a:r>
            <a:r>
              <a:rPr lang="en-US" altLang="zh-CN" sz="2800" dirty="0" err="1" smtClean="0">
                <a:solidFill>
                  <a:schemeClr val="accent1"/>
                </a:solidFill>
              </a:rPr>
              <a:t>al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q</a:t>
            </a:r>
            <a:r>
              <a:rPr lang="en-US" altLang="zh-CN" sz="2800" dirty="0" smtClean="0">
                <a:solidFill>
                  <a:schemeClr val="accent1"/>
                </a:solidFill>
              </a:rPr>
              <a:t> %cl,%</a:t>
            </a:r>
            <a:r>
              <a:rPr lang="en-US" altLang="zh-CN" sz="2800" dirty="0" err="1" smtClean="0">
                <a:solidFill>
                  <a:schemeClr val="accent1"/>
                </a:solidFill>
              </a:rPr>
              <a:t>rax</a:t>
            </a:r>
            <a:endParaRPr lang="en-US" altLang="zh-CN" sz="2800" dirty="0" smtClean="0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28660" y="3615562"/>
            <a:ext cx="1803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移位量是</a:t>
            </a:r>
            <a:r>
              <a:rPr lang="en-US" altLang="zh-CN" sz="2800" dirty="0" smtClean="0">
                <a:solidFill>
                  <a:srgbClr val="FF0000"/>
                </a:solidFill>
              </a:rPr>
              <a:t>7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28657" y="4516840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移位量是</a:t>
            </a:r>
            <a:r>
              <a:rPr lang="en-US" altLang="zh-CN" sz="2800" dirty="0" smtClean="0">
                <a:solidFill>
                  <a:srgbClr val="FF0000"/>
                </a:solidFill>
              </a:rPr>
              <a:t>15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28658" y="5304417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移位量是</a:t>
            </a:r>
            <a:r>
              <a:rPr lang="en-US" altLang="zh-CN" sz="2800" dirty="0" smtClean="0">
                <a:solidFill>
                  <a:srgbClr val="FF0000"/>
                </a:solidFill>
              </a:rPr>
              <a:t>31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28658" y="6198256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移位量是</a:t>
            </a:r>
            <a:r>
              <a:rPr lang="en-US" altLang="zh-CN" sz="2800" dirty="0" smtClean="0">
                <a:solidFill>
                  <a:srgbClr val="FF0000"/>
                </a:solidFill>
              </a:rPr>
              <a:t>63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3.5.3</a:t>
            </a:r>
            <a:r>
              <a:rPr lang="zh-CN" altLang="en-US" dirty="0" smtClean="0"/>
              <a:t> </a:t>
            </a:r>
            <a:r>
              <a:rPr lang="zh-CN" altLang="en-US" dirty="0"/>
              <a:t>移位</a:t>
            </a:r>
            <a:r>
              <a:rPr lang="zh-CN" altLang="en-US" dirty="0" smtClean="0"/>
              <a:t>操作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529590" y="1306708"/>
            <a:ext cx="235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/>
              <a:t>练习</a:t>
            </a:r>
          </a:p>
        </p:txBody>
      </p:sp>
      <p:sp>
        <p:nvSpPr>
          <p:cNvPr id="14" name="矩形 13"/>
          <p:cNvSpPr/>
          <p:nvPr/>
        </p:nvSpPr>
        <p:spPr>
          <a:xfrm>
            <a:off x="5321240" y="314906"/>
            <a:ext cx="68327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ZztexMono-Regular"/>
              </a:rPr>
              <a:t>int</a:t>
            </a:r>
            <a:r>
              <a:rPr lang="en-US" altLang="zh-CN" sz="2800" dirty="0">
                <a:latin typeface="ZztexMono-Regular"/>
              </a:rPr>
              <a:t> </a:t>
            </a:r>
            <a:r>
              <a:rPr lang="en-US" altLang="zh-CN" sz="2800" dirty="0" smtClean="0">
                <a:latin typeface="ZztexMono-Regular"/>
              </a:rPr>
              <a:t>shift_left4_rightn(long </a:t>
            </a:r>
            <a:r>
              <a:rPr lang="en-US" altLang="zh-CN" sz="2800" dirty="0">
                <a:latin typeface="ZztexMono-Regular"/>
              </a:rPr>
              <a:t>x, </a:t>
            </a:r>
            <a:r>
              <a:rPr lang="en-US" altLang="zh-CN" sz="2800" dirty="0" smtClean="0">
                <a:latin typeface="ZztexMono-Regular"/>
              </a:rPr>
              <a:t>long </a:t>
            </a:r>
            <a:r>
              <a:rPr lang="en-US" altLang="zh-CN" sz="2800" dirty="0">
                <a:latin typeface="ZztexMono-Regular"/>
              </a:rPr>
              <a:t>n)</a:t>
            </a:r>
          </a:p>
          <a:p>
            <a:r>
              <a:rPr lang="en-US" altLang="zh-CN" sz="2800" dirty="0">
                <a:latin typeface="ZztexMono-Regular"/>
              </a:rPr>
              <a:t>{</a:t>
            </a:r>
          </a:p>
          <a:p>
            <a:r>
              <a:rPr lang="en-US" altLang="zh-CN" sz="2800" dirty="0">
                <a:latin typeface="ZztexMono-Regular"/>
              </a:rPr>
              <a:t>	x &lt;&lt;= </a:t>
            </a:r>
            <a:r>
              <a:rPr lang="en-US" altLang="zh-CN" sz="2800" dirty="0" smtClean="0">
                <a:latin typeface="ZztexMono-Regular"/>
              </a:rPr>
              <a:t>4;</a:t>
            </a:r>
            <a:endParaRPr lang="en-US" altLang="zh-CN" sz="2800" dirty="0">
              <a:latin typeface="ZztexMono-Regular"/>
            </a:endParaRPr>
          </a:p>
          <a:p>
            <a:r>
              <a:rPr lang="en-US" altLang="zh-CN" sz="2800" dirty="0">
                <a:latin typeface="ZztexMono-Regular"/>
              </a:rPr>
              <a:t>	x &gt;&gt;= n;</a:t>
            </a:r>
          </a:p>
          <a:p>
            <a:r>
              <a:rPr lang="en-US" altLang="zh-CN" sz="2800" dirty="0">
                <a:latin typeface="ZztexMono-Regular"/>
              </a:rPr>
              <a:t>	return x;</a:t>
            </a:r>
          </a:p>
          <a:p>
            <a:r>
              <a:rPr lang="en-US" altLang="zh-CN" sz="2800" dirty="0" smtClean="0">
                <a:latin typeface="ZztexMono-Regular"/>
              </a:rPr>
              <a:t>}</a:t>
            </a:r>
            <a:r>
              <a:rPr lang="zh-CN" altLang="en-US" sz="2800" dirty="0">
                <a:latin typeface="ZztexMono-Regular"/>
              </a:rPr>
              <a:t> </a:t>
            </a:r>
            <a:endParaRPr lang="en-US" altLang="zh-CN" sz="2800" dirty="0" smtClean="0">
              <a:latin typeface="ZztexMono-Regular"/>
            </a:endParaRPr>
          </a:p>
          <a:p>
            <a:r>
              <a:rPr lang="en-US" altLang="zh-CN" sz="2800" dirty="0" smtClean="0">
                <a:latin typeface="ZztexMono-Regular"/>
              </a:rPr>
              <a:t>x </a:t>
            </a:r>
            <a:r>
              <a:rPr lang="zh-CN" altLang="en-US" sz="2800" dirty="0">
                <a:latin typeface="ZztexMono-Regular"/>
              </a:rPr>
              <a:t>和</a:t>
            </a:r>
            <a:r>
              <a:rPr lang="en-US" altLang="zh-CN" sz="2800" dirty="0">
                <a:latin typeface="ZztexMono-Regular"/>
              </a:rPr>
              <a:t>n</a:t>
            </a:r>
            <a:r>
              <a:rPr lang="zh-CN" altLang="en-US" sz="2800" dirty="0">
                <a:latin typeface="ZztexMono-Regular"/>
              </a:rPr>
              <a:t>放</a:t>
            </a:r>
            <a:r>
              <a:rPr lang="zh-CN" altLang="en-US" sz="2800" dirty="0" smtClean="0">
                <a:latin typeface="ZztexMono-Regular"/>
              </a:rPr>
              <a:t>在</a:t>
            </a:r>
            <a:r>
              <a:rPr lang="en-US" altLang="zh-CN" sz="2800" dirty="0" smtClean="0">
                <a:latin typeface="ZztexMono-Regular"/>
              </a:rPr>
              <a:t>%</a:t>
            </a:r>
            <a:r>
              <a:rPr lang="en-US" altLang="zh-CN" sz="2800" dirty="0" err="1" smtClean="0">
                <a:latin typeface="ZztexMono-Regular"/>
              </a:rPr>
              <a:t>rdi</a:t>
            </a:r>
            <a:r>
              <a:rPr lang="zh-CN" altLang="en-US" sz="2800" dirty="0" smtClean="0">
                <a:latin typeface="ZztexMono-Regular"/>
              </a:rPr>
              <a:t>和</a:t>
            </a:r>
            <a:r>
              <a:rPr lang="en-US" altLang="zh-CN" sz="2800" dirty="0" smtClean="0">
                <a:latin typeface="ZztexMono-Regular"/>
              </a:rPr>
              <a:t>%</a:t>
            </a:r>
            <a:r>
              <a:rPr lang="en-US" altLang="zh-CN" sz="2800" dirty="0" err="1" smtClean="0">
                <a:latin typeface="ZztexMono-Regular"/>
              </a:rPr>
              <a:t>rsi</a:t>
            </a:r>
            <a:r>
              <a:rPr lang="zh-CN" altLang="en-US" sz="2800" dirty="0" smtClean="0">
                <a:latin typeface="ZztexMono-Regular"/>
              </a:rPr>
              <a:t>寄存器中</a:t>
            </a:r>
            <a:endParaRPr lang="en-US" altLang="zh-CN" sz="2800" dirty="0">
              <a:latin typeface="ZztexMono-Regular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" y="3446392"/>
            <a:ext cx="7859230" cy="32337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57425" y="5176785"/>
            <a:ext cx="208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solidFill>
                  <a:srgbClr val="FF0000"/>
                </a:solidFill>
              </a:rPr>
              <a:t>salq</a:t>
            </a:r>
            <a:r>
              <a:rPr lang="en-US" altLang="zh-CN" sz="2800" dirty="0" smtClean="0">
                <a:solidFill>
                  <a:srgbClr val="FF0000"/>
                </a:solidFill>
              </a:rPr>
              <a:t> $4, %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rax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9590" y="6156872"/>
            <a:ext cx="2248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solidFill>
                  <a:srgbClr val="FF0000"/>
                </a:solidFill>
              </a:rPr>
              <a:t>sarq</a:t>
            </a:r>
            <a:r>
              <a:rPr lang="en-US" altLang="zh-CN" sz="2800" dirty="0" smtClean="0">
                <a:solidFill>
                  <a:srgbClr val="FF0000"/>
                </a:solidFill>
              </a:rPr>
              <a:t> %cl, %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rax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4" y="557049"/>
            <a:ext cx="5684985" cy="33527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71" y="2979934"/>
            <a:ext cx="8724231" cy="35890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790114" y="4250835"/>
            <a:ext cx="1610591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779604" y="4557008"/>
            <a:ext cx="1610591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790114" y="4926242"/>
            <a:ext cx="2815936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790114" y="5262384"/>
            <a:ext cx="2815936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90114" y="5626541"/>
            <a:ext cx="2036618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017103" y="5238446"/>
            <a:ext cx="1007918" cy="43013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59" y="1096534"/>
            <a:ext cx="4563112" cy="1247949"/>
          </a:xfrm>
          <a:prstGeom prst="rect">
            <a:avLst/>
          </a:prstGeom>
        </p:spPr>
      </p:pic>
      <p:sp>
        <p:nvSpPr>
          <p:cNvPr id="13" name="内容占位符 2"/>
          <p:cNvSpPr txBox="1"/>
          <p:nvPr/>
        </p:nvSpPr>
        <p:spPr>
          <a:xfrm>
            <a:off x="9207061" y="364141"/>
            <a:ext cx="2698869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dirty="0" smtClean="0"/>
              <a:t>3.5.4</a:t>
            </a:r>
            <a:r>
              <a:rPr lang="zh-CN" altLang="en-US" dirty="0" smtClean="0"/>
              <a:t> 讨论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204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4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2" y="705627"/>
            <a:ext cx="6420904" cy="3340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047" y="2755612"/>
            <a:ext cx="5067640" cy="3370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579" y="1355829"/>
            <a:ext cx="7221105" cy="9998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19662" y="1367001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y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 | x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9662" y="1855750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</a:defRPr>
            </a:lvl1pPr>
          </a:lstStyle>
          <a:p>
            <a:r>
              <a:rPr lang="en-US" altLang="zh-CN" dirty="0"/>
              <a:t>t1 &gt;&gt; 3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862958" y="2259207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</a:defRPr>
            </a:lvl1pPr>
          </a:lstStyle>
          <a:p>
            <a:r>
              <a:rPr lang="en-US" altLang="zh-CN" dirty="0"/>
              <a:t>~t2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62958" y="2662664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</a:defRPr>
            </a:lvl1pPr>
          </a:lstStyle>
          <a:p>
            <a:r>
              <a:rPr lang="en-US" altLang="zh-CN" dirty="0"/>
              <a:t>z – t3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252138" y="496536"/>
            <a:ext cx="3041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练习</a:t>
            </a:r>
            <a:r>
              <a:rPr lang="en-US" altLang="zh-CN" sz="2800" dirty="0" smtClean="0"/>
              <a:t>3.10, pp.132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431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8069" y="1778876"/>
            <a:ext cx="56475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xorq</a:t>
            </a:r>
            <a:r>
              <a:rPr lang="zh-CN" altLang="en-US" sz="3200" dirty="0" smtClean="0"/>
              <a:t>  </a:t>
            </a:r>
            <a:r>
              <a:rPr lang="en-US" altLang="zh-CN" sz="3200" dirty="0"/>
              <a:t>%</a:t>
            </a:r>
            <a:r>
              <a:rPr lang="en-US" altLang="zh-CN" sz="3200" dirty="0" err="1"/>
              <a:t>rdx</a:t>
            </a:r>
            <a:r>
              <a:rPr lang="en-US" altLang="zh-CN" sz="3200" dirty="0"/>
              <a:t>,%</a:t>
            </a:r>
            <a:r>
              <a:rPr lang="en-US" altLang="zh-CN" sz="3200" dirty="0" err="1"/>
              <a:t>rdx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实现什么作用？</a:t>
            </a:r>
            <a:endParaRPr lang="en-US" altLang="zh-CN" sz="3200" dirty="0"/>
          </a:p>
          <a:p>
            <a:r>
              <a:rPr lang="zh-CN" altLang="en-US" sz="3200" dirty="0"/>
              <a:t>直接的实现方式是什么</a:t>
            </a:r>
            <a:r>
              <a:rPr lang="zh-CN" altLang="en-US" sz="3200" dirty="0" smtClean="0"/>
              <a:t>？</a:t>
            </a:r>
            <a:endParaRPr lang="en-US" altLang="zh-CN" sz="3200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462455" y="754907"/>
            <a:ext cx="3363310" cy="7086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练习</a:t>
            </a:r>
            <a:r>
              <a:rPr lang="en-US" altLang="zh-CN" dirty="0" smtClean="0"/>
              <a:t>3.11, pp. 133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265684" y="4001814"/>
            <a:ext cx="6607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xorq</a:t>
            </a:r>
            <a:r>
              <a:rPr lang="zh-CN" altLang="en-US" sz="3200" dirty="0" smtClean="0"/>
              <a:t>  </a:t>
            </a:r>
            <a:r>
              <a:rPr lang="en-US" altLang="zh-CN" sz="3200" dirty="0"/>
              <a:t>%</a:t>
            </a:r>
            <a:r>
              <a:rPr lang="en-US" altLang="zh-CN" sz="3200" dirty="0" err="1"/>
              <a:t>rdx</a:t>
            </a:r>
            <a:r>
              <a:rPr lang="en-US" altLang="zh-CN" sz="3200" dirty="0"/>
              <a:t>,%</a:t>
            </a:r>
            <a:r>
              <a:rPr lang="en-US" altLang="zh-CN" sz="3200" dirty="0" err="1" smtClean="0"/>
              <a:t>rdx</a:t>
            </a:r>
            <a:r>
              <a:rPr lang="en-US" altLang="zh-CN" sz="3200" dirty="0" smtClean="0"/>
              <a:t>      </a:t>
            </a:r>
            <a:r>
              <a:rPr lang="zh-CN" altLang="en-US" sz="3200" dirty="0" smtClean="0"/>
              <a:t>指令长度：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字节</a:t>
            </a:r>
            <a:endParaRPr lang="en-US" altLang="zh-CN" sz="3200" dirty="0" smtClean="0"/>
          </a:p>
          <a:p>
            <a:r>
              <a:rPr lang="en-US" altLang="zh-CN" sz="3200" dirty="0" err="1"/>
              <a:t>m</a:t>
            </a:r>
            <a:r>
              <a:rPr lang="en-US" altLang="zh-CN" sz="3200" dirty="0" err="1" smtClean="0"/>
              <a:t>ovq</a:t>
            </a:r>
            <a:r>
              <a:rPr lang="en-US" altLang="zh-CN" sz="3200" dirty="0" smtClean="0"/>
              <a:t> $0, %</a:t>
            </a:r>
            <a:r>
              <a:rPr lang="en-US" altLang="zh-CN" sz="3200" dirty="0" err="1" smtClean="0"/>
              <a:t>rdx</a:t>
            </a:r>
            <a:r>
              <a:rPr lang="en-US" altLang="zh-CN" sz="3200" dirty="0" smtClean="0"/>
              <a:t>         </a:t>
            </a:r>
            <a:r>
              <a:rPr lang="zh-CN" altLang="en-US" sz="3200" dirty="0" smtClean="0"/>
              <a:t>指令长度：</a:t>
            </a:r>
            <a:r>
              <a:rPr lang="en-US" altLang="zh-CN" sz="3200" dirty="0" smtClean="0"/>
              <a:t>7</a:t>
            </a:r>
            <a:r>
              <a:rPr lang="zh-CN" altLang="en-US" sz="3200" dirty="0" smtClean="0"/>
              <a:t>字节</a:t>
            </a:r>
            <a:endParaRPr lang="en-US" altLang="zh-CN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5265684" y="5118298"/>
            <a:ext cx="660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上机自己</a:t>
            </a:r>
            <a:r>
              <a:rPr lang="zh-CN" altLang="en-US" sz="3200" dirty="0" smtClean="0">
                <a:solidFill>
                  <a:srgbClr val="FF0000"/>
                </a:solidFill>
              </a:rPr>
              <a:t>汇编</a:t>
            </a:r>
            <a:r>
              <a:rPr lang="en-US" altLang="zh-CN" sz="3200" dirty="0" smtClean="0">
                <a:solidFill>
                  <a:srgbClr val="FF0000"/>
                </a:solidFill>
              </a:rPr>
              <a:t>&amp;</a:t>
            </a:r>
            <a:r>
              <a:rPr lang="zh-CN" altLang="en-US" sz="3200" dirty="0" smtClean="0">
                <a:solidFill>
                  <a:srgbClr val="FF0000"/>
                </a:solidFill>
              </a:rPr>
              <a:t>反汇编</a:t>
            </a:r>
            <a:r>
              <a:rPr lang="zh-CN" altLang="en-US" sz="3200" dirty="0" smtClean="0"/>
              <a:t>验证一下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9761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159939" y="713897"/>
            <a:ext cx="11921814" cy="219467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3.5.5</a:t>
            </a:r>
            <a:r>
              <a:rPr lang="zh-CN" altLang="en-US" dirty="0" smtClean="0"/>
              <a:t> </a:t>
            </a:r>
            <a:r>
              <a:rPr lang="zh-CN" altLang="en-US" dirty="0"/>
              <a:t>特殊算术操作</a:t>
            </a:r>
            <a:endParaRPr lang="en-US" altLang="zh-CN" dirty="0"/>
          </a:p>
          <a:p>
            <a:r>
              <a:rPr lang="zh-CN" altLang="en-US" sz="2800" dirty="0" smtClean="0"/>
              <a:t>两个</a:t>
            </a:r>
            <a:r>
              <a:rPr lang="en-US" altLang="zh-CN" sz="2800" dirty="0" smtClean="0"/>
              <a:t>64</a:t>
            </a:r>
            <a:r>
              <a:rPr lang="zh-CN" altLang="en-US" sz="2800" dirty="0" smtClean="0"/>
              <a:t>位数</a:t>
            </a:r>
            <a:r>
              <a:rPr lang="zh-CN" altLang="en-US" sz="2800" dirty="0"/>
              <a:t>的</a:t>
            </a:r>
            <a:r>
              <a:rPr lang="zh-CN" altLang="en-US" sz="2800" dirty="0" smtClean="0"/>
              <a:t>全</a:t>
            </a:r>
            <a:r>
              <a:rPr lang="en-US" altLang="zh-CN" sz="2800" dirty="0" smtClean="0"/>
              <a:t>128</a:t>
            </a:r>
            <a:r>
              <a:rPr lang="zh-CN" altLang="en-US" sz="2800" dirty="0" smtClean="0"/>
              <a:t>位</a:t>
            </a:r>
            <a:r>
              <a:rPr lang="zh-CN" altLang="en-US" sz="2800" dirty="0"/>
              <a:t>乘积</a:t>
            </a:r>
            <a:endParaRPr lang="en-US" altLang="zh-CN" sz="2800" dirty="0"/>
          </a:p>
          <a:p>
            <a:r>
              <a:rPr lang="zh-CN" altLang="en-US" sz="2800" dirty="0"/>
              <a:t>指令中只给出</a:t>
            </a:r>
            <a:r>
              <a:rPr lang="zh-CN" altLang="en-US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</a:t>
            </a:r>
            <a:r>
              <a:rPr lang="zh-CN" altLang="en-US" sz="2800" dirty="0"/>
              <a:t>操作数，另</a:t>
            </a:r>
            <a:r>
              <a:rPr lang="zh-CN" altLang="en-US" sz="2800" dirty="0" smtClean="0"/>
              <a:t>一操作数：乘法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rax</a:t>
            </a:r>
            <a:r>
              <a:rPr lang="zh-CN" altLang="en-US" sz="2800" dirty="0"/>
              <a:t>，</a:t>
            </a:r>
            <a:r>
              <a:rPr lang="zh-CN" altLang="en-US" sz="2800" dirty="0" smtClean="0"/>
              <a:t>除法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rdx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:%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514350" lvl="1" indent="0">
              <a:buNone/>
            </a:pPr>
            <a:r>
              <a:rPr lang="zh-CN" altLang="en-US" dirty="0" smtClean="0"/>
              <a:t>隐含目的操作数：乘法 </a:t>
            </a:r>
            <a:r>
              <a:rPr lang="en-US" altLang="zh-CN" b="1" dirty="0">
                <a:solidFill>
                  <a:srgbClr val="FF0000"/>
                </a:solidFill>
              </a:rPr>
              <a:t>%</a:t>
            </a:r>
            <a:r>
              <a:rPr lang="en-US" altLang="zh-CN" b="1" dirty="0" err="1">
                <a:solidFill>
                  <a:srgbClr val="FF0000"/>
                </a:solidFill>
              </a:rPr>
              <a:t>rdx</a:t>
            </a:r>
            <a:r>
              <a:rPr lang="en-US" altLang="zh-CN" b="1" dirty="0">
                <a:solidFill>
                  <a:srgbClr val="FF0000"/>
                </a:solidFill>
              </a:rPr>
              <a:t>:%</a:t>
            </a:r>
            <a:r>
              <a:rPr lang="en-US" altLang="zh-CN" b="1" dirty="0" err="1">
                <a:solidFill>
                  <a:srgbClr val="FF0000"/>
                </a:solidFill>
              </a:rPr>
              <a:t>rax</a:t>
            </a:r>
            <a:r>
              <a:rPr lang="zh-CN" altLang="en-US" dirty="0"/>
              <a:t>，除法</a:t>
            </a:r>
            <a:r>
              <a:rPr lang="zh-CN" altLang="en-US" dirty="0" smtClean="0"/>
              <a:t>商</a:t>
            </a:r>
            <a:r>
              <a:rPr lang="en-US" altLang="zh-CN" b="1" dirty="0">
                <a:solidFill>
                  <a:srgbClr val="FF0000"/>
                </a:solidFill>
              </a:rPr>
              <a:t>%</a:t>
            </a:r>
            <a:r>
              <a:rPr lang="en-US" altLang="zh-CN" b="1" dirty="0" err="1">
                <a:solidFill>
                  <a:srgbClr val="FF0000"/>
                </a:solidFill>
              </a:rPr>
              <a:t>rax</a:t>
            </a:r>
            <a:r>
              <a:rPr lang="zh-CN" altLang="en-US" dirty="0" smtClean="0"/>
              <a:t>、余数</a:t>
            </a:r>
            <a:r>
              <a:rPr lang="en-US" altLang="zh-CN" b="1" dirty="0">
                <a:solidFill>
                  <a:srgbClr val="FF0000"/>
                </a:solidFill>
              </a:rPr>
              <a:t>%</a:t>
            </a:r>
            <a:r>
              <a:rPr lang="en-US" altLang="zh-CN" b="1" dirty="0" err="1">
                <a:solidFill>
                  <a:srgbClr val="FF0000"/>
                </a:solidFill>
              </a:rPr>
              <a:t>rdx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24449" y="1808433"/>
            <a:ext cx="2039792" cy="55071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5" y="2821541"/>
            <a:ext cx="10647851" cy="3626091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3052568" y="6305526"/>
            <a:ext cx="337920" cy="1825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052568" y="5469764"/>
            <a:ext cx="298580" cy="9778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245079" y="6368081"/>
            <a:ext cx="1299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R[%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rax</a:t>
            </a:r>
            <a:r>
              <a:rPr lang="en-US" altLang="zh-CN" sz="2800" dirty="0" smtClean="0">
                <a:solidFill>
                  <a:srgbClr val="FF0000"/>
                </a:solidFill>
              </a:rPr>
              <a:t>]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88220" y="6447632"/>
            <a:ext cx="211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书本</a:t>
            </a:r>
            <a:r>
              <a:rPr lang="en-US" altLang="zh-CN" dirty="0" smtClean="0"/>
              <a:t>p133, </a:t>
            </a:r>
            <a:r>
              <a:rPr lang="zh-CN" altLang="en-US" dirty="0" smtClean="0"/>
              <a:t>图</a:t>
            </a:r>
            <a:r>
              <a:rPr lang="en-US" altLang="zh-CN" dirty="0" smtClean="0"/>
              <a:t>3-12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33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1" y="1056806"/>
            <a:ext cx="8844202" cy="23381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82" y="3578039"/>
            <a:ext cx="9826764" cy="314343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2282" y="561354"/>
            <a:ext cx="328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代码示例</a:t>
            </a:r>
            <a:r>
              <a:rPr lang="zh-CN" altLang="en-US" sz="2400" b="1" dirty="0" smtClean="0"/>
              <a:t>：  </a:t>
            </a:r>
            <a:r>
              <a:rPr lang="en-US" altLang="zh-CN" sz="2400" b="1" dirty="0" err="1" smtClean="0"/>
              <a:t>mulq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136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46" y="1092768"/>
            <a:ext cx="5489203" cy="246545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4" y="3588822"/>
            <a:ext cx="8816062" cy="31304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1312" y="515359"/>
            <a:ext cx="3366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代码示例</a:t>
            </a:r>
            <a:r>
              <a:rPr lang="zh-CN" altLang="en-US" sz="2400" b="1" dirty="0" smtClean="0"/>
              <a:t>： </a:t>
            </a:r>
            <a:r>
              <a:rPr lang="en-US" altLang="zh-CN" sz="2400" b="1" dirty="0" err="1" smtClean="0"/>
              <a:t>idivq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6060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3389" y="853723"/>
            <a:ext cx="199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3.2.2 </a:t>
            </a:r>
            <a:r>
              <a:rPr lang="zh-CN" altLang="en-US" b="1" dirty="0" smtClean="0"/>
              <a:t>代码</a:t>
            </a:r>
            <a:r>
              <a:rPr lang="zh-CN" altLang="en-US" b="1" dirty="0"/>
              <a:t>示例：</a:t>
            </a:r>
          </a:p>
        </p:txBody>
      </p:sp>
      <p:sp>
        <p:nvSpPr>
          <p:cNvPr id="7" name="矩形 6"/>
          <p:cNvSpPr/>
          <p:nvPr/>
        </p:nvSpPr>
        <p:spPr>
          <a:xfrm>
            <a:off x="663389" y="1471648"/>
            <a:ext cx="105776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[root@localhost cs2]# gcc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c </a:t>
            </a:r>
            <a:r>
              <a:rPr lang="en-US" altLang="zh-CN" dirty="0" smtClean="0"/>
              <a:t>–O0</a:t>
            </a:r>
            <a:r>
              <a:rPr lang="zh-CN" altLang="en-US" dirty="0" smtClean="0"/>
              <a:t>  </a:t>
            </a:r>
            <a:r>
              <a:rPr lang="zh-CN" altLang="en-US" b="1" dirty="0">
                <a:solidFill>
                  <a:srgbClr val="FF0000"/>
                </a:solidFill>
              </a:rPr>
              <a:t>-g</a:t>
            </a:r>
            <a:r>
              <a:rPr lang="zh-CN" altLang="en-US" dirty="0"/>
              <a:t> mstore.c</a:t>
            </a:r>
          </a:p>
          <a:p>
            <a:r>
              <a:rPr lang="zh-CN" altLang="en-US" dirty="0"/>
              <a:t>[root@localhost cs2]# </a:t>
            </a:r>
            <a:r>
              <a:rPr lang="zh-CN" altLang="en-US" b="1" dirty="0">
                <a:solidFill>
                  <a:srgbClr val="FF0000"/>
                </a:solidFill>
              </a:rPr>
              <a:t>gdb mstore.o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GNU gdb (GDB) Red Hat Enterprise Linux 7.6.1-94.el7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Copyright (C) 2013 Free Software Foundation, Inc.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License GPLv3+: GNU GPL version 3 or later &lt;http://gnu.org/licenses/gpl.html&gt;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This is free software: you are free to change and redistribute it.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There is NO WARRANTY, to the extent permitted by law.  Type "show copying"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and "show warranty" for details.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This GDB was configured as "x86_64-redhat-linux-gnu".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For bug reporting instructions, please see: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&lt;http://www.gnu.org/software/gdb/bugs/&gt;...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Reading symbols from /home/lqm/cs2/mstore.o...done.</a:t>
            </a:r>
          </a:p>
          <a:p>
            <a:r>
              <a:rPr lang="zh-CN" altLang="en-US" dirty="0"/>
              <a:t>(gdb) </a:t>
            </a:r>
            <a:r>
              <a:rPr lang="zh-CN" altLang="en-US" b="1" dirty="0">
                <a:solidFill>
                  <a:srgbClr val="FF0000"/>
                </a:solidFill>
              </a:rPr>
              <a:t>x/14xb multstore</a:t>
            </a:r>
          </a:p>
          <a:p>
            <a:r>
              <a:rPr lang="zh-CN" altLang="en-US" dirty="0"/>
              <a:t>0x0 &lt;multstore&gt;:	</a:t>
            </a:r>
            <a:r>
              <a:rPr lang="zh-CN" altLang="en-US" dirty="0">
                <a:solidFill>
                  <a:srgbClr val="0070C0"/>
                </a:solidFill>
              </a:rPr>
              <a:t>0x53	0x48	0x89	0xd3	0xe8	0x00	0x00	0x00</a:t>
            </a:r>
          </a:p>
          <a:p>
            <a:r>
              <a:rPr lang="zh-CN" altLang="en-US" dirty="0"/>
              <a:t>0x8 &lt;multstore+8&gt;:	</a:t>
            </a:r>
            <a:r>
              <a:rPr lang="zh-CN" altLang="en-US" dirty="0">
                <a:solidFill>
                  <a:srgbClr val="0070C0"/>
                </a:solidFill>
              </a:rPr>
              <a:t>0x00	0x48	0x89	0x03	0x5b	0xc3</a:t>
            </a:r>
          </a:p>
          <a:p>
            <a:r>
              <a:rPr lang="zh-CN" altLang="en-US" dirty="0"/>
              <a:t>(gdb)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31157" y="291830"/>
            <a:ext cx="3550596" cy="47089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x/&lt;n/f/u&gt; &lt;</a:t>
            </a:r>
            <a:r>
              <a:rPr lang="en-US" altLang="zh-CN" sz="2000" dirty="0" err="1">
                <a:latin typeface="+mn-ea"/>
              </a:rPr>
              <a:t>addr</a:t>
            </a:r>
            <a:r>
              <a:rPr lang="en-US" altLang="zh-CN" sz="2000" dirty="0" smtClean="0">
                <a:latin typeface="+mn-ea"/>
              </a:rPr>
              <a:t>&gt;</a:t>
            </a:r>
          </a:p>
          <a:p>
            <a:r>
              <a:rPr lang="en-US" altLang="zh-CN" sz="2000" dirty="0" smtClean="0">
                <a:latin typeface="+mn-ea"/>
              </a:rPr>
              <a:t>n: </a:t>
            </a:r>
            <a:r>
              <a:rPr lang="zh-CN" altLang="en-US" sz="2000" dirty="0" smtClean="0">
                <a:latin typeface="+mn-ea"/>
              </a:rPr>
              <a:t>要显示的内存单元数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f</a:t>
            </a:r>
            <a:r>
              <a:rPr lang="en-US" altLang="zh-CN" sz="2000" dirty="0" smtClean="0">
                <a:latin typeface="+mn-ea"/>
              </a:rPr>
              <a:t>: </a:t>
            </a:r>
            <a:r>
              <a:rPr lang="zh-CN" altLang="en-US" sz="2000" dirty="0" smtClean="0">
                <a:latin typeface="+mn-ea"/>
              </a:rPr>
              <a:t>显示变量的格式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x</a:t>
            </a:r>
            <a:r>
              <a:rPr lang="zh-CN" altLang="en-US" sz="2000" dirty="0" smtClean="0">
                <a:latin typeface="+mn-ea"/>
              </a:rPr>
              <a:t>按十六进制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d</a:t>
            </a:r>
            <a:r>
              <a:rPr lang="zh-CN" altLang="en-US" sz="2000" dirty="0" smtClean="0">
                <a:latin typeface="+mn-ea"/>
              </a:rPr>
              <a:t>按十进制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    o</a:t>
            </a:r>
            <a:r>
              <a:rPr lang="zh-CN" altLang="en-US" sz="2000" dirty="0" smtClean="0">
                <a:latin typeface="+mn-ea"/>
              </a:rPr>
              <a:t>按八进制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t</a:t>
            </a:r>
            <a:r>
              <a:rPr lang="zh-CN" altLang="en-US" sz="2000" dirty="0" smtClean="0">
                <a:latin typeface="+mn-ea"/>
              </a:rPr>
              <a:t>按二进制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    c</a:t>
            </a:r>
            <a:r>
              <a:rPr lang="zh-CN" altLang="en-US" sz="2000" dirty="0" smtClean="0">
                <a:latin typeface="+mn-ea"/>
              </a:rPr>
              <a:t>按字符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    a</a:t>
            </a:r>
            <a:r>
              <a:rPr lang="zh-CN" altLang="en-US" sz="2000" dirty="0" smtClean="0">
                <a:latin typeface="+mn-ea"/>
              </a:rPr>
              <a:t>地址，十六进制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f</a:t>
            </a:r>
            <a:r>
              <a:rPr lang="zh-CN" altLang="en-US" sz="2000" dirty="0" smtClean="0">
                <a:latin typeface="+mn-ea"/>
              </a:rPr>
              <a:t>浮点数格式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u</a:t>
            </a:r>
            <a:r>
              <a:rPr lang="en-US" altLang="zh-CN" sz="2000" dirty="0" smtClean="0">
                <a:latin typeface="+mn-ea"/>
              </a:rPr>
              <a:t>: </a:t>
            </a:r>
            <a:r>
              <a:rPr lang="zh-CN" altLang="en-US" sz="2000" dirty="0" smtClean="0">
                <a:latin typeface="+mn-ea"/>
              </a:rPr>
              <a:t>单元大小，以字节为单位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b</a:t>
            </a:r>
            <a:r>
              <a:rPr lang="zh-CN" altLang="en-US" sz="2000" dirty="0" smtClean="0">
                <a:latin typeface="+mn-ea"/>
              </a:rPr>
              <a:t>单字节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h</a:t>
            </a:r>
            <a:r>
              <a:rPr lang="zh-CN" altLang="en-US" sz="2000" dirty="0" smtClean="0">
                <a:latin typeface="+mn-ea"/>
              </a:rPr>
              <a:t>双字节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w</a:t>
            </a:r>
            <a:r>
              <a:rPr lang="zh-CN" altLang="en-US" sz="2000" dirty="0" smtClean="0">
                <a:latin typeface="+mn-ea"/>
              </a:rPr>
              <a:t>四字节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g</a:t>
            </a:r>
            <a:r>
              <a:rPr lang="zh-CN" altLang="en-US" sz="2000" dirty="0" smtClean="0">
                <a:latin typeface="+mn-ea"/>
              </a:rPr>
              <a:t>八字节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59602" y="1111260"/>
            <a:ext cx="13805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pp. 115  -</a:t>
            </a:r>
            <a:r>
              <a:rPr lang="en-US" altLang="zh-CN" dirty="0" err="1" smtClean="0"/>
              <a:t>Og</a:t>
            </a:r>
            <a:r>
              <a:rPr lang="en-US" altLang="zh-CN" dirty="0" smtClean="0"/>
              <a:t>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3889440" y="841320"/>
              <a:ext cx="392040" cy="4870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0080" y="831960"/>
                <a:ext cx="410760" cy="50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9" y="584535"/>
            <a:ext cx="8170679" cy="24213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37601" y="78211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练习题</a:t>
            </a:r>
            <a:r>
              <a:rPr lang="en-US" altLang="zh-CN" sz="2400" dirty="0" smtClean="0"/>
              <a:t>3.12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用汇编实现下面的无符号数除法</a:t>
            </a:r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754015" y="2816798"/>
            <a:ext cx="1108412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void </a:t>
            </a:r>
            <a:r>
              <a:rPr lang="en-US" altLang="zh-CN" sz="2400" b="1" dirty="0" err="1" smtClean="0"/>
              <a:t>uremdiv</a:t>
            </a:r>
            <a:r>
              <a:rPr lang="en-US" altLang="zh-CN" sz="2400" b="1" dirty="0" smtClean="0"/>
              <a:t>(unsigned long x, unsigned long y, unsigned long *</a:t>
            </a:r>
            <a:r>
              <a:rPr lang="en-US" altLang="zh-CN" sz="2400" b="1" dirty="0" err="1" smtClean="0"/>
              <a:t>qp</a:t>
            </a:r>
            <a:r>
              <a:rPr lang="en-US" altLang="zh-CN" sz="2400" b="1" dirty="0" smtClean="0"/>
              <a:t>, unsigned long *</a:t>
            </a:r>
            <a:r>
              <a:rPr lang="en-US" altLang="zh-CN" sz="2400" b="1" dirty="0" err="1" smtClean="0"/>
              <a:t>rp</a:t>
            </a:r>
            <a:r>
              <a:rPr lang="en-US" altLang="zh-CN" sz="2400" b="1" dirty="0" smtClean="0"/>
              <a:t>)</a:t>
            </a:r>
          </a:p>
          <a:p>
            <a:r>
              <a:rPr lang="en-US" altLang="zh-CN" sz="2400" b="1" dirty="0"/>
              <a:t>x</a:t>
            </a:r>
            <a:r>
              <a:rPr lang="en-US" altLang="zh-CN" sz="2400" b="1" dirty="0" smtClean="0"/>
              <a:t> in  %</a:t>
            </a:r>
            <a:r>
              <a:rPr lang="en-US" altLang="zh-CN" sz="2400" b="1" dirty="0" err="1" smtClean="0"/>
              <a:t>rdi</a:t>
            </a:r>
            <a:r>
              <a:rPr lang="en-US" altLang="zh-CN" sz="2400" b="1" dirty="0" smtClean="0"/>
              <a:t>, y in %</a:t>
            </a:r>
            <a:r>
              <a:rPr lang="en-US" altLang="zh-CN" sz="2400" b="1" dirty="0" err="1" smtClean="0"/>
              <a:t>rsi</a:t>
            </a:r>
            <a:r>
              <a:rPr lang="en-US" altLang="zh-CN" sz="2400" b="1" dirty="0" smtClean="0"/>
              <a:t>, </a:t>
            </a:r>
            <a:r>
              <a:rPr lang="en-US" altLang="zh-CN" sz="2400" b="1" dirty="0" err="1" smtClean="0"/>
              <a:t>qp</a:t>
            </a:r>
            <a:r>
              <a:rPr lang="en-US" altLang="zh-CN" sz="2400" b="1" dirty="0" smtClean="0"/>
              <a:t> in %</a:t>
            </a:r>
            <a:r>
              <a:rPr lang="en-US" altLang="zh-CN" sz="2400" b="1" dirty="0" err="1" smtClean="0"/>
              <a:t>rdx</a:t>
            </a:r>
            <a:r>
              <a:rPr lang="en-US" altLang="zh-CN" sz="2400" b="1" dirty="0" smtClean="0"/>
              <a:t>, </a:t>
            </a:r>
            <a:r>
              <a:rPr lang="en-US" altLang="zh-CN" sz="2400" b="1" dirty="0" err="1" smtClean="0"/>
              <a:t>rp</a:t>
            </a:r>
            <a:r>
              <a:rPr lang="en-US" altLang="zh-CN" sz="2400" b="1" dirty="0" smtClean="0"/>
              <a:t> in %</a:t>
            </a:r>
            <a:r>
              <a:rPr lang="en-US" altLang="zh-CN" sz="2400" b="1" dirty="0" err="1" smtClean="0"/>
              <a:t>rcx</a:t>
            </a:r>
            <a:endParaRPr lang="en-US" altLang="zh-CN" sz="2400" b="1" dirty="0" smtClean="0"/>
          </a:p>
          <a:p>
            <a:r>
              <a:rPr lang="en-US" altLang="zh-CN" sz="2400" b="1" dirty="0" err="1" smtClean="0"/>
              <a:t>uremdiv</a:t>
            </a:r>
            <a:r>
              <a:rPr lang="en-US" altLang="zh-CN" sz="2400" b="1" dirty="0" smtClean="0"/>
              <a:t>: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4324" y="4052605"/>
            <a:ext cx="3392329" cy="26776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m</a:t>
            </a:r>
            <a:r>
              <a:rPr lang="en-US" altLang="zh-CN" sz="2800" dirty="0" err="1" smtClean="0"/>
              <a:t>ovq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, %r8</a:t>
            </a:r>
          </a:p>
          <a:p>
            <a:r>
              <a:rPr lang="en-US" altLang="zh-CN" sz="2800" dirty="0" err="1"/>
              <a:t>m</a:t>
            </a:r>
            <a:r>
              <a:rPr lang="en-US" altLang="zh-CN" sz="2800" dirty="0" err="1" smtClean="0"/>
              <a:t>ovq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rdi</a:t>
            </a:r>
            <a:r>
              <a:rPr lang="en-US" altLang="zh-CN" sz="2800" dirty="0" smtClean="0"/>
              <a:t>, %</a:t>
            </a:r>
            <a:r>
              <a:rPr lang="en-US" altLang="zh-CN" sz="2800" dirty="0" err="1" smtClean="0"/>
              <a:t>rax</a:t>
            </a:r>
            <a:endParaRPr lang="en-US" altLang="zh-CN" sz="2800" dirty="0" smtClean="0"/>
          </a:p>
          <a:p>
            <a:r>
              <a:rPr lang="en-US" altLang="zh-CN" sz="2800" dirty="0" err="1">
                <a:solidFill>
                  <a:srgbClr val="FF0000"/>
                </a:solidFill>
              </a:rPr>
              <a:t>x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orq</a:t>
            </a:r>
            <a:r>
              <a:rPr lang="en-US" altLang="zh-CN" sz="2800" dirty="0" smtClean="0">
                <a:solidFill>
                  <a:srgbClr val="FF0000"/>
                </a:solidFill>
              </a:rPr>
              <a:t> %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rdx</a:t>
            </a:r>
            <a:r>
              <a:rPr lang="en-US" altLang="zh-CN" sz="2800" dirty="0" smtClean="0">
                <a:solidFill>
                  <a:srgbClr val="FF0000"/>
                </a:solidFill>
              </a:rPr>
              <a:t>, %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rdx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err="1" smtClean="0"/>
              <a:t>divq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rsi</a:t>
            </a:r>
            <a:endParaRPr lang="en-US" altLang="zh-CN" sz="2800" dirty="0" smtClean="0"/>
          </a:p>
          <a:p>
            <a:r>
              <a:rPr lang="en-US" altLang="zh-CN" sz="2800" dirty="0" err="1"/>
              <a:t>m</a:t>
            </a:r>
            <a:r>
              <a:rPr lang="en-US" altLang="zh-CN" sz="2800" dirty="0" err="1" smtClean="0"/>
              <a:t>ovq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rax</a:t>
            </a:r>
            <a:r>
              <a:rPr lang="en-US" altLang="zh-CN" sz="2800" dirty="0" smtClean="0"/>
              <a:t>, (%r8)</a:t>
            </a:r>
          </a:p>
          <a:p>
            <a:r>
              <a:rPr lang="en-US" altLang="zh-CN" sz="2800" dirty="0" err="1" smtClean="0"/>
              <a:t>movq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, (%</a:t>
            </a:r>
            <a:r>
              <a:rPr lang="en-US" altLang="zh-CN" sz="2800" dirty="0" err="1" smtClean="0"/>
              <a:t>rcx</a:t>
            </a:r>
            <a:r>
              <a:rPr lang="en-US" altLang="zh-CN" sz="2800" dirty="0" smtClean="0"/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34859" y="4052605"/>
            <a:ext cx="2883225" cy="26776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m</a:t>
            </a:r>
            <a:r>
              <a:rPr lang="en-US" altLang="zh-CN" sz="2800" dirty="0" err="1" smtClean="0"/>
              <a:t>ovq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, %r8</a:t>
            </a:r>
          </a:p>
          <a:p>
            <a:r>
              <a:rPr lang="en-US" altLang="zh-CN" sz="2800" dirty="0" err="1"/>
              <a:t>m</a:t>
            </a:r>
            <a:r>
              <a:rPr lang="en-US" altLang="zh-CN" sz="2800" dirty="0" err="1" smtClean="0"/>
              <a:t>ovq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rdi</a:t>
            </a:r>
            <a:r>
              <a:rPr lang="en-US" altLang="zh-CN" sz="2800" dirty="0" smtClean="0"/>
              <a:t>, %</a:t>
            </a:r>
            <a:r>
              <a:rPr lang="en-US" altLang="zh-CN" sz="2800" dirty="0" err="1" smtClean="0"/>
              <a:t>rax</a:t>
            </a:r>
            <a:endParaRPr lang="en-US" altLang="zh-CN" sz="2800" dirty="0" smtClean="0"/>
          </a:p>
          <a:p>
            <a:r>
              <a:rPr lang="en-US" altLang="zh-CN" sz="2800" dirty="0" err="1" smtClean="0">
                <a:solidFill>
                  <a:srgbClr val="FF0000"/>
                </a:solidFill>
              </a:rPr>
              <a:t>movl</a:t>
            </a:r>
            <a:r>
              <a:rPr lang="en-US" altLang="zh-CN" sz="2800" dirty="0" smtClean="0">
                <a:solidFill>
                  <a:srgbClr val="FF0000"/>
                </a:solidFill>
              </a:rPr>
              <a:t> $0, %</a:t>
            </a:r>
            <a:r>
              <a:rPr lang="en-US" altLang="zh-CN" sz="2800" dirty="0" err="1">
                <a:solidFill>
                  <a:srgbClr val="FF0000"/>
                </a:solidFill>
              </a:rPr>
              <a:t>e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dx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err="1" smtClean="0"/>
              <a:t>divq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rsi</a:t>
            </a:r>
            <a:endParaRPr lang="en-US" altLang="zh-CN" sz="2800" dirty="0" smtClean="0"/>
          </a:p>
          <a:p>
            <a:r>
              <a:rPr lang="en-US" altLang="zh-CN" sz="2800" dirty="0" err="1"/>
              <a:t>m</a:t>
            </a:r>
            <a:r>
              <a:rPr lang="en-US" altLang="zh-CN" sz="2800" dirty="0" err="1" smtClean="0"/>
              <a:t>ovq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rax</a:t>
            </a:r>
            <a:r>
              <a:rPr lang="en-US" altLang="zh-CN" sz="2800" dirty="0" smtClean="0"/>
              <a:t>, (%r8)</a:t>
            </a:r>
          </a:p>
          <a:p>
            <a:r>
              <a:rPr lang="en-US" altLang="zh-CN" sz="2800" dirty="0" err="1" smtClean="0"/>
              <a:t>movq</a:t>
            </a:r>
            <a:r>
              <a:rPr lang="en-US" altLang="zh-CN" sz="2800" dirty="0" smtClean="0"/>
              <a:t> %</a:t>
            </a:r>
            <a:r>
              <a:rPr lang="en-US" altLang="zh-CN" sz="2800" dirty="0" err="1" smtClean="0"/>
              <a:t>rdx</a:t>
            </a:r>
            <a:r>
              <a:rPr lang="en-US" altLang="zh-CN" sz="2800" dirty="0" smtClean="0"/>
              <a:t>, (%</a:t>
            </a:r>
            <a:r>
              <a:rPr lang="en-US" altLang="zh-CN" sz="2800" dirty="0" err="1" smtClean="0"/>
              <a:t>rcx</a:t>
            </a:r>
            <a:r>
              <a:rPr lang="en-US" altLang="zh-CN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132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3.6 </a:t>
            </a:r>
            <a:r>
              <a:rPr lang="zh-CN" altLang="en-US" dirty="0"/>
              <a:t>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2889" y="1796613"/>
            <a:ext cx="10427970" cy="4742300"/>
          </a:xfrm>
        </p:spPr>
        <p:txBody>
          <a:bodyPr/>
          <a:lstStyle/>
          <a:p>
            <a:r>
              <a:rPr lang="en-US" altLang="zh-CN" sz="2800" dirty="0" smtClean="0"/>
              <a:t>3.6.1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条件码</a:t>
            </a:r>
            <a:endParaRPr lang="en-US" altLang="zh-CN" sz="2800" dirty="0"/>
          </a:p>
          <a:p>
            <a:r>
              <a:rPr lang="en-US" altLang="zh-CN" sz="2800" dirty="0" smtClean="0"/>
              <a:t>3.6.2</a:t>
            </a:r>
            <a:r>
              <a:rPr lang="zh-CN" altLang="en-US" sz="2800" dirty="0" smtClean="0"/>
              <a:t> 访问条件码</a:t>
            </a:r>
            <a:endParaRPr lang="en-US" altLang="zh-CN" sz="2800" dirty="0"/>
          </a:p>
          <a:p>
            <a:r>
              <a:rPr lang="en-US" altLang="zh-CN" sz="2800" dirty="0" smtClean="0"/>
              <a:t>3.6.3 </a:t>
            </a:r>
            <a:r>
              <a:rPr lang="zh-CN" altLang="en-US" sz="2800" dirty="0" smtClean="0"/>
              <a:t>跳转指令</a:t>
            </a:r>
            <a:endParaRPr lang="en-US" altLang="zh-CN" sz="2800" dirty="0" smtClean="0"/>
          </a:p>
          <a:p>
            <a:r>
              <a:rPr lang="en-US" altLang="zh-CN" sz="2800" dirty="0" smtClean="0"/>
              <a:t>3.6.4 </a:t>
            </a:r>
            <a:r>
              <a:rPr lang="zh-CN" altLang="en-US" sz="2800" dirty="0" smtClean="0"/>
              <a:t>跳转指令的编码</a:t>
            </a:r>
            <a:endParaRPr lang="en-US" altLang="zh-CN" sz="2800" dirty="0" smtClean="0"/>
          </a:p>
          <a:p>
            <a:r>
              <a:rPr lang="en-US" altLang="zh-CN" sz="2800" dirty="0" smtClean="0"/>
              <a:t>3.6.5</a:t>
            </a:r>
            <a:r>
              <a:rPr lang="zh-CN" altLang="en-US" sz="2800" dirty="0" smtClean="0"/>
              <a:t> 用条件控制来实现条件分支</a:t>
            </a:r>
            <a:endParaRPr lang="en-US" altLang="zh-CN" sz="2800" dirty="0" smtClean="0"/>
          </a:p>
          <a:p>
            <a:r>
              <a:rPr lang="en-US" altLang="zh-CN" sz="2800" dirty="0" smtClean="0"/>
              <a:t>3.6.6</a:t>
            </a:r>
            <a:r>
              <a:rPr lang="zh-CN" altLang="en-US" sz="2800" dirty="0" smtClean="0"/>
              <a:t>用条件传送来实现条件分支</a:t>
            </a:r>
            <a:endParaRPr lang="en-US" altLang="zh-CN" sz="2800" dirty="0" smtClean="0"/>
          </a:p>
          <a:p>
            <a:r>
              <a:rPr lang="en-US" altLang="zh-CN" sz="2800" dirty="0" smtClean="0"/>
              <a:t>3.6.7 </a:t>
            </a:r>
            <a:r>
              <a:rPr lang="zh-CN" altLang="en-US" sz="2800" dirty="0" smtClean="0"/>
              <a:t>循环</a:t>
            </a:r>
            <a:endParaRPr lang="en-US" altLang="zh-CN" sz="2800" dirty="0" smtClean="0"/>
          </a:p>
          <a:p>
            <a:r>
              <a:rPr lang="en-US" altLang="zh-CN" sz="2800" dirty="0" smtClean="0"/>
              <a:t>3.6.8 switch</a:t>
            </a:r>
            <a:r>
              <a:rPr lang="zh-CN" altLang="en-US" sz="2800" dirty="0" smtClean="0"/>
              <a:t>语句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48690" y="117518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除了顺序执行外的控制流改变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629" y="531846"/>
            <a:ext cx="11877869" cy="2799183"/>
          </a:xfrm>
        </p:spPr>
        <p:txBody>
          <a:bodyPr/>
          <a:lstStyle/>
          <a:p>
            <a:r>
              <a:rPr lang="en-US" altLang="zh-CN" dirty="0" smtClean="0"/>
              <a:t>3.6.1</a:t>
            </a:r>
            <a:r>
              <a:rPr lang="zh-CN" altLang="en-US" dirty="0" smtClean="0"/>
              <a:t> </a:t>
            </a:r>
            <a:r>
              <a:rPr lang="zh-CN" altLang="en-US" dirty="0"/>
              <a:t>条件码</a:t>
            </a:r>
            <a:endParaRPr lang="en-US" altLang="zh-CN" dirty="0"/>
          </a:p>
          <a:p>
            <a:pPr lvl="1"/>
            <a:r>
              <a:rPr lang="zh-CN" altLang="en-US" dirty="0" smtClean="0"/>
              <a:t>条件码</a:t>
            </a:r>
            <a:r>
              <a:rPr lang="en-US" altLang="zh-CN" dirty="0" smtClean="0"/>
              <a:t>(condition code)</a:t>
            </a:r>
            <a:r>
              <a:rPr lang="zh-CN" altLang="en-US" dirty="0" smtClean="0"/>
              <a:t>寄存器，其值描述最近的算术或逻辑操作的属性</a:t>
            </a:r>
            <a:endParaRPr lang="en-US" altLang="zh-CN" dirty="0"/>
          </a:p>
          <a:p>
            <a:pPr lvl="2"/>
            <a:r>
              <a:rPr lang="en-US" altLang="zh-CN" dirty="0" smtClean="0"/>
              <a:t>CF </a:t>
            </a:r>
            <a:r>
              <a:rPr lang="en-US" altLang="zh-CN" dirty="0"/>
              <a:t>(</a:t>
            </a:r>
            <a:r>
              <a:rPr lang="en-US" altLang="zh-CN" dirty="0" smtClean="0"/>
              <a:t>Carry Flag):</a:t>
            </a:r>
            <a:r>
              <a:rPr lang="en-US" altLang="zh-CN" dirty="0"/>
              <a:t> </a:t>
            </a:r>
            <a:r>
              <a:rPr lang="zh-CN" altLang="en-US" dirty="0" smtClean="0"/>
              <a:t>进位标志</a:t>
            </a:r>
            <a:r>
              <a:rPr lang="zh-CN" altLang="en-US" dirty="0"/>
              <a:t>（无符号数的溢出）</a:t>
            </a:r>
            <a:endParaRPr lang="en-US" altLang="zh-CN" dirty="0"/>
          </a:p>
          <a:p>
            <a:pPr lvl="2"/>
            <a:r>
              <a:rPr lang="en-US" altLang="zh-CN" dirty="0" smtClean="0"/>
              <a:t>ZF</a:t>
            </a:r>
            <a:r>
              <a:rPr lang="en-US" altLang="zh-CN" dirty="0"/>
              <a:t>(</a:t>
            </a:r>
            <a:r>
              <a:rPr lang="en-US" altLang="zh-CN" dirty="0" smtClean="0"/>
              <a:t>Zero Flag): </a:t>
            </a:r>
            <a:r>
              <a:rPr lang="zh-CN" altLang="en-US" dirty="0" smtClean="0"/>
              <a:t>结果</a:t>
            </a:r>
            <a:r>
              <a:rPr lang="zh-CN" altLang="en-US" dirty="0"/>
              <a:t>为零标志</a:t>
            </a:r>
            <a:endParaRPr lang="en-US" altLang="zh-CN" dirty="0"/>
          </a:p>
          <a:p>
            <a:pPr lvl="2"/>
            <a:r>
              <a:rPr lang="en-US" altLang="zh-CN" dirty="0" smtClean="0"/>
              <a:t>SF(Sign Flag): </a:t>
            </a:r>
            <a:r>
              <a:rPr lang="zh-CN" altLang="en-US" dirty="0" smtClean="0"/>
              <a:t>符号标志</a:t>
            </a:r>
            <a:r>
              <a:rPr lang="zh-CN" altLang="en-US" dirty="0"/>
              <a:t>，</a:t>
            </a:r>
            <a:r>
              <a:rPr lang="zh-CN" altLang="en-US" dirty="0" smtClean="0"/>
              <a:t>结果</a:t>
            </a:r>
            <a:r>
              <a:rPr lang="zh-CN" altLang="en-US" dirty="0"/>
              <a:t>为负</a:t>
            </a:r>
            <a:r>
              <a:rPr lang="zh-CN" altLang="en-US" dirty="0" smtClean="0"/>
              <a:t>时</a:t>
            </a:r>
            <a:r>
              <a:rPr lang="en-US" altLang="zh-CN" dirty="0" smtClean="0"/>
              <a:t>SF</a:t>
            </a:r>
            <a:r>
              <a:rPr lang="en-US" altLang="zh-CN" dirty="0"/>
              <a:t>=</a:t>
            </a:r>
            <a:r>
              <a:rPr lang="en-US" altLang="zh-CN" dirty="0" smtClean="0"/>
              <a:t>1</a:t>
            </a:r>
            <a:endParaRPr lang="en-US" altLang="zh-CN" dirty="0"/>
          </a:p>
          <a:p>
            <a:pPr lvl="2"/>
            <a:r>
              <a:rPr lang="en-US" altLang="zh-CN" dirty="0" smtClean="0"/>
              <a:t>OF(Overflow Flag): </a:t>
            </a:r>
            <a:r>
              <a:rPr lang="zh-CN" altLang="en-US" dirty="0"/>
              <a:t>溢出</a:t>
            </a:r>
            <a:r>
              <a:rPr lang="zh-CN" altLang="en-US" dirty="0" smtClean="0"/>
              <a:t>标志</a:t>
            </a:r>
            <a:r>
              <a:rPr lang="zh-CN" altLang="en-US" dirty="0"/>
              <a:t>，</a:t>
            </a:r>
            <a:r>
              <a:rPr lang="zh-CN" altLang="en-US" dirty="0" smtClean="0"/>
              <a:t>正</a:t>
            </a:r>
            <a:r>
              <a:rPr lang="zh-CN" altLang="en-US" dirty="0"/>
              <a:t>溢出或负</a:t>
            </a:r>
            <a:r>
              <a:rPr lang="zh-CN" altLang="en-US" dirty="0" smtClean="0"/>
              <a:t>溢出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52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4" y="3331028"/>
            <a:ext cx="10058620" cy="23524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6197" y="5814651"/>
            <a:ext cx="218842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同号时为</a:t>
            </a:r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509935" y="5673006"/>
            <a:ext cx="261257" cy="13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984171" y="5804484"/>
            <a:ext cx="257525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是异号时为</a:t>
            </a:r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917234" y="5673012"/>
            <a:ext cx="385268" cy="13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219589" y="5804478"/>
            <a:ext cx="407978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同号，且与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异号，溢出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629" y="531846"/>
            <a:ext cx="11877869" cy="3321698"/>
          </a:xfrm>
        </p:spPr>
        <p:txBody>
          <a:bodyPr/>
          <a:lstStyle/>
          <a:p>
            <a:r>
              <a:rPr lang="en-US" altLang="zh-CN" dirty="0" smtClean="0"/>
              <a:t>3.6.1</a:t>
            </a:r>
            <a:r>
              <a:rPr lang="zh-CN" altLang="en-US" dirty="0" smtClean="0"/>
              <a:t> </a:t>
            </a:r>
            <a:r>
              <a:rPr lang="zh-CN" altLang="en-US" dirty="0"/>
              <a:t>条件码</a:t>
            </a:r>
            <a:endParaRPr lang="en-US" altLang="zh-CN" dirty="0"/>
          </a:p>
          <a:p>
            <a:pPr lvl="1"/>
            <a:r>
              <a:rPr lang="zh-CN" altLang="en-US" dirty="0" smtClean="0"/>
              <a:t>条件码</a:t>
            </a:r>
            <a:r>
              <a:rPr lang="en-US" altLang="zh-CN" dirty="0" smtClean="0"/>
              <a:t>(condition code)</a:t>
            </a:r>
            <a:r>
              <a:rPr lang="zh-CN" altLang="en-US" dirty="0" smtClean="0"/>
              <a:t>寄存器，其值描述最近的算术或逻辑操作的属性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CF (Carry Flag): </a:t>
            </a:r>
            <a:r>
              <a:rPr lang="zh-CN" altLang="en-US" dirty="0" smtClean="0"/>
              <a:t>进位标志（无符号数的溢出）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ZF(Zero Flag): </a:t>
            </a:r>
            <a:r>
              <a:rPr lang="zh-CN" altLang="en-US" dirty="0" smtClean="0"/>
              <a:t>结果为零标志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SF(Sign Flag): </a:t>
            </a:r>
            <a:r>
              <a:rPr lang="zh-CN" altLang="en-US" dirty="0" smtClean="0"/>
              <a:t>符号标志，结果为负时</a:t>
            </a:r>
            <a:r>
              <a:rPr lang="en-US" altLang="zh-CN" dirty="0" smtClean="0"/>
              <a:t>SF=1</a:t>
            </a:r>
          </a:p>
          <a:p>
            <a:pPr lvl="2"/>
            <a:r>
              <a:rPr lang="en-US" altLang="zh-CN" dirty="0" smtClean="0"/>
              <a:t>OF(Overflow Flag): </a:t>
            </a:r>
            <a:r>
              <a:rPr lang="zh-CN" altLang="en-US" dirty="0" smtClean="0"/>
              <a:t>溢出标志，正溢出或负溢出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</a:t>
            </a:r>
            <a:r>
              <a:rPr lang="zh-CN" altLang="en-US" dirty="0"/>
              <a:t>改变</a:t>
            </a:r>
            <a:r>
              <a:rPr lang="zh-CN" altLang="en-US" dirty="0" smtClean="0"/>
              <a:t>标志位指令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53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354" y="3401622"/>
            <a:ext cx="5904646" cy="34563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60000" y="3844215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相等时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ZF = 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60000" y="5309119"/>
            <a:ext cx="1800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test %</a:t>
            </a:r>
            <a:r>
              <a:rPr lang="en-US" altLang="zh-CN" dirty="0" err="1"/>
              <a:t>rax</a:t>
            </a:r>
            <a:r>
              <a:rPr lang="en-US" altLang="zh-CN" dirty="0"/>
              <a:t>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r>
              <a:rPr lang="en-US" altLang="zh-CN" dirty="0" smtClean="0"/>
              <a:t>1. ZF</a:t>
            </a:r>
            <a:endParaRPr lang="en-US" altLang="zh-CN" dirty="0"/>
          </a:p>
          <a:p>
            <a:r>
              <a:rPr lang="en-US" altLang="zh-CN" dirty="0" smtClean="0"/>
              <a:t>2. SF</a:t>
            </a:r>
            <a:r>
              <a:rPr lang="zh-CN" altLang="en-US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36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873" y="557683"/>
            <a:ext cx="5172075" cy="50354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4" name="灯片编号占位符 3"/>
          <p:cNvSpPr txBox="1"/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92EB7A3-68BD-4CAE-8C14-8063AF6D8FB4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08868" y="951320"/>
            <a:ext cx="5212080" cy="33101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708868" y="1396634"/>
            <a:ext cx="5212080" cy="10810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08868" y="2608316"/>
            <a:ext cx="5212080" cy="1684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08868" y="4423210"/>
            <a:ext cx="5212080" cy="11466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2401" y="557850"/>
            <a:ext cx="64552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影响标志位的指令总结</a:t>
            </a:r>
            <a:r>
              <a:rPr lang="zh-CN" altLang="en-US" sz="2400" dirty="0" smtClean="0">
                <a:latin typeface="+mn-ea"/>
              </a:rPr>
              <a:t>：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 err="1" smtClean="0">
                <a:latin typeface="+mn-ea"/>
              </a:rPr>
              <a:t>leal</a:t>
            </a:r>
            <a:r>
              <a:rPr lang="en-US" altLang="zh-CN" sz="2400" dirty="0" smtClean="0">
                <a:latin typeface="+mn-ea"/>
              </a:rPr>
              <a:t>/</a:t>
            </a:r>
            <a:r>
              <a:rPr lang="en-US" altLang="zh-CN" sz="2400" dirty="0" err="1" smtClean="0">
                <a:latin typeface="+mn-ea"/>
              </a:rPr>
              <a:t>leaq</a:t>
            </a:r>
            <a:r>
              <a:rPr lang="zh-CN" altLang="en-US" sz="2400" dirty="0">
                <a:latin typeface="+mn-ea"/>
              </a:rPr>
              <a:t>指令是计算地址，不影响标志</a:t>
            </a:r>
            <a:r>
              <a:rPr lang="zh-CN" altLang="en-US" sz="2400" dirty="0" smtClean="0">
                <a:latin typeface="+mn-ea"/>
              </a:rPr>
              <a:t>位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2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en-US" altLang="zh-CN" sz="2400" dirty="0" smtClean="0">
                <a:latin typeface="+mn-ea"/>
              </a:rPr>
              <a:t>INC/DEC</a:t>
            </a:r>
            <a:r>
              <a:rPr lang="zh-CN" altLang="en-US" sz="2400" dirty="0">
                <a:latin typeface="+mn-ea"/>
              </a:rPr>
              <a:t>设置</a:t>
            </a:r>
            <a:r>
              <a:rPr lang="en-US" altLang="zh-CN" sz="2400" dirty="0">
                <a:latin typeface="+mn-ea"/>
              </a:rPr>
              <a:t>OF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ZF</a:t>
            </a:r>
            <a:r>
              <a:rPr lang="zh-CN" altLang="en-US" sz="2400" dirty="0">
                <a:latin typeface="+mn-ea"/>
              </a:rPr>
              <a:t>，不设置</a:t>
            </a:r>
            <a:r>
              <a:rPr lang="en-US" altLang="zh-CN" sz="2400" dirty="0" smtClean="0">
                <a:latin typeface="+mn-ea"/>
              </a:rPr>
              <a:t>CF</a:t>
            </a: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3</a:t>
            </a:r>
            <a:r>
              <a:rPr lang="zh-CN" altLang="en-US" sz="2400" dirty="0" smtClean="0">
                <a:latin typeface="+mn-ea"/>
              </a:rPr>
              <a:t>、算术</a:t>
            </a:r>
            <a:r>
              <a:rPr lang="zh-CN" altLang="en-US" sz="2400" dirty="0">
                <a:latin typeface="+mn-ea"/>
              </a:rPr>
              <a:t>和</a:t>
            </a:r>
            <a:r>
              <a:rPr lang="zh-CN" altLang="en-US" sz="2400" dirty="0" smtClean="0">
                <a:latin typeface="+mn-ea"/>
              </a:rPr>
              <a:t>逻辑指令会</a:t>
            </a:r>
            <a:r>
              <a:rPr lang="zh-CN" altLang="en-US" sz="2400" dirty="0">
                <a:latin typeface="+mn-ea"/>
              </a:rPr>
              <a:t>设置标志</a:t>
            </a:r>
            <a:r>
              <a:rPr lang="zh-CN" altLang="en-US" sz="2400" dirty="0" smtClean="0">
                <a:latin typeface="+mn-ea"/>
              </a:rPr>
              <a:t>位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4</a:t>
            </a:r>
            <a:r>
              <a:rPr lang="zh-CN" altLang="en-US" sz="2400" dirty="0" smtClean="0">
                <a:latin typeface="+mn-ea"/>
              </a:rPr>
              <a:t>、逻辑</a:t>
            </a:r>
            <a:r>
              <a:rPr lang="zh-CN" altLang="en-US" sz="2400" dirty="0">
                <a:latin typeface="+mn-ea"/>
              </a:rPr>
              <a:t>操作，</a:t>
            </a:r>
            <a:r>
              <a:rPr lang="en-US" altLang="zh-CN" sz="2400" dirty="0">
                <a:latin typeface="+mn-ea"/>
              </a:rPr>
              <a:t>CF=0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 smtClean="0">
                <a:latin typeface="+mn-ea"/>
              </a:rPr>
              <a:t>OF=0</a:t>
            </a:r>
          </a:p>
          <a:p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5</a:t>
            </a:r>
            <a:r>
              <a:rPr lang="zh-CN" altLang="en-US" sz="2400" dirty="0" smtClean="0">
                <a:latin typeface="+mn-ea"/>
              </a:rPr>
              <a:t>、移位</a:t>
            </a:r>
            <a:r>
              <a:rPr lang="zh-CN" altLang="en-US" sz="2400" dirty="0">
                <a:latin typeface="+mn-ea"/>
              </a:rPr>
              <a:t>操作以最后一个移出的位设置</a:t>
            </a:r>
            <a:r>
              <a:rPr lang="en-US" altLang="zh-CN" sz="2400" dirty="0">
                <a:latin typeface="+mn-ea"/>
              </a:rPr>
              <a:t>CF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 smtClean="0">
                <a:latin typeface="+mn-ea"/>
              </a:rPr>
              <a:t>OF=0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6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CMP</a:t>
            </a:r>
            <a:r>
              <a:rPr lang="zh-CN" altLang="en-US" sz="2400" dirty="0">
                <a:latin typeface="+mn-ea"/>
              </a:rPr>
              <a:t>类似于</a:t>
            </a:r>
            <a:r>
              <a:rPr lang="en-US" altLang="zh-CN" sz="2400" dirty="0">
                <a:latin typeface="+mn-ea"/>
              </a:rPr>
              <a:t>SUB</a:t>
            </a:r>
            <a:r>
              <a:rPr lang="zh-CN" altLang="en-US" sz="2400" dirty="0">
                <a:latin typeface="+mn-ea"/>
              </a:rPr>
              <a:t>，但比较指令只设置标志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7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TEST</a:t>
            </a:r>
            <a:r>
              <a:rPr lang="zh-CN" altLang="en-US" sz="2400" dirty="0">
                <a:latin typeface="+mn-ea"/>
              </a:rPr>
              <a:t>指令对标志位影响和</a:t>
            </a:r>
            <a:r>
              <a:rPr lang="en-US" altLang="zh-CN" sz="2400" dirty="0">
                <a:latin typeface="+mn-ea"/>
              </a:rPr>
              <a:t>AND</a:t>
            </a:r>
            <a:r>
              <a:rPr lang="zh-CN" altLang="en-US" sz="2400" dirty="0" smtClean="0">
                <a:latin typeface="+mn-ea"/>
              </a:rPr>
              <a:t>相同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123565" y="1187743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117771" y="1576565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116611" y="1858187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123565" y="2146762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114294" y="2407372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148483" y="2820532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145337" y="3088246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190492" y="3376206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03407" y="3648344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005440" y="3920484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36064" y="4203511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059866" y="4595405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059862" y="4889316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059865" y="5161461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092518" y="5433600"/>
            <a:ext cx="1564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26571" y="544286"/>
            <a:ext cx="11549743" cy="18988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sz="2400" b="1" dirty="0" smtClean="0"/>
              <a:t>3.6.2</a:t>
            </a:r>
            <a:r>
              <a:rPr lang="zh-CN" altLang="en-US" sz="2400" b="1" dirty="0" smtClean="0"/>
              <a:t>访问</a:t>
            </a:r>
            <a:r>
              <a:rPr lang="zh-CN" altLang="en-US" sz="2400" b="1" dirty="0"/>
              <a:t>条件码</a:t>
            </a:r>
            <a:endParaRPr lang="en-US" altLang="zh-CN" sz="2400" b="1" dirty="0"/>
          </a:p>
          <a:p>
            <a:pPr lvl="1"/>
            <a:r>
              <a:rPr lang="zh-CN" altLang="en-US" sz="2400" dirty="0"/>
              <a:t>利用条件码状态设置某个字节</a:t>
            </a:r>
            <a:r>
              <a:rPr lang="zh-CN" altLang="en-US" sz="2400" dirty="0" smtClean="0"/>
              <a:t>（低位单字节寄存器、一个字节的内存地址）</a:t>
            </a:r>
            <a:endParaRPr lang="en-US" altLang="zh-CN" sz="2400" dirty="0"/>
          </a:p>
          <a:p>
            <a:pPr lvl="1"/>
            <a:r>
              <a:rPr lang="zh-CN" altLang="en-US" sz="2400" dirty="0"/>
              <a:t>有条件地完成跳转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有</a:t>
            </a:r>
            <a:r>
              <a:rPr lang="zh-CN" altLang="en-US" sz="2400" dirty="0"/>
              <a:t>条件地完成数据传送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57" y="1840632"/>
            <a:ext cx="7489371" cy="44696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3771" y="3004471"/>
            <a:ext cx="2862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不同的后缀指明了相关条件码的组合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3875314" y="3835468"/>
            <a:ext cx="348343" cy="997789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48543" y="4111908"/>
            <a:ext cx="188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带符号比较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3886198" y="5152642"/>
            <a:ext cx="348343" cy="997789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59427" y="5429082"/>
            <a:ext cx="188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无符号比较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96538" y="803937"/>
            <a:ext cx="9723120" cy="224676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i="1" dirty="0" err="1">
                <a:solidFill>
                  <a:srgbClr val="00AEF0"/>
                </a:solidFill>
                <a:latin typeface="+mn-ea"/>
              </a:rPr>
              <a:t>i</a:t>
            </a:r>
            <a:r>
              <a:rPr lang="en-US" altLang="zh-CN" sz="2800" b="1" i="1" dirty="0" err="1" smtClean="0">
                <a:solidFill>
                  <a:srgbClr val="00AEF0"/>
                </a:solidFill>
                <a:latin typeface="+mn-ea"/>
              </a:rPr>
              <a:t>nt</a:t>
            </a:r>
            <a:r>
              <a:rPr lang="en-US" altLang="zh-CN" sz="2800" b="1" i="1" dirty="0" smtClean="0">
                <a:solidFill>
                  <a:srgbClr val="00AEF0"/>
                </a:solidFill>
                <a:latin typeface="+mn-ea"/>
              </a:rPr>
              <a:t> comp(</a:t>
            </a:r>
            <a:r>
              <a:rPr lang="en-US" altLang="zh-CN" sz="2800" b="1" i="1" dirty="0" err="1" smtClean="0">
                <a:solidFill>
                  <a:srgbClr val="00AEF0"/>
                </a:solidFill>
                <a:latin typeface="+mn-ea"/>
              </a:rPr>
              <a:t>data_t</a:t>
            </a:r>
            <a:r>
              <a:rPr lang="en-US" altLang="zh-CN" sz="2800" b="1" i="1" dirty="0" smtClean="0">
                <a:solidFill>
                  <a:srgbClr val="00AEF0"/>
                </a:solidFill>
                <a:latin typeface="+mn-ea"/>
              </a:rPr>
              <a:t> a, </a:t>
            </a:r>
            <a:r>
              <a:rPr lang="en-US" altLang="zh-CN" sz="2800" b="1" i="1" dirty="0" err="1" smtClean="0">
                <a:solidFill>
                  <a:srgbClr val="00AEF0"/>
                </a:solidFill>
                <a:latin typeface="+mn-ea"/>
              </a:rPr>
              <a:t>data_t</a:t>
            </a:r>
            <a:r>
              <a:rPr lang="en-US" altLang="zh-CN" sz="2800" b="1" i="1" dirty="0" smtClean="0">
                <a:solidFill>
                  <a:srgbClr val="00AEF0"/>
                </a:solidFill>
                <a:latin typeface="+mn-ea"/>
              </a:rPr>
              <a:t> b)</a:t>
            </a:r>
          </a:p>
          <a:p>
            <a:r>
              <a:rPr lang="en-US" altLang="zh-CN" sz="2800" b="1" i="1" dirty="0" smtClean="0">
                <a:solidFill>
                  <a:srgbClr val="00AEF0"/>
                </a:solidFill>
                <a:latin typeface="+mn-ea"/>
              </a:rPr>
              <a:t>a in </a:t>
            </a:r>
            <a:r>
              <a:rPr lang="en-US" altLang="zh-CN" sz="2800" b="1" dirty="0" smtClean="0">
                <a:solidFill>
                  <a:srgbClr val="00AEF0"/>
                </a:solidFill>
                <a:latin typeface="+mn-ea"/>
              </a:rPr>
              <a:t>%</a:t>
            </a:r>
            <a:r>
              <a:rPr lang="en-US" altLang="zh-CN" sz="2800" b="1" dirty="0" err="1" smtClean="0">
                <a:solidFill>
                  <a:srgbClr val="00AEF0"/>
                </a:solidFill>
                <a:latin typeface="+mn-ea"/>
              </a:rPr>
              <a:t>rd</a:t>
            </a:r>
            <a:r>
              <a:rPr lang="en-US" altLang="zh-CN" sz="2800" b="1" dirty="0" err="1">
                <a:solidFill>
                  <a:srgbClr val="00AEF0"/>
                </a:solidFill>
                <a:latin typeface="+mn-ea"/>
              </a:rPr>
              <a:t>i</a:t>
            </a:r>
            <a:r>
              <a:rPr lang="en-US" altLang="zh-CN" sz="2800" b="1" i="1" dirty="0" smtClean="0">
                <a:solidFill>
                  <a:srgbClr val="00AEF0"/>
                </a:solidFill>
                <a:latin typeface="+mn-ea"/>
              </a:rPr>
              <a:t>, </a:t>
            </a:r>
            <a:r>
              <a:rPr lang="en-US" altLang="zh-CN" sz="2800" b="1" i="1" dirty="0">
                <a:solidFill>
                  <a:srgbClr val="00AEF0"/>
                </a:solidFill>
                <a:latin typeface="+mn-ea"/>
              </a:rPr>
              <a:t>b </a:t>
            </a:r>
            <a:r>
              <a:rPr lang="en-US" altLang="zh-CN" sz="2800" b="1" i="1" dirty="0" smtClean="0">
                <a:solidFill>
                  <a:srgbClr val="00AEF0"/>
                </a:solidFill>
                <a:latin typeface="+mn-ea"/>
              </a:rPr>
              <a:t>in </a:t>
            </a:r>
            <a:r>
              <a:rPr lang="en-US" altLang="zh-CN" sz="2800" b="1" dirty="0" smtClean="0">
                <a:solidFill>
                  <a:srgbClr val="00AEF0"/>
                </a:solidFill>
                <a:latin typeface="+mn-ea"/>
              </a:rPr>
              <a:t>%</a:t>
            </a:r>
            <a:r>
              <a:rPr lang="en-US" altLang="zh-CN" sz="2800" b="1" dirty="0" err="1" smtClean="0">
                <a:solidFill>
                  <a:srgbClr val="00AEF0"/>
                </a:solidFill>
                <a:latin typeface="+mn-ea"/>
              </a:rPr>
              <a:t>rsi</a:t>
            </a:r>
            <a:endParaRPr lang="en-US" altLang="zh-CN" sz="2800" b="1" dirty="0">
              <a:solidFill>
                <a:srgbClr val="00AEF0"/>
              </a:solidFill>
              <a:latin typeface="+mn-ea"/>
            </a:endParaRPr>
          </a:p>
          <a:p>
            <a:r>
              <a:rPr lang="en-US" altLang="zh-CN" sz="2800" b="1" dirty="0">
                <a:solidFill>
                  <a:srgbClr val="00AEF0"/>
                </a:solidFill>
                <a:latin typeface="+mn-ea"/>
              </a:rPr>
              <a:t>1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+mn-ea"/>
              </a:rPr>
              <a:t>cmpq</a:t>
            </a:r>
            <a:r>
              <a:rPr lang="en-US" altLang="zh-CN" sz="2800" b="1" dirty="0" smtClean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+mn-ea"/>
              </a:rPr>
              <a:t>rsi</a:t>
            </a:r>
            <a:r>
              <a:rPr lang="en-US" altLang="zh-CN" sz="2800" b="1" dirty="0" smtClean="0">
                <a:solidFill>
                  <a:srgbClr val="000000"/>
                </a:solidFill>
                <a:latin typeface="+mn-ea"/>
              </a:rPr>
              <a:t>, %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+mn-ea"/>
              </a:rPr>
              <a:t>rdi</a:t>
            </a:r>
            <a:r>
              <a:rPr lang="en-US" altLang="zh-CN" sz="28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800" b="1" i="1" dirty="0">
                <a:solidFill>
                  <a:srgbClr val="00AEF0"/>
                </a:solidFill>
                <a:latin typeface="+mn-ea"/>
              </a:rPr>
              <a:t>Compare a:b</a:t>
            </a:r>
          </a:p>
          <a:p>
            <a:r>
              <a:rPr lang="en-US" altLang="zh-CN" sz="2800" b="1" dirty="0">
                <a:solidFill>
                  <a:srgbClr val="00AEF0"/>
                </a:solidFill>
                <a:latin typeface="+mn-ea"/>
              </a:rPr>
              <a:t>2 </a:t>
            </a:r>
            <a:r>
              <a:rPr lang="en-US" altLang="zh-CN" sz="2800" b="1" dirty="0" err="1">
                <a:solidFill>
                  <a:srgbClr val="000000"/>
                </a:solidFill>
                <a:latin typeface="+mn-ea"/>
              </a:rPr>
              <a:t>setl</a:t>
            </a:r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 %al </a:t>
            </a:r>
            <a:r>
              <a:rPr lang="en-US" altLang="zh-CN" sz="2800" b="1" i="1" dirty="0">
                <a:solidFill>
                  <a:srgbClr val="00AEF0"/>
                </a:solidFill>
                <a:latin typeface="+mn-ea"/>
              </a:rPr>
              <a:t>Set low order byte of %</a:t>
            </a:r>
            <a:r>
              <a:rPr lang="en-US" altLang="zh-CN" sz="2800" b="1" i="1" dirty="0" err="1">
                <a:solidFill>
                  <a:srgbClr val="00AEF0"/>
                </a:solidFill>
                <a:latin typeface="+mn-ea"/>
              </a:rPr>
              <a:t>eax</a:t>
            </a:r>
            <a:r>
              <a:rPr lang="en-US" altLang="zh-CN" sz="2800" b="1" i="1" dirty="0">
                <a:solidFill>
                  <a:srgbClr val="00AEF0"/>
                </a:solidFill>
                <a:latin typeface="+mn-ea"/>
              </a:rPr>
              <a:t> to 0 or 1</a:t>
            </a:r>
          </a:p>
          <a:p>
            <a:r>
              <a:rPr lang="en-US" altLang="zh-CN" sz="2800" b="1" dirty="0">
                <a:solidFill>
                  <a:srgbClr val="00AEF0"/>
                </a:solidFill>
                <a:latin typeface="+mn-ea"/>
              </a:rPr>
              <a:t>3 </a:t>
            </a:r>
            <a:r>
              <a:rPr lang="en-US" altLang="zh-CN" sz="2800" b="1" dirty="0" err="1">
                <a:solidFill>
                  <a:srgbClr val="000000"/>
                </a:solidFill>
                <a:latin typeface="+mn-ea"/>
              </a:rPr>
              <a:t>movzbl</a:t>
            </a:r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 %al, %</a:t>
            </a:r>
            <a:r>
              <a:rPr lang="en-US" altLang="zh-CN" sz="2800" b="1" dirty="0" err="1">
                <a:solidFill>
                  <a:srgbClr val="000000"/>
                </a:solidFill>
                <a:latin typeface="+mn-ea"/>
              </a:rPr>
              <a:t>eax</a:t>
            </a:r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800" b="1" i="1" dirty="0">
                <a:solidFill>
                  <a:srgbClr val="00AEF0"/>
                </a:solidFill>
                <a:latin typeface="+mn-ea"/>
              </a:rPr>
              <a:t>Set remaining bytes of %</a:t>
            </a:r>
            <a:r>
              <a:rPr lang="en-US" altLang="zh-CN" sz="2800" b="1" i="1" dirty="0" err="1">
                <a:solidFill>
                  <a:srgbClr val="00AEF0"/>
                </a:solidFill>
                <a:latin typeface="+mn-ea"/>
              </a:rPr>
              <a:t>eax</a:t>
            </a:r>
            <a:r>
              <a:rPr lang="en-US" altLang="zh-CN" sz="2800" b="1" i="1" dirty="0">
                <a:solidFill>
                  <a:srgbClr val="00AEF0"/>
                </a:solidFill>
                <a:latin typeface="+mn-ea"/>
              </a:rPr>
              <a:t> to 0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6537" y="3793315"/>
            <a:ext cx="10659291" cy="138499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 i="1">
                <a:solidFill>
                  <a:srgbClr val="00AEF0"/>
                </a:solidFill>
                <a:latin typeface="+mn-ea"/>
              </a:defRPr>
            </a:lvl1pPr>
          </a:lstStyle>
          <a:p>
            <a:r>
              <a:rPr lang="zh-CN" altLang="en-US" i="0" dirty="0">
                <a:solidFill>
                  <a:srgbClr val="FF0000"/>
                </a:solidFill>
              </a:rPr>
              <a:t>注意点</a:t>
            </a:r>
            <a:endParaRPr lang="en-US" altLang="zh-CN" i="0" dirty="0">
              <a:solidFill>
                <a:srgbClr val="FF0000"/>
              </a:solidFill>
            </a:endParaRPr>
          </a:p>
          <a:p>
            <a:r>
              <a:rPr lang="en-US" altLang="zh-CN" b="0" i="0" dirty="0">
                <a:solidFill>
                  <a:schemeClr val="tx1"/>
                </a:solidFill>
              </a:rPr>
              <a:t>1</a:t>
            </a:r>
            <a:r>
              <a:rPr lang="zh-CN" altLang="en-US" b="0" i="0" dirty="0">
                <a:solidFill>
                  <a:schemeClr val="tx1"/>
                </a:solidFill>
              </a:rPr>
              <a:t>、</a:t>
            </a:r>
            <a:r>
              <a:rPr lang="en-US" altLang="zh-CN" b="0" i="0" dirty="0" err="1" smtClean="0">
                <a:solidFill>
                  <a:schemeClr val="tx1"/>
                </a:solidFill>
              </a:rPr>
              <a:t>cmpq</a:t>
            </a:r>
            <a:r>
              <a:rPr lang="zh-CN" altLang="en-US" b="0" i="0" dirty="0">
                <a:solidFill>
                  <a:schemeClr val="tx1"/>
                </a:solidFill>
              </a:rPr>
              <a:t>指令比较的顺序</a:t>
            </a:r>
            <a:r>
              <a:rPr lang="en-US" altLang="zh-CN" b="0" i="0" dirty="0">
                <a:solidFill>
                  <a:schemeClr val="tx1"/>
                </a:solidFill>
              </a:rPr>
              <a:t>:         %</a:t>
            </a:r>
            <a:r>
              <a:rPr lang="en-US" altLang="zh-CN" b="0" i="0" dirty="0" err="1">
                <a:solidFill>
                  <a:schemeClr val="tx1"/>
                </a:solidFill>
              </a:rPr>
              <a:t>rdi</a:t>
            </a:r>
            <a:r>
              <a:rPr lang="en-US" altLang="zh-CN" b="0" i="0" dirty="0">
                <a:solidFill>
                  <a:schemeClr val="tx1"/>
                </a:solidFill>
              </a:rPr>
              <a:t> - %</a:t>
            </a:r>
            <a:r>
              <a:rPr lang="en-US" altLang="zh-CN" b="0" i="0" dirty="0" err="1">
                <a:solidFill>
                  <a:schemeClr val="tx1"/>
                </a:solidFill>
              </a:rPr>
              <a:t>rsi</a:t>
            </a:r>
            <a:endParaRPr lang="en-US" altLang="zh-CN" b="0" i="0" dirty="0">
              <a:solidFill>
                <a:schemeClr val="tx1"/>
              </a:solidFill>
            </a:endParaRPr>
          </a:p>
          <a:p>
            <a:r>
              <a:rPr lang="en-US" altLang="zh-CN" b="0" i="0" dirty="0" smtClean="0">
                <a:solidFill>
                  <a:schemeClr val="tx1"/>
                </a:solidFill>
              </a:rPr>
              <a:t>2</a:t>
            </a:r>
            <a:r>
              <a:rPr lang="zh-CN" altLang="en-US" b="0" i="0" dirty="0" smtClean="0">
                <a:solidFill>
                  <a:schemeClr val="tx1"/>
                </a:solidFill>
              </a:rPr>
              <a:t>、</a:t>
            </a:r>
            <a:r>
              <a:rPr lang="en-US" altLang="zh-CN" b="0" i="0" dirty="0" err="1" smtClean="0">
                <a:solidFill>
                  <a:schemeClr val="tx1"/>
                </a:solidFill>
              </a:rPr>
              <a:t>movzbl</a:t>
            </a:r>
            <a:r>
              <a:rPr lang="en-US" altLang="zh-CN" b="0" i="0" dirty="0" smtClean="0">
                <a:solidFill>
                  <a:schemeClr val="tx1"/>
                </a:solidFill>
              </a:rPr>
              <a:t> </a:t>
            </a:r>
            <a:r>
              <a:rPr lang="zh-CN" altLang="en-US" b="0" i="0" dirty="0">
                <a:solidFill>
                  <a:schemeClr val="tx1"/>
                </a:solidFill>
              </a:rPr>
              <a:t>不仅把</a:t>
            </a:r>
            <a:r>
              <a:rPr lang="en-US" altLang="zh-CN" b="0" i="0" dirty="0">
                <a:solidFill>
                  <a:schemeClr val="tx1"/>
                </a:solidFill>
              </a:rPr>
              <a:t>%</a:t>
            </a:r>
            <a:r>
              <a:rPr lang="en-US" altLang="zh-CN" b="0" i="0" dirty="0" err="1">
                <a:solidFill>
                  <a:schemeClr val="tx1"/>
                </a:solidFill>
              </a:rPr>
              <a:t>eax</a:t>
            </a:r>
            <a:r>
              <a:rPr lang="zh-CN" altLang="en-US" b="0" i="0" dirty="0">
                <a:solidFill>
                  <a:schemeClr val="tx1"/>
                </a:solidFill>
              </a:rPr>
              <a:t>的高</a:t>
            </a:r>
            <a:r>
              <a:rPr lang="en-US" altLang="zh-CN" b="0" i="0" dirty="0">
                <a:solidFill>
                  <a:schemeClr val="tx1"/>
                </a:solidFill>
              </a:rPr>
              <a:t>3</a:t>
            </a:r>
            <a:r>
              <a:rPr lang="zh-CN" altLang="en-US" b="0" i="0" dirty="0">
                <a:solidFill>
                  <a:schemeClr val="tx1"/>
                </a:solidFill>
              </a:rPr>
              <a:t>字节置</a:t>
            </a:r>
            <a:r>
              <a:rPr lang="en-US" altLang="zh-CN" b="0" i="0" dirty="0">
                <a:solidFill>
                  <a:schemeClr val="tx1"/>
                </a:solidFill>
              </a:rPr>
              <a:t>0</a:t>
            </a:r>
            <a:r>
              <a:rPr lang="zh-CN" altLang="en-US" b="0" i="0" dirty="0">
                <a:solidFill>
                  <a:schemeClr val="tx1"/>
                </a:solidFill>
              </a:rPr>
              <a:t>， 还把</a:t>
            </a:r>
            <a:r>
              <a:rPr lang="en-US" altLang="zh-CN" b="0" i="0" dirty="0">
                <a:solidFill>
                  <a:schemeClr val="tx1"/>
                </a:solidFill>
              </a:rPr>
              <a:t>%</a:t>
            </a:r>
            <a:r>
              <a:rPr lang="en-US" altLang="zh-CN" b="0" i="0" dirty="0" err="1">
                <a:solidFill>
                  <a:schemeClr val="tx1"/>
                </a:solidFill>
              </a:rPr>
              <a:t>rax</a:t>
            </a:r>
            <a:r>
              <a:rPr lang="zh-CN" altLang="en-US" b="0" i="0" dirty="0">
                <a:solidFill>
                  <a:schemeClr val="tx1"/>
                </a:solidFill>
              </a:rPr>
              <a:t>的高</a:t>
            </a:r>
            <a:r>
              <a:rPr lang="en-US" altLang="zh-CN" b="0" i="0" dirty="0">
                <a:solidFill>
                  <a:schemeClr val="tx1"/>
                </a:solidFill>
              </a:rPr>
              <a:t>4</a:t>
            </a:r>
            <a:r>
              <a:rPr lang="zh-CN" altLang="en-US" b="0" i="0" dirty="0">
                <a:solidFill>
                  <a:schemeClr val="tx1"/>
                </a:solidFill>
              </a:rPr>
              <a:t>字节也置</a:t>
            </a:r>
            <a:r>
              <a:rPr lang="en-US" altLang="zh-CN" b="0" i="0" dirty="0"/>
              <a:t>0</a:t>
            </a:r>
            <a:endParaRPr lang="zh-CN" altLang="en-US" b="0" i="0" dirty="0"/>
          </a:p>
        </p:txBody>
      </p:sp>
      <p:sp>
        <p:nvSpPr>
          <p:cNvPr id="5" name="文本框 4"/>
          <p:cNvSpPr txBox="1"/>
          <p:nvPr/>
        </p:nvSpPr>
        <p:spPr>
          <a:xfrm>
            <a:off x="6573385" y="6094741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巩固练习： </a:t>
            </a:r>
            <a:r>
              <a:rPr lang="en-US" altLang="zh-CN" sz="2800" dirty="0" smtClean="0"/>
              <a:t>P138 3.13, 3.14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351D79F5-AEBB-4880-9875-56A1F251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44991A78-8D3A-48E2-A385-3A949D3046D4}"/>
              </a:ext>
            </a:extLst>
          </p:cNvPr>
          <p:cNvSpPr txBox="1"/>
          <p:nvPr/>
        </p:nvSpPr>
        <p:spPr>
          <a:xfrm>
            <a:off x="546519" y="600589"/>
            <a:ext cx="248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  </a:t>
            </a:r>
            <a:r>
              <a:rPr lang="en-US" altLang="zh-CN" dirty="0"/>
              <a:t>3.13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3CB7816-CC3E-4B55-8FBB-72E59677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1" y="1202979"/>
            <a:ext cx="5566321" cy="1268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FF602E9-F47C-4298-8302-AB7158C3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41" y="2573327"/>
            <a:ext cx="4180114" cy="34208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C90DA44-BD1E-4FFF-948E-7BFB41D2AF7C}"/>
              </a:ext>
            </a:extLst>
          </p:cNvPr>
          <p:cNvSpPr txBox="1"/>
          <p:nvPr/>
        </p:nvSpPr>
        <p:spPr>
          <a:xfrm>
            <a:off x="6096000" y="2573327"/>
            <a:ext cx="132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int &lt;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935D82BD-1B40-47E6-98BA-87401B939767}"/>
              </a:ext>
            </a:extLst>
          </p:cNvPr>
          <p:cNvSpPr txBox="1"/>
          <p:nvPr/>
        </p:nvSpPr>
        <p:spPr>
          <a:xfrm>
            <a:off x="6095999" y="3391532"/>
            <a:ext cx="227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short &gt;=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DA28391C-40D1-44E0-9B42-7AF0012D16FA}"/>
              </a:ext>
            </a:extLst>
          </p:cNvPr>
          <p:cNvSpPr txBox="1"/>
          <p:nvPr/>
        </p:nvSpPr>
        <p:spPr>
          <a:xfrm>
            <a:off x="6095999" y="4312017"/>
            <a:ext cx="368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unsigned char  &lt;=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5AD21BBF-C680-44AE-B2DA-46006279BD98}"/>
              </a:ext>
            </a:extLst>
          </p:cNvPr>
          <p:cNvSpPr txBox="1"/>
          <p:nvPr/>
        </p:nvSpPr>
        <p:spPr>
          <a:xfrm>
            <a:off x="6095999" y="5184938"/>
            <a:ext cx="3684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unsigned long  </a:t>
            </a:r>
            <a:r>
              <a:rPr lang="en-US" altLang="zh-CN" sz="2800" dirty="0" smtClean="0">
                <a:solidFill>
                  <a:srgbClr val="FF0000"/>
                </a:solidFill>
              </a:rPr>
              <a:t>!=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FF0000"/>
                </a:solidFill>
              </a:rPr>
              <a:t>long	</a:t>
            </a:r>
            <a:r>
              <a:rPr lang="en-US" altLang="zh-CN" sz="2800" dirty="0" smtClean="0">
                <a:solidFill>
                  <a:srgbClr val="FF0000"/>
                </a:solidFill>
              </a:rPr>
              <a:t>!=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6043" y="5525311"/>
            <a:ext cx="24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l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2569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351D79F5-AEBB-4880-9875-56A1F251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44991A78-8D3A-48E2-A385-3A949D3046D4}"/>
              </a:ext>
            </a:extLst>
          </p:cNvPr>
          <p:cNvSpPr txBox="1"/>
          <p:nvPr/>
        </p:nvSpPr>
        <p:spPr>
          <a:xfrm>
            <a:off x="665789" y="620776"/>
            <a:ext cx="248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  </a:t>
            </a:r>
            <a:r>
              <a:rPr lang="en-US" altLang="zh-CN" dirty="0"/>
              <a:t>3.14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CFC2689-64BE-4369-B985-F82016D1E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60" y="990108"/>
            <a:ext cx="4565416" cy="14801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668D048-6D38-4D7C-99E4-08FB2A81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29" y="2617114"/>
            <a:ext cx="5197047" cy="38154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EBBD0FA6-1DAC-429E-A259-E8727895684B}"/>
              </a:ext>
            </a:extLst>
          </p:cNvPr>
          <p:cNvSpPr txBox="1"/>
          <p:nvPr/>
        </p:nvSpPr>
        <p:spPr>
          <a:xfrm>
            <a:off x="6718852" y="2617113"/>
            <a:ext cx="132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long &gt;=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A5EE3565-65D4-4BB8-ABE3-9A746D37B220}"/>
              </a:ext>
            </a:extLst>
          </p:cNvPr>
          <p:cNvSpPr txBox="1"/>
          <p:nvPr/>
        </p:nvSpPr>
        <p:spPr>
          <a:xfrm>
            <a:off x="6718851" y="3494030"/>
            <a:ext cx="2822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short =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unsigned </a:t>
            </a:r>
            <a:r>
              <a:rPr lang="en-US" altLang="zh-CN" sz="2800" dirty="0" err="1">
                <a:solidFill>
                  <a:srgbClr val="FF0000"/>
                </a:solidFill>
              </a:rPr>
              <a:t>shor</a:t>
            </a:r>
            <a:r>
              <a:rPr lang="en-US" altLang="zh-CN" sz="2800" dirty="0">
                <a:solidFill>
                  <a:srgbClr val="FF0000"/>
                </a:solidFill>
              </a:rPr>
              <a:t> =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9B6A7944-45AF-4A57-814C-D06165874C03}"/>
              </a:ext>
            </a:extLst>
          </p:cNvPr>
          <p:cNvSpPr txBox="1"/>
          <p:nvPr/>
        </p:nvSpPr>
        <p:spPr>
          <a:xfrm>
            <a:off x="6718851" y="4623684"/>
            <a:ext cx="368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unsigned char  &gt;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B15F488-B08B-4D6A-9843-A71E187D81B2}"/>
              </a:ext>
            </a:extLst>
          </p:cNvPr>
          <p:cNvSpPr txBox="1"/>
          <p:nvPr/>
        </p:nvSpPr>
        <p:spPr>
          <a:xfrm>
            <a:off x="6718851" y="5384210"/>
            <a:ext cx="3684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int  !=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unsigned int	!=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481042"/>
            <a:ext cx="11430000" cy="62404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3.6.3</a:t>
            </a:r>
            <a:r>
              <a:rPr lang="zh-CN" altLang="en-US" dirty="0" smtClean="0"/>
              <a:t> </a:t>
            </a:r>
            <a:r>
              <a:rPr lang="zh-CN" altLang="en-US" dirty="0"/>
              <a:t>跳</a:t>
            </a:r>
            <a:r>
              <a:rPr lang="zh-CN" altLang="en-US" dirty="0" smtClean="0"/>
              <a:t>转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/>
            <a:r>
              <a:rPr lang="zh-CN" altLang="en-US" dirty="0"/>
              <a:t>标号：</a:t>
            </a:r>
            <a:r>
              <a:rPr lang="en-US" altLang="zh-CN" dirty="0"/>
              <a:t>	</a:t>
            </a:r>
            <a:r>
              <a:rPr lang="zh-CN" altLang="en-US" dirty="0" smtClean="0"/>
              <a:t>跳</a:t>
            </a:r>
            <a:r>
              <a:rPr lang="zh-CN" altLang="en-US" dirty="0"/>
              <a:t>转目的地址的</a:t>
            </a:r>
            <a:r>
              <a:rPr lang="zh-CN" altLang="en-US" dirty="0" smtClean="0"/>
              <a:t>标识（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无条件跳转：</a:t>
            </a:r>
            <a:endParaRPr lang="en-US" altLang="zh-CN" dirty="0"/>
          </a:p>
          <a:p>
            <a:pPr lvl="2"/>
            <a:r>
              <a:rPr lang="en-US" altLang="zh-CN" dirty="0" err="1"/>
              <a:t>jmp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条件跳转：</a:t>
            </a:r>
            <a:endParaRPr lang="en-US" altLang="zh-CN" dirty="0"/>
          </a:p>
          <a:p>
            <a:pPr lvl="2"/>
            <a:r>
              <a:rPr lang="en-US" altLang="zh-CN" dirty="0"/>
              <a:t>je/</a:t>
            </a:r>
            <a:r>
              <a:rPr lang="en-US" altLang="zh-CN" dirty="0" err="1"/>
              <a:t>jne</a:t>
            </a:r>
            <a:r>
              <a:rPr lang="en-US" altLang="zh-CN" dirty="0"/>
              <a:t>/</a:t>
            </a:r>
            <a:r>
              <a:rPr lang="en-US" altLang="zh-CN" dirty="0" err="1"/>
              <a:t>js</a:t>
            </a:r>
            <a:r>
              <a:rPr lang="en-US" altLang="zh-CN" dirty="0"/>
              <a:t>/</a:t>
            </a:r>
            <a:r>
              <a:rPr lang="en-US" altLang="zh-CN" dirty="0" err="1"/>
              <a:t>jns</a:t>
            </a:r>
            <a:r>
              <a:rPr lang="en-US" altLang="zh-CN" dirty="0"/>
              <a:t>/</a:t>
            </a:r>
            <a:r>
              <a:rPr lang="en-US" altLang="zh-CN" dirty="0" err="1"/>
              <a:t>jg</a:t>
            </a:r>
            <a:r>
              <a:rPr lang="en-US" altLang="zh-CN" dirty="0"/>
              <a:t>/</a:t>
            </a:r>
            <a:r>
              <a:rPr lang="en-US" altLang="zh-CN" dirty="0" err="1"/>
              <a:t>jge</a:t>
            </a:r>
            <a:r>
              <a:rPr lang="en-US" altLang="zh-CN" dirty="0"/>
              <a:t>/</a:t>
            </a:r>
            <a:r>
              <a:rPr lang="en-US" altLang="zh-CN" dirty="0" err="1"/>
              <a:t>jl</a:t>
            </a:r>
            <a:r>
              <a:rPr lang="en-US" altLang="zh-CN" dirty="0"/>
              <a:t>/</a:t>
            </a:r>
            <a:r>
              <a:rPr lang="en-US" altLang="zh-CN" dirty="0" err="1"/>
              <a:t>jle</a:t>
            </a:r>
            <a:r>
              <a:rPr lang="en-US" altLang="zh-CN" dirty="0"/>
              <a:t>/ja/</a:t>
            </a:r>
            <a:r>
              <a:rPr lang="en-US" altLang="zh-CN" dirty="0" err="1"/>
              <a:t>jae</a:t>
            </a:r>
            <a:r>
              <a:rPr lang="en-US" altLang="zh-CN" dirty="0"/>
              <a:t>/</a:t>
            </a:r>
            <a:r>
              <a:rPr lang="en-US" altLang="zh-CN" dirty="0" err="1"/>
              <a:t>jb</a:t>
            </a:r>
            <a:r>
              <a:rPr lang="en-US" altLang="zh-CN" dirty="0"/>
              <a:t>/</a:t>
            </a:r>
            <a:r>
              <a:rPr lang="en-US" altLang="zh-CN" dirty="0" err="1"/>
              <a:t>jbe</a:t>
            </a:r>
            <a:endParaRPr lang="en-US" altLang="zh-CN" dirty="0"/>
          </a:p>
          <a:p>
            <a:pPr lvl="1"/>
            <a:r>
              <a:rPr lang="zh-CN" altLang="en-US" dirty="0"/>
              <a:t>跳转</a:t>
            </a:r>
            <a:r>
              <a:rPr lang="zh-CN" altLang="en-US" dirty="0" smtClean="0"/>
              <a:t>目的</a:t>
            </a:r>
            <a:r>
              <a:rPr lang="zh-CN" altLang="en-US" dirty="0"/>
              <a:t>地址</a:t>
            </a:r>
            <a:r>
              <a:rPr lang="zh-CN" altLang="en-US" dirty="0" smtClean="0"/>
              <a:t>：</a:t>
            </a:r>
            <a:r>
              <a:rPr lang="en-US" altLang="zh-CN" sz="2400" dirty="0"/>
              <a:t>PC</a:t>
            </a:r>
            <a:r>
              <a:rPr lang="zh-CN" altLang="en-US" sz="2400" dirty="0"/>
              <a:t>相对跳转、绝对跳转</a:t>
            </a:r>
            <a:r>
              <a:rPr lang="en-US" altLang="zh-CN" sz="2400" dirty="0"/>
              <a:t> </a:t>
            </a:r>
          </a:p>
          <a:p>
            <a:pPr lvl="1"/>
            <a:endParaRPr lang="en-US" altLang="zh-CN" sz="2400" dirty="0"/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623456" y="4222513"/>
            <a:ext cx="4278630" cy="830997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0AEF0"/>
                </a:solidFill>
                <a:latin typeface="StoneSans"/>
              </a:rPr>
              <a:t>jmp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StoneSans"/>
              </a:rPr>
              <a:t>*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%</a:t>
            </a:r>
            <a:r>
              <a:rPr lang="en-US" altLang="zh-CN" sz="2400" dirty="0" err="1">
                <a:solidFill>
                  <a:srgbClr val="00AEF0"/>
                </a:solidFill>
                <a:latin typeface="StoneSans"/>
              </a:rPr>
              <a:t>eax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间接跳转</a:t>
            </a:r>
            <a:endParaRPr lang="en-US" altLang="zh-CN" sz="2400" dirty="0">
              <a:solidFill>
                <a:srgbClr val="FF0000"/>
              </a:solidFill>
              <a:latin typeface="StoneSans"/>
            </a:endParaRPr>
          </a:p>
          <a:p>
            <a:r>
              <a:rPr lang="en-US" altLang="zh-CN" sz="2400" dirty="0" err="1">
                <a:solidFill>
                  <a:srgbClr val="00AEF0"/>
                </a:solidFill>
                <a:latin typeface="StoneSans"/>
              </a:rPr>
              <a:t>jmp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StoneSans"/>
              </a:rPr>
              <a:t>*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(%</a:t>
            </a:r>
            <a:r>
              <a:rPr lang="en-US" altLang="zh-CN" sz="2400" dirty="0" err="1">
                <a:solidFill>
                  <a:srgbClr val="00AEF0"/>
                </a:solidFill>
                <a:latin typeface="StoneSans"/>
              </a:rPr>
              <a:t>eax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)	</a:t>
            </a:r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间接跳转</a:t>
            </a:r>
          </a:p>
        </p:txBody>
      </p:sp>
      <p:sp>
        <p:nvSpPr>
          <p:cNvPr id="5" name="矩形 4"/>
          <p:cNvSpPr/>
          <p:nvPr/>
        </p:nvSpPr>
        <p:spPr>
          <a:xfrm>
            <a:off x="2623456" y="2076377"/>
            <a:ext cx="9231087" cy="193899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$0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,%rax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S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et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to 0</a:t>
            </a:r>
          </a:p>
          <a:p>
            <a:r>
              <a:rPr lang="pl-PL" altLang="zh-CN" sz="24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pl-PL" altLang="zh-CN" sz="2400" dirty="0">
                <a:solidFill>
                  <a:srgbClr val="000000"/>
                </a:solidFill>
                <a:latin typeface="ZztexMono-Regular"/>
              </a:rPr>
              <a:t>jmp .L1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pl-PL" altLang="zh-CN" sz="2400" i="1" dirty="0" smtClean="0">
                <a:solidFill>
                  <a:srgbClr val="00AEF0"/>
                </a:solidFill>
                <a:latin typeface="ZztexMono-Italic"/>
              </a:rPr>
              <a:t>Goto </a:t>
            </a:r>
            <a:r>
              <a:rPr lang="pl-PL" altLang="zh-CN" sz="2400" i="1" dirty="0">
                <a:solidFill>
                  <a:srgbClr val="00AEF0"/>
                </a:solidFill>
                <a:latin typeface="ZztexMono-Italic"/>
              </a:rPr>
              <a:t>.L1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	</a:t>
            </a:r>
            <a:r>
              <a:rPr lang="zh-CN" altLang="en-US" sz="2400" i="1" dirty="0">
                <a:solidFill>
                  <a:srgbClr val="FF0000"/>
                </a:solidFill>
                <a:latin typeface="ZztexMono-Italic"/>
              </a:rPr>
              <a:t>直接跳转</a:t>
            </a:r>
            <a:r>
              <a:rPr lang="zh-CN" altLang="en-US" sz="2400" i="1" dirty="0">
                <a:solidFill>
                  <a:srgbClr val="00AEF0"/>
                </a:solidFill>
                <a:latin typeface="ZztexMono-Italic"/>
              </a:rPr>
              <a:t>到标号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.L1</a:t>
            </a:r>
            <a:endParaRPr lang="pl-PL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dx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Null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pointer dereference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.L1: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popq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dx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39471" y="1555591"/>
            <a:ext cx="53833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</a:t>
            </a:r>
            <a:r>
              <a:rPr lang="en-US" altLang="zh-CN" dirty="0" err="1"/>
              <a:t>objdump</a:t>
            </a:r>
            <a:r>
              <a:rPr lang="en-US" altLang="zh-CN" dirty="0"/>
              <a:t> -d </a:t>
            </a:r>
            <a:r>
              <a:rPr lang="en-US" altLang="zh-CN" dirty="0" err="1"/>
              <a:t>mstore.o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mstore.o</a:t>
            </a:r>
            <a:r>
              <a:rPr lang="zh-CN" altLang="en-US" dirty="0"/>
              <a:t>：     文件格式 </a:t>
            </a:r>
            <a:r>
              <a:rPr lang="en-US" altLang="zh-CN" dirty="0"/>
              <a:t>elf64-x86-64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Disassembly of section .text:</a:t>
            </a:r>
          </a:p>
          <a:p>
            <a:endParaRPr lang="en-US" altLang="zh-CN" dirty="0"/>
          </a:p>
          <a:p>
            <a:r>
              <a:rPr lang="en-US" altLang="zh-CN" dirty="0"/>
              <a:t>0000000000000000 &lt;</a:t>
            </a:r>
            <a:r>
              <a:rPr lang="en-US" altLang="zh-CN" dirty="0" err="1"/>
              <a:t>multstore</a:t>
            </a:r>
            <a:r>
              <a:rPr lang="en-US" altLang="zh-CN" dirty="0"/>
              <a:t>&gt;:</a:t>
            </a:r>
          </a:p>
          <a:p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:	</a:t>
            </a:r>
            <a:r>
              <a:rPr lang="en-US" altLang="zh-CN" dirty="0">
                <a:solidFill>
                  <a:srgbClr val="0070C0"/>
                </a:solidFill>
              </a:rPr>
              <a:t>53</a:t>
            </a:r>
            <a:r>
              <a:rPr lang="en-US" altLang="zh-CN" dirty="0"/>
              <a:t>                   	push  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 1:	</a:t>
            </a:r>
            <a:r>
              <a:rPr lang="en-US" altLang="zh-CN" dirty="0">
                <a:solidFill>
                  <a:srgbClr val="0070C0"/>
                </a:solidFill>
              </a:rPr>
              <a:t>48 89 d3             </a:t>
            </a:r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    %</a:t>
            </a:r>
            <a:r>
              <a:rPr lang="en-US" altLang="zh-CN" dirty="0" err="1"/>
              <a:t>rdx</a:t>
            </a:r>
            <a:r>
              <a:rPr lang="en-US" altLang="zh-CN" dirty="0"/>
              <a:t>,%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 4:	</a:t>
            </a:r>
            <a:r>
              <a:rPr lang="en-US" altLang="zh-CN" dirty="0">
                <a:solidFill>
                  <a:srgbClr val="0070C0"/>
                </a:solidFill>
              </a:rPr>
              <a:t>e8 </a:t>
            </a:r>
            <a:r>
              <a:rPr lang="en-US" altLang="zh-CN" dirty="0">
                <a:solidFill>
                  <a:srgbClr val="FF0000"/>
                </a:solidFill>
              </a:rPr>
              <a:t>00 00 00 00       </a:t>
            </a:r>
            <a:r>
              <a:rPr lang="en-US" altLang="zh-CN" dirty="0"/>
              <a:t>	</a:t>
            </a:r>
            <a:r>
              <a:rPr lang="en-US" altLang="zh-CN" dirty="0" err="1"/>
              <a:t>callq</a:t>
            </a:r>
            <a:r>
              <a:rPr lang="en-US" altLang="zh-CN" dirty="0"/>
              <a:t>  9 &lt;multstore+0x9&gt;</a:t>
            </a:r>
          </a:p>
          <a:p>
            <a:r>
              <a:rPr lang="en-US" altLang="zh-CN" dirty="0"/>
              <a:t>   9:	</a:t>
            </a:r>
            <a:r>
              <a:rPr lang="en-US" altLang="zh-CN" dirty="0">
                <a:solidFill>
                  <a:srgbClr val="0070C0"/>
                </a:solidFill>
              </a:rPr>
              <a:t>48 89 03             </a:t>
            </a:r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    %</a:t>
            </a:r>
            <a:r>
              <a:rPr lang="en-US" altLang="zh-CN" dirty="0" err="1"/>
              <a:t>rax</a:t>
            </a:r>
            <a:r>
              <a:rPr lang="en-US" altLang="zh-CN" dirty="0"/>
              <a:t>,(%</a:t>
            </a:r>
            <a:r>
              <a:rPr lang="en-US" altLang="zh-CN" dirty="0" err="1"/>
              <a:t>rbx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c:	</a:t>
            </a:r>
            <a:r>
              <a:rPr lang="en-US" altLang="zh-CN" dirty="0">
                <a:solidFill>
                  <a:srgbClr val="0070C0"/>
                </a:solidFill>
              </a:rPr>
              <a:t>5b</a:t>
            </a:r>
            <a:r>
              <a:rPr lang="en-US" altLang="zh-CN" dirty="0"/>
              <a:t>                   	pop   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 d:	</a:t>
            </a:r>
            <a:r>
              <a:rPr lang="en-US" altLang="zh-CN" dirty="0">
                <a:solidFill>
                  <a:srgbClr val="0070C0"/>
                </a:solidFill>
              </a:rPr>
              <a:t>c3</a:t>
            </a:r>
            <a:r>
              <a:rPr lang="en-US" altLang="zh-CN" dirty="0"/>
              <a:t>                   	</a:t>
            </a:r>
            <a:r>
              <a:rPr lang="en-US" altLang="zh-CN" dirty="0" err="1"/>
              <a:t>retq</a:t>
            </a:r>
            <a:r>
              <a:rPr lang="en-US" altLang="zh-CN" dirty="0"/>
              <a:t>   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3029" y="755372"/>
            <a:ext cx="199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3.2.2 </a:t>
            </a:r>
            <a:r>
              <a:rPr lang="zh-CN" altLang="en-US" b="1" dirty="0" smtClean="0"/>
              <a:t>代码</a:t>
            </a:r>
            <a:r>
              <a:rPr lang="zh-CN" altLang="en-US" b="1" dirty="0"/>
              <a:t>示例：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296648" y="2679558"/>
            <a:ext cx="3440952" cy="2114438"/>
            <a:chOff x="5296648" y="2679558"/>
            <a:chExt cx="3440952" cy="2114438"/>
          </a:xfrm>
        </p:grpSpPr>
        <p:sp>
          <p:nvSpPr>
            <p:cNvPr id="6" name="文本框 5"/>
            <p:cNvSpPr txBox="1"/>
            <p:nvPr/>
          </p:nvSpPr>
          <p:spPr>
            <a:xfrm>
              <a:off x="6895353" y="2679558"/>
              <a:ext cx="1842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pushq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直接箭头连接符 7"/>
            <p:cNvCxnSpPr>
              <a:stCxn id="6" idx="1"/>
            </p:cNvCxnSpPr>
            <p:nvPr/>
          </p:nvCxnSpPr>
          <p:spPr>
            <a:xfrm flipH="1">
              <a:off x="5296648" y="2864224"/>
              <a:ext cx="1598705" cy="98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895353" y="3624445"/>
              <a:ext cx="1842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movq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直接箭头连接符 10"/>
            <p:cNvCxnSpPr>
              <a:stCxn id="10" idx="1"/>
            </p:cNvCxnSpPr>
            <p:nvPr/>
          </p:nvCxnSpPr>
          <p:spPr>
            <a:xfrm flipH="1">
              <a:off x="5296648" y="3809111"/>
              <a:ext cx="1598705" cy="98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5296648" y="3809111"/>
              <a:ext cx="1590490" cy="400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椭圆 15"/>
          <p:cNvSpPr/>
          <p:nvPr/>
        </p:nvSpPr>
        <p:spPr>
          <a:xfrm>
            <a:off x="1798320" y="3786251"/>
            <a:ext cx="100584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3133" y="3911600"/>
            <a:ext cx="10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7" idx="3"/>
            <a:endCxn id="16" idx="2"/>
          </p:cNvCxnSpPr>
          <p:nvPr/>
        </p:nvCxnSpPr>
        <p:spPr>
          <a:xfrm flipV="1">
            <a:off x="1105324" y="3940556"/>
            <a:ext cx="692996" cy="15571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514677" y="4301553"/>
            <a:ext cx="1908099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395210" y="5862786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没有确定地址</a:t>
            </a:r>
          </a:p>
        </p:txBody>
      </p:sp>
      <p:cxnSp>
        <p:nvCxnSpPr>
          <p:cNvPr id="21" name="直接箭头连接符 20"/>
          <p:cNvCxnSpPr>
            <a:stCxn id="20" idx="0"/>
            <a:endCxn id="19" idx="5"/>
          </p:cNvCxnSpPr>
          <p:nvPr/>
        </p:nvCxnSpPr>
        <p:spPr>
          <a:xfrm flipH="1" flipV="1">
            <a:off x="7143341" y="4564968"/>
            <a:ext cx="1069114" cy="129781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6476" y="1100678"/>
            <a:ext cx="405265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long mult2(</a:t>
            </a:r>
            <a:r>
              <a:rPr lang="en-US" altLang="zh-CN" dirty="0" err="1"/>
              <a:t>long,long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en-US" altLang="zh-CN" dirty="0"/>
              <a:t>void </a:t>
            </a:r>
            <a:r>
              <a:rPr lang="en-US" altLang="zh-CN" dirty="0" err="1"/>
              <a:t>multstore</a:t>
            </a:r>
            <a:r>
              <a:rPr lang="en-US" altLang="zh-CN" dirty="0"/>
              <a:t>(long x, long y, long *</a:t>
            </a:r>
            <a:r>
              <a:rPr lang="en-US" altLang="zh-CN" dirty="0" err="1"/>
              <a:t>dest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long t= mult2(</a:t>
            </a:r>
            <a:r>
              <a:rPr lang="en-US" altLang="zh-CN" dirty="0" err="1"/>
              <a:t>x,y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*</a:t>
            </a:r>
            <a:r>
              <a:rPr lang="en-US" altLang="zh-CN" dirty="0" err="1"/>
              <a:t>dest</a:t>
            </a:r>
            <a:r>
              <a:rPr lang="en-US" altLang="zh-CN" dirty="0"/>
              <a:t> = t;</a:t>
            </a:r>
          </a:p>
          <a:p>
            <a:r>
              <a:rPr lang="en-US" altLang="zh-CN" dirty="0"/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4217400" y="1418040"/>
              <a:ext cx="815400" cy="320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8040" y="1408680"/>
                <a:ext cx="834120" cy="50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81" y="778103"/>
            <a:ext cx="7915638" cy="50339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0114" y="653654"/>
            <a:ext cx="241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跳转指令列表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661495" y="2016035"/>
            <a:ext cx="365760" cy="36898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56659" y="2706809"/>
            <a:ext cx="1030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条件跳转</a:t>
            </a:r>
            <a:r>
              <a:rPr lang="zh-CN" altLang="en-US" sz="2400" dirty="0"/>
              <a:t>只能是</a:t>
            </a:r>
            <a:r>
              <a:rPr lang="zh-CN" altLang="en-US" sz="2400" dirty="0">
                <a:solidFill>
                  <a:srgbClr val="FF0000"/>
                </a:solidFill>
              </a:rPr>
              <a:t>直接跳转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1374" y="1119374"/>
            <a:ext cx="5711455" cy="30469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lain"/>
            </a:pPr>
            <a:r>
              <a:rPr lang="en-US" altLang="zh-CN" sz="2400" dirty="0" smtClean="0">
                <a:latin typeface="StoneSans"/>
              </a:rPr>
              <a:t>     </a:t>
            </a:r>
            <a:r>
              <a:rPr lang="en-US" altLang="zh-CN" sz="2400" dirty="0" err="1" smtClean="0">
                <a:latin typeface="StoneSans"/>
              </a:rPr>
              <a:t>movq</a:t>
            </a:r>
            <a:r>
              <a:rPr lang="en-US" altLang="zh-CN" sz="2400" dirty="0" smtClean="0">
                <a:latin typeface="StoneSans"/>
              </a:rPr>
              <a:t>  %</a:t>
            </a:r>
            <a:r>
              <a:rPr lang="en-US" altLang="zh-CN" sz="2400" dirty="0" err="1" smtClean="0">
                <a:latin typeface="StoneSans"/>
              </a:rPr>
              <a:t>rdi</a:t>
            </a:r>
            <a:r>
              <a:rPr lang="en-US" altLang="zh-CN" sz="2400" dirty="0" smtClean="0">
                <a:latin typeface="StoneSans"/>
              </a:rPr>
              <a:t>, %</a:t>
            </a:r>
            <a:r>
              <a:rPr lang="en-US" altLang="zh-CN" sz="2400" dirty="0" err="1" smtClean="0">
                <a:latin typeface="StoneSans"/>
              </a:rPr>
              <a:t>rax</a:t>
            </a:r>
            <a:endParaRPr lang="en-US" altLang="zh-CN" sz="2400" dirty="0">
              <a:latin typeface="StoneSans"/>
            </a:endParaRPr>
          </a:p>
          <a:p>
            <a:pPr marL="342900" indent="-342900">
              <a:buAutoNum type="arabicPlain"/>
            </a:pP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   </a:t>
            </a:r>
            <a:r>
              <a:rPr lang="en-US" altLang="zh-CN" sz="2400" dirty="0" err="1" smtClean="0">
                <a:solidFill>
                  <a:srgbClr val="00AEF0"/>
                </a:solidFill>
                <a:latin typeface="StoneSans"/>
              </a:rPr>
              <a:t>jmp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.L2</a:t>
            </a:r>
          </a:p>
          <a:p>
            <a:pPr marL="342900" indent="-342900">
              <a:buAutoNum type="arabicPlain"/>
            </a:pP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.L3:</a:t>
            </a:r>
          </a:p>
          <a:p>
            <a:pPr marL="342900" indent="-342900">
              <a:buAutoNum type="arabicPlain"/>
            </a:pP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sarq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400" b="1" dirty="0" smtClean="0">
              <a:solidFill>
                <a:srgbClr val="000000"/>
              </a:solidFill>
              <a:latin typeface="ZztexMono-Regular"/>
            </a:endParaRPr>
          </a:p>
          <a:p>
            <a:pPr marL="342900" indent="-342900">
              <a:buAutoNum type="arabicPlain"/>
            </a:pP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.L2:</a:t>
            </a:r>
          </a:p>
          <a:p>
            <a:pPr marL="342900" indent="-342900">
              <a:buAutoNum type="arabicPlain"/>
            </a:pP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testq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400" b="1" dirty="0" smtClean="0">
              <a:solidFill>
                <a:srgbClr val="000000"/>
              </a:solidFill>
              <a:latin typeface="ZztexMono-Regular"/>
            </a:endParaRPr>
          </a:p>
          <a:p>
            <a:pPr marL="342900" indent="-342900">
              <a:buAutoNum type="arabicPlain"/>
            </a:pP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jg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.L3</a:t>
            </a:r>
          </a:p>
          <a:p>
            <a:pPr marL="342900" indent="-342900">
              <a:buAutoNum type="arabicPlain"/>
            </a:pP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rep;  ret</a:t>
            </a:r>
            <a:endParaRPr lang="en-US" altLang="zh-CN" sz="2400" b="1" dirty="0">
              <a:solidFill>
                <a:srgbClr val="00AEF0"/>
              </a:solidFill>
              <a:latin typeface="ZztexMono-Bold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4668" y="4263417"/>
            <a:ext cx="576816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0: 48 89 f8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 </a:t>
            </a:r>
            <a:endParaRPr lang="en-US" altLang="zh-CN" sz="2400" b="1" dirty="0" smtClean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3: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eb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03 	 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8 &lt;loop +0x8&gt;</a:t>
            </a:r>
            <a:endParaRPr lang="en-US" altLang="zh-CN" sz="2400" b="1" dirty="0" smtClean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5: 48 d1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f8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sar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8: 48 85 c0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test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it-IT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it-IT" altLang="zh-CN" sz="2400" dirty="0" smtClean="0">
                <a:solidFill>
                  <a:srgbClr val="000000"/>
                </a:solidFill>
                <a:latin typeface="ZztexMono-Regular"/>
              </a:rPr>
              <a:t>b: 7f f8</a:t>
            </a:r>
            <a:r>
              <a:rPr lang="it-IT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it-IT" altLang="zh-CN" sz="2400" dirty="0" smtClean="0">
                <a:solidFill>
                  <a:srgbClr val="000000"/>
                </a:solidFill>
                <a:latin typeface="ZztexMono-Regular"/>
              </a:rPr>
              <a:t>      jg 5 &lt;loop + 0x5&gt;</a:t>
            </a:r>
            <a:endParaRPr lang="it-IT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d: f3 c3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repz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retq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1511118" y="1556656"/>
            <a:ext cx="2054539" cy="393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H="1">
            <a:off x="1702846" y="5846185"/>
            <a:ext cx="615811" cy="30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62084" y="4812927"/>
            <a:ext cx="45175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</a:rPr>
              <a:t>PC</a:t>
            </a:r>
            <a:r>
              <a:rPr lang="zh-CN" altLang="en-US" sz="2800" b="1" dirty="0" smtClean="0">
                <a:solidFill>
                  <a:srgbClr val="7030A0"/>
                </a:solidFill>
              </a:rPr>
              <a:t>相对寻址</a:t>
            </a:r>
            <a:endParaRPr lang="en-US" altLang="zh-CN" sz="2800" b="1" dirty="0" smtClean="0">
              <a:solidFill>
                <a:srgbClr val="7030A0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dirty="0" smtClean="0">
                <a:solidFill>
                  <a:srgbClr val="00B050"/>
                </a:solidFill>
              </a:rPr>
              <a:t>0x03 + 0x05 =0x08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</a:rPr>
              <a:t>(0x0d + 0xf8 ) mod 2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8</a:t>
            </a:r>
            <a:r>
              <a:rPr lang="en-US" altLang="zh-CN" sz="2400" dirty="0" smtClean="0">
                <a:solidFill>
                  <a:srgbClr val="FF0000"/>
                </a:solidFill>
              </a:rPr>
              <a:t> = 0x05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1735382" y="4731844"/>
            <a:ext cx="501526" cy="303324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744807" y="5114255"/>
            <a:ext cx="501526" cy="303324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7265" y="582941"/>
            <a:ext cx="3028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3.6.4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跳转</a:t>
            </a:r>
            <a:r>
              <a:rPr lang="zh-CN" altLang="en-US" sz="2400" dirty="0" smtClean="0"/>
              <a:t>指令的编码</a:t>
            </a:r>
            <a:endParaRPr lang="en-US" altLang="zh-CN" sz="2400" dirty="0"/>
          </a:p>
        </p:txBody>
      </p:sp>
      <p:sp>
        <p:nvSpPr>
          <p:cNvPr id="11" name="矩形标注 10"/>
          <p:cNvSpPr/>
          <p:nvPr/>
        </p:nvSpPr>
        <p:spPr>
          <a:xfrm>
            <a:off x="4394944" y="533182"/>
            <a:ext cx="2525486" cy="510763"/>
          </a:xfrm>
          <a:prstGeom prst="wedgeRectCallout">
            <a:avLst>
              <a:gd name="adj1" fmla="val -82471"/>
              <a:gd name="adj2" fmla="val -4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目标地址的编码</a:t>
            </a:r>
            <a:endParaRPr lang="zh-CN" altLang="en-US" sz="2400" dirty="0"/>
          </a:p>
        </p:txBody>
      </p:sp>
      <p:sp>
        <p:nvSpPr>
          <p:cNvPr id="18" name="矩形标注 17"/>
          <p:cNvSpPr/>
          <p:nvPr/>
        </p:nvSpPr>
        <p:spPr>
          <a:xfrm>
            <a:off x="3890137" y="1690510"/>
            <a:ext cx="4328969" cy="912788"/>
          </a:xfrm>
          <a:prstGeom prst="wedgeRectCallout">
            <a:avLst>
              <a:gd name="adj1" fmla="val -53937"/>
              <a:gd name="adj2" fmla="val 37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/>
              <a:t>当只有一个参数的时候，表示：</a:t>
            </a:r>
            <a:endParaRPr lang="en-US" altLang="zh-CN" sz="2400" dirty="0" smtClean="0"/>
          </a:p>
          <a:p>
            <a:r>
              <a:rPr lang="en-US" altLang="zh-CN" sz="2400" dirty="0" err="1" smtClean="0"/>
              <a:t>sarq</a:t>
            </a:r>
            <a:r>
              <a:rPr lang="en-US" altLang="zh-CN" sz="2400" dirty="0" smtClean="0"/>
              <a:t> 1, %</a:t>
            </a:r>
            <a:r>
              <a:rPr lang="en-US" altLang="zh-CN" sz="2400" dirty="0" err="1" smtClean="0"/>
              <a:t>rax</a:t>
            </a:r>
            <a:endParaRPr lang="zh-CN" altLang="en-US" sz="2400" dirty="0"/>
          </a:p>
        </p:txBody>
      </p:sp>
      <p:sp>
        <p:nvSpPr>
          <p:cNvPr id="20" name="椭圆 19"/>
          <p:cNvSpPr/>
          <p:nvPr/>
        </p:nvSpPr>
        <p:spPr>
          <a:xfrm flipH="1">
            <a:off x="1511118" y="3384579"/>
            <a:ext cx="2054539" cy="393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744807" y="6204689"/>
            <a:ext cx="615811" cy="30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15" idx="1"/>
          </p:cNvCxnSpPr>
          <p:nvPr/>
        </p:nvCxnSpPr>
        <p:spPr>
          <a:xfrm flipH="1" flipV="1">
            <a:off x="5780314" y="5010998"/>
            <a:ext cx="1181770" cy="4328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5900057" y="5846185"/>
            <a:ext cx="1020373" cy="85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836230" y="3102511"/>
            <a:ext cx="5116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PC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相对寻址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: </a:t>
            </a:r>
          </a:p>
          <a:p>
            <a:r>
              <a:rPr lang="en-US" altLang="zh-CN" sz="2400" b="1" dirty="0" smtClean="0">
                <a:solidFill>
                  <a:srgbClr val="7030A0"/>
                </a:solidFill>
              </a:rPr>
              <a:t>PC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的值是跳转指令后面那条指令的值</a:t>
            </a:r>
            <a:endParaRPr lang="en-US" altLang="zh-CN" sz="2400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2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1374" y="1119374"/>
            <a:ext cx="5548169" cy="30469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lain"/>
            </a:pPr>
            <a:r>
              <a:rPr lang="en-US" altLang="zh-CN" sz="2400" dirty="0" smtClean="0">
                <a:latin typeface="StoneSans"/>
              </a:rPr>
              <a:t>     </a:t>
            </a:r>
            <a:r>
              <a:rPr lang="en-US" altLang="zh-CN" sz="2400" dirty="0" err="1" smtClean="0">
                <a:latin typeface="StoneSans"/>
              </a:rPr>
              <a:t>movq</a:t>
            </a:r>
            <a:r>
              <a:rPr lang="en-US" altLang="zh-CN" sz="2400" dirty="0" smtClean="0">
                <a:latin typeface="StoneSans"/>
              </a:rPr>
              <a:t>  %</a:t>
            </a:r>
            <a:r>
              <a:rPr lang="en-US" altLang="zh-CN" sz="2400" dirty="0" err="1" smtClean="0">
                <a:latin typeface="StoneSans"/>
              </a:rPr>
              <a:t>rdi</a:t>
            </a:r>
            <a:r>
              <a:rPr lang="en-US" altLang="zh-CN" sz="2400" dirty="0" smtClean="0">
                <a:latin typeface="StoneSans"/>
              </a:rPr>
              <a:t>, %</a:t>
            </a:r>
            <a:r>
              <a:rPr lang="en-US" altLang="zh-CN" sz="2400" dirty="0" err="1" smtClean="0">
                <a:latin typeface="StoneSans"/>
              </a:rPr>
              <a:t>rax</a:t>
            </a:r>
            <a:endParaRPr lang="en-US" altLang="zh-CN" sz="2400" dirty="0">
              <a:latin typeface="StoneSans"/>
            </a:endParaRPr>
          </a:p>
          <a:p>
            <a:pPr marL="342900" indent="-342900">
              <a:buAutoNum type="arabicPlain"/>
            </a:pP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   </a:t>
            </a:r>
            <a:r>
              <a:rPr lang="en-US" altLang="zh-CN" sz="2400" dirty="0" err="1" smtClean="0">
                <a:solidFill>
                  <a:srgbClr val="00AEF0"/>
                </a:solidFill>
                <a:latin typeface="StoneSans"/>
              </a:rPr>
              <a:t>jmp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.L2</a:t>
            </a:r>
          </a:p>
          <a:p>
            <a:pPr marL="342900" indent="-342900">
              <a:buAutoNum type="arabicPlain"/>
            </a:pP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.L3:</a:t>
            </a:r>
          </a:p>
          <a:p>
            <a:pPr marL="342900" indent="-342900">
              <a:buAutoNum type="arabicPlain"/>
            </a:pP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sarq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400" b="1" dirty="0" smtClean="0">
              <a:solidFill>
                <a:srgbClr val="000000"/>
              </a:solidFill>
              <a:latin typeface="ZztexMono-Regular"/>
            </a:endParaRPr>
          </a:p>
          <a:p>
            <a:pPr marL="342900" indent="-342900">
              <a:buAutoNum type="arabicPlain"/>
            </a:pP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.L2:</a:t>
            </a:r>
          </a:p>
          <a:p>
            <a:pPr marL="342900" indent="-342900">
              <a:buAutoNum type="arabicPlain"/>
            </a:pP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testq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400" b="1" dirty="0" smtClean="0">
              <a:solidFill>
                <a:srgbClr val="000000"/>
              </a:solidFill>
              <a:latin typeface="ZztexMono-Regular"/>
            </a:endParaRPr>
          </a:p>
          <a:p>
            <a:pPr marL="342900" indent="-342900">
              <a:buAutoNum type="arabicPlain"/>
            </a:pP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jg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.L3</a:t>
            </a:r>
          </a:p>
          <a:p>
            <a:pPr marL="342900" indent="-342900">
              <a:buAutoNum type="arabicPlain"/>
            </a:pP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rep;  ret</a:t>
            </a:r>
            <a:endParaRPr lang="en-US" altLang="zh-CN" sz="2400" b="1" dirty="0">
              <a:solidFill>
                <a:srgbClr val="00AEF0"/>
              </a:solidFill>
              <a:latin typeface="ZztexMono-Bold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6324" y="4230589"/>
            <a:ext cx="5125905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0: 48 89 f8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rdi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rax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      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3: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eb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ZztexMono-Regular"/>
              </a:rPr>
              <a:t>03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	   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jmp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ZztexMono-Regular"/>
              </a:rPr>
              <a:t>8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&lt;loop +0x8&gt;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5: 48 d1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f8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sar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chemeClr val="tx2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8: 48 85 c0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test %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rax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,%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rax</a:t>
            </a:r>
            <a:endParaRPr lang="en-US" altLang="zh-CN" sz="2400" dirty="0">
              <a:solidFill>
                <a:schemeClr val="tx2"/>
              </a:solidFill>
              <a:latin typeface="ZztexMono-Regular"/>
            </a:endParaRPr>
          </a:p>
          <a:p>
            <a:r>
              <a:rPr lang="it-IT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it-IT" altLang="zh-CN" sz="2400" dirty="0" smtClean="0">
                <a:solidFill>
                  <a:srgbClr val="000000"/>
                </a:solidFill>
                <a:latin typeface="ZztexMono-Regular"/>
              </a:rPr>
              <a:t>b: 7f </a:t>
            </a:r>
            <a:r>
              <a:rPr lang="it-IT" altLang="zh-CN" sz="2400" dirty="0">
                <a:solidFill>
                  <a:srgbClr val="FF0000"/>
                </a:solidFill>
                <a:latin typeface="ZztexMono-Regular"/>
              </a:rPr>
              <a:t>f8</a:t>
            </a:r>
            <a:r>
              <a:rPr lang="it-IT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it-IT" altLang="zh-CN" sz="2400" dirty="0" smtClean="0">
                <a:solidFill>
                  <a:srgbClr val="000000"/>
                </a:solidFill>
                <a:latin typeface="ZztexMono-Regular"/>
              </a:rPr>
              <a:t>   </a:t>
            </a:r>
            <a:r>
              <a:rPr lang="it-IT" altLang="zh-CN" sz="2400" dirty="0">
                <a:solidFill>
                  <a:schemeClr val="tx2"/>
                </a:solidFill>
                <a:latin typeface="ZztexMono-Regular"/>
              </a:rPr>
              <a:t>jg </a:t>
            </a:r>
            <a:r>
              <a:rPr lang="it-IT" altLang="zh-CN" sz="2400" dirty="0">
                <a:solidFill>
                  <a:srgbClr val="FF0000"/>
                </a:solidFill>
                <a:latin typeface="ZztexMono-Regular"/>
              </a:rPr>
              <a:t>5 </a:t>
            </a:r>
            <a:r>
              <a:rPr lang="it-IT" altLang="zh-CN" sz="2400" dirty="0">
                <a:solidFill>
                  <a:schemeClr val="tx2"/>
                </a:solidFill>
                <a:latin typeface="ZztexMono-Regular"/>
              </a:rPr>
              <a:t>&lt;loop + 0x5&gt;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d: f3 c3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repz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retq</a:t>
            </a:r>
            <a:endParaRPr lang="en-US" altLang="zh-CN" sz="2400" dirty="0">
              <a:solidFill>
                <a:schemeClr val="tx2"/>
              </a:solidFill>
              <a:latin typeface="ZztexMono-Regular"/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1511118" y="1556656"/>
            <a:ext cx="2054539" cy="393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7265" y="582941"/>
            <a:ext cx="3028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3.6.4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跳转</a:t>
            </a:r>
            <a:r>
              <a:rPr lang="zh-CN" altLang="en-US" sz="2400" dirty="0" smtClean="0"/>
              <a:t>指令的编码</a:t>
            </a:r>
            <a:endParaRPr lang="en-US" altLang="zh-CN" sz="2400" dirty="0"/>
          </a:p>
        </p:txBody>
      </p:sp>
      <p:sp>
        <p:nvSpPr>
          <p:cNvPr id="11" name="矩形标注 10"/>
          <p:cNvSpPr/>
          <p:nvPr/>
        </p:nvSpPr>
        <p:spPr>
          <a:xfrm>
            <a:off x="4394944" y="533182"/>
            <a:ext cx="2525486" cy="510763"/>
          </a:xfrm>
          <a:prstGeom prst="wedgeRectCallout">
            <a:avLst>
              <a:gd name="adj1" fmla="val -82471"/>
              <a:gd name="adj2" fmla="val -4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目标地址的编码</a:t>
            </a:r>
            <a:endParaRPr lang="zh-CN" altLang="en-US" sz="2400" dirty="0"/>
          </a:p>
        </p:txBody>
      </p:sp>
      <p:sp>
        <p:nvSpPr>
          <p:cNvPr id="18" name="矩形标注 17"/>
          <p:cNvSpPr/>
          <p:nvPr/>
        </p:nvSpPr>
        <p:spPr>
          <a:xfrm>
            <a:off x="3890137" y="1690510"/>
            <a:ext cx="4328969" cy="912788"/>
          </a:xfrm>
          <a:prstGeom prst="wedgeRectCallout">
            <a:avLst>
              <a:gd name="adj1" fmla="val -53937"/>
              <a:gd name="adj2" fmla="val 37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/>
              <a:t>当只有一个参数的时候，表示：</a:t>
            </a:r>
            <a:endParaRPr lang="en-US" altLang="zh-CN" sz="2400" dirty="0" smtClean="0"/>
          </a:p>
          <a:p>
            <a:r>
              <a:rPr lang="en-US" altLang="zh-CN" sz="2400" dirty="0" err="1" smtClean="0"/>
              <a:t>sarq</a:t>
            </a:r>
            <a:r>
              <a:rPr lang="en-US" altLang="zh-CN" sz="2400" dirty="0" smtClean="0"/>
              <a:t> 1, %</a:t>
            </a:r>
            <a:r>
              <a:rPr lang="en-US" altLang="zh-CN" sz="2400" dirty="0" err="1" smtClean="0"/>
              <a:t>rax</a:t>
            </a:r>
            <a:endParaRPr lang="zh-CN" altLang="en-US" sz="2400" dirty="0"/>
          </a:p>
        </p:txBody>
      </p:sp>
      <p:sp>
        <p:nvSpPr>
          <p:cNvPr id="20" name="椭圆 19"/>
          <p:cNvSpPr/>
          <p:nvPr/>
        </p:nvSpPr>
        <p:spPr>
          <a:xfrm flipH="1">
            <a:off x="1511118" y="3384579"/>
            <a:ext cx="2054539" cy="393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244772" y="2786277"/>
            <a:ext cx="558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PC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相对寻址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: </a:t>
            </a:r>
          </a:p>
          <a:p>
            <a:r>
              <a:rPr lang="en-US" altLang="zh-CN" sz="2400" b="1" dirty="0" smtClean="0">
                <a:solidFill>
                  <a:srgbClr val="7030A0"/>
                </a:solidFill>
              </a:rPr>
              <a:t>PC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的值是跳转指令后面那条指令的值</a:t>
            </a:r>
            <a:endParaRPr lang="en-US" altLang="zh-CN" sz="2400" b="1" dirty="0" smtClean="0">
              <a:solidFill>
                <a:srgbClr val="7030A0"/>
              </a:solidFill>
            </a:endParaRPr>
          </a:p>
          <a:p>
            <a:r>
              <a:rPr lang="zh-CN" altLang="en-US" sz="2400" b="1" dirty="0" smtClean="0">
                <a:solidFill>
                  <a:srgbClr val="7030A0"/>
                </a:solidFill>
              </a:rPr>
              <a:t>重定位后，指令跳转目标地址编码不变</a:t>
            </a:r>
            <a:endParaRPr lang="en-US" altLang="zh-CN" sz="2400" b="1" dirty="0" smtClean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42857" y="4241130"/>
            <a:ext cx="6662057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4004d0: 48 89 f8   </a:t>
            </a:r>
            <a:r>
              <a:rPr lang="en-US" altLang="zh-CN" sz="2400" dirty="0" err="1" smtClean="0">
                <a:solidFill>
                  <a:schemeClr val="tx2"/>
                </a:solidFill>
                <a:latin typeface="ZztexMono-Regular"/>
              </a:rPr>
              <a:t>mov</a:t>
            </a:r>
            <a:r>
              <a:rPr lang="en-US" altLang="zh-CN" sz="2400" dirty="0" smtClean="0">
                <a:solidFill>
                  <a:schemeClr val="tx2"/>
                </a:solidFill>
                <a:latin typeface="ZztexMono-Regular"/>
              </a:rPr>
              <a:t> %</a:t>
            </a:r>
            <a:r>
              <a:rPr lang="en-US" altLang="zh-CN" sz="2400" dirty="0" err="1" smtClean="0">
                <a:solidFill>
                  <a:schemeClr val="tx2"/>
                </a:solidFill>
                <a:latin typeface="ZztexMono-Regular"/>
              </a:rPr>
              <a:t>rdi</a:t>
            </a:r>
            <a:r>
              <a:rPr lang="en-US" altLang="zh-CN" sz="2400" dirty="0" smtClean="0">
                <a:solidFill>
                  <a:schemeClr val="tx2"/>
                </a:solidFill>
                <a:latin typeface="ZztexMono-Regular"/>
              </a:rPr>
              <a:t>, %</a:t>
            </a:r>
            <a:r>
              <a:rPr lang="en-US" altLang="zh-CN" sz="2400" dirty="0" err="1" smtClean="0">
                <a:solidFill>
                  <a:schemeClr val="tx2"/>
                </a:solidFill>
                <a:latin typeface="ZztexMono-Regular"/>
              </a:rPr>
              <a:t>ra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 </a:t>
            </a:r>
            <a:endParaRPr lang="en-US" altLang="zh-CN" sz="2400" b="1" dirty="0" smtClean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4004d3: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eb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ZztexMono-Regular"/>
              </a:rPr>
              <a:t>03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	  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jmp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ZztexMono-Regular"/>
              </a:rPr>
              <a:t>4004d8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&lt;loop +0x8&gt;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4004d5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: 48 d1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f8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sar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chemeClr val="tx2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4004d8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: 48 85 c0  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test %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rax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,%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rax</a:t>
            </a:r>
            <a:endParaRPr lang="en-US" altLang="zh-CN" sz="2400" dirty="0">
              <a:solidFill>
                <a:schemeClr val="tx2"/>
              </a:solidFill>
              <a:latin typeface="ZztexMono-Regular"/>
            </a:endParaRPr>
          </a:p>
          <a:p>
            <a:r>
              <a:rPr lang="it-IT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4004d</a:t>
            </a:r>
            <a:r>
              <a:rPr lang="it-IT" altLang="zh-CN" sz="2400" dirty="0" smtClean="0">
                <a:solidFill>
                  <a:srgbClr val="000000"/>
                </a:solidFill>
                <a:latin typeface="ZztexMono-Regular"/>
              </a:rPr>
              <a:t>b: 7f </a:t>
            </a:r>
            <a:r>
              <a:rPr lang="it-IT" altLang="zh-CN" sz="2400" dirty="0">
                <a:solidFill>
                  <a:srgbClr val="FF0000"/>
                </a:solidFill>
                <a:latin typeface="ZztexMono-Regular"/>
              </a:rPr>
              <a:t>f8</a:t>
            </a:r>
            <a:r>
              <a:rPr lang="it-IT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it-IT" altLang="zh-CN" sz="2400" dirty="0" smtClean="0">
                <a:solidFill>
                  <a:srgbClr val="000000"/>
                </a:solidFill>
                <a:latin typeface="ZztexMono-Regular"/>
              </a:rPr>
              <a:t>  </a:t>
            </a:r>
            <a:r>
              <a:rPr lang="it-IT" altLang="zh-CN" sz="2400" dirty="0">
                <a:solidFill>
                  <a:schemeClr val="tx2"/>
                </a:solidFill>
                <a:latin typeface="ZztexMono-Regular"/>
              </a:rPr>
              <a:t>jg </a:t>
            </a:r>
            <a:r>
              <a:rPr lang="en-US" altLang="zh-CN" sz="2400" dirty="0">
                <a:solidFill>
                  <a:srgbClr val="FF0000"/>
                </a:solidFill>
                <a:latin typeface="ZztexMono-Regular"/>
              </a:rPr>
              <a:t>4004d</a:t>
            </a:r>
            <a:r>
              <a:rPr lang="it-IT" altLang="zh-CN" sz="2400" dirty="0">
                <a:solidFill>
                  <a:srgbClr val="FF0000"/>
                </a:solidFill>
                <a:latin typeface="ZztexMono-Regular"/>
              </a:rPr>
              <a:t>5</a:t>
            </a:r>
            <a:r>
              <a:rPr lang="it-IT" altLang="zh-CN" sz="2400" dirty="0">
                <a:solidFill>
                  <a:schemeClr val="tx2"/>
                </a:solidFill>
                <a:latin typeface="ZztexMono-Regular"/>
              </a:rPr>
              <a:t> &lt;loop + 0x5&gt;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4004dd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: f3 c3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repz</a:t>
            </a:r>
            <a:r>
              <a:rPr lang="en-US" altLang="zh-CN" sz="2400" dirty="0">
                <a:solidFill>
                  <a:schemeClr val="tx2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chemeClr val="tx2"/>
                </a:solidFill>
                <a:latin typeface="ZztexMono-Regular"/>
              </a:rPr>
              <a:t>retq</a:t>
            </a:r>
            <a:endParaRPr lang="en-US" altLang="zh-CN" sz="2400" dirty="0">
              <a:solidFill>
                <a:schemeClr val="tx2"/>
              </a:solidFill>
              <a:latin typeface="ZztexMono-Regular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67488" y="443780"/>
            <a:ext cx="34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巩固练习：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P141  3.15</a:t>
            </a:r>
          </a:p>
        </p:txBody>
      </p:sp>
    </p:spTree>
    <p:extLst>
      <p:ext uri="{BB962C8B-B14F-4D97-AF65-F5344CB8AC3E}">
        <p14:creationId xmlns:p14="http://schemas.microsoft.com/office/powerpoint/2010/main" val="358224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C4B15BAE-0245-47D0-8BF9-93DCDC82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59881B1-9384-4BA2-844E-B53850CD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1" y="507823"/>
            <a:ext cx="9310743" cy="59399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4A47FFD0-B50A-4132-9092-F46E589D8397}"/>
              </a:ext>
            </a:extLst>
          </p:cNvPr>
          <p:cNvSpPr txBox="1"/>
          <p:nvPr/>
        </p:nvSpPr>
        <p:spPr>
          <a:xfrm>
            <a:off x="7752520" y="1556939"/>
            <a:ext cx="2252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4003fe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9F30498-FD98-4AE9-8268-B371BFFA3CBF}"/>
              </a:ext>
            </a:extLst>
          </p:cNvPr>
          <p:cNvSpPr txBox="1"/>
          <p:nvPr/>
        </p:nvSpPr>
        <p:spPr>
          <a:xfrm>
            <a:off x="7752518" y="2326764"/>
            <a:ext cx="2968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往前跳，</a:t>
            </a:r>
            <a:r>
              <a:rPr lang="en-US" altLang="zh-CN" sz="2800" dirty="0">
                <a:solidFill>
                  <a:srgbClr val="FF0000"/>
                </a:solidFill>
              </a:rPr>
              <a:t>-12</a:t>
            </a:r>
            <a:r>
              <a:rPr lang="zh-CN" altLang="en-US" sz="2800" dirty="0">
                <a:solidFill>
                  <a:srgbClr val="FF0000"/>
                </a:solidFill>
              </a:rPr>
              <a:t>字节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FF0000"/>
                </a:solidFill>
              </a:rPr>
              <a:t>400425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4C923E7D-D6F1-4F7A-97BE-4EBB87D02DA2}"/>
              </a:ext>
            </a:extLst>
          </p:cNvPr>
          <p:cNvSpPr txBox="1"/>
          <p:nvPr/>
        </p:nvSpPr>
        <p:spPr>
          <a:xfrm>
            <a:off x="7752518" y="3477818"/>
            <a:ext cx="2968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400543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400545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C96423F9-D9BF-48D7-990A-FA2050012D8D}"/>
              </a:ext>
            </a:extLst>
          </p:cNvPr>
          <p:cNvSpPr txBox="1"/>
          <p:nvPr/>
        </p:nvSpPr>
        <p:spPr>
          <a:xfrm>
            <a:off x="7752518" y="5155639"/>
            <a:ext cx="3610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0x4005ed-</a:t>
            </a:r>
            <a:r>
              <a:rPr lang="en-US" altLang="zh-CN" sz="2800" dirty="0" smtClean="0">
                <a:solidFill>
                  <a:srgbClr val="FF0000"/>
                </a:solidFill>
              </a:rPr>
              <a:t>(0x)8d=400560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6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489857" y="589621"/>
            <a:ext cx="10972800" cy="11534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sz="2400" dirty="0" smtClean="0"/>
              <a:t>3.6.5 </a:t>
            </a:r>
            <a:r>
              <a:rPr lang="zh-CN" altLang="en-US" sz="2400" dirty="0" smtClean="0"/>
              <a:t>用条件控制来实现条件分支</a:t>
            </a:r>
            <a:endParaRPr lang="en-US" altLang="zh-CN" sz="2400" dirty="0"/>
          </a:p>
          <a:p>
            <a:pPr lvl="2"/>
            <a:r>
              <a:rPr lang="en-US" altLang="zh-CN" dirty="0"/>
              <a:t>GCC</a:t>
            </a:r>
            <a:r>
              <a:rPr lang="zh-CN" altLang="en-US" dirty="0"/>
              <a:t>编译时使用模板来产生目标代码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98714" y="2357512"/>
            <a:ext cx="362206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ZztexMono-Regular"/>
              </a:rPr>
              <a:t>if (</a:t>
            </a:r>
            <a:r>
              <a:rPr lang="en-US" altLang="zh-CN" sz="28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800" dirty="0">
                <a:latin typeface="ZztexMono-Regular"/>
              </a:rPr>
              <a:t>)</a:t>
            </a:r>
          </a:p>
          <a:p>
            <a:r>
              <a:rPr lang="en-US" altLang="zh-CN" sz="2800" i="1" dirty="0">
                <a:latin typeface="TimesTen-Italic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then-statement</a:t>
            </a:r>
          </a:p>
          <a:p>
            <a:r>
              <a:rPr lang="en-US" altLang="zh-CN" sz="2800" dirty="0">
                <a:latin typeface="ZztexMono-Regular"/>
              </a:rPr>
              <a:t>else</a:t>
            </a:r>
          </a:p>
          <a:p>
            <a:r>
              <a:rPr lang="en-US" altLang="zh-CN" sz="2800" i="1" dirty="0">
                <a:latin typeface="TimesTen-Italic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else-statement</a:t>
            </a:r>
            <a:endParaRPr lang="zh-CN" altLang="en-US" sz="2800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5196" y="1526748"/>
            <a:ext cx="3984806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ZztexMono-Regular"/>
              </a:rPr>
              <a:t>	t = </a:t>
            </a:r>
            <a:r>
              <a:rPr lang="en-US" altLang="zh-CN" sz="2800" b="1" i="1" dirty="0">
                <a:solidFill>
                  <a:srgbClr val="FF0000"/>
                </a:solidFill>
                <a:latin typeface="TimesTen-Italic"/>
              </a:rPr>
              <a:t>test-expr;</a:t>
            </a:r>
          </a:p>
          <a:p>
            <a:r>
              <a:rPr lang="en-US" altLang="zh-CN" sz="2800" dirty="0">
                <a:latin typeface="ZztexMono-Regular"/>
              </a:rPr>
              <a:t>	if (!t)</a:t>
            </a:r>
          </a:p>
          <a:p>
            <a:r>
              <a:rPr lang="en-US" altLang="zh-CN" sz="2800" dirty="0">
                <a:latin typeface="ZztexMono-Regular"/>
              </a:rPr>
              <a:t>		</a:t>
            </a:r>
            <a:r>
              <a:rPr lang="en-US" altLang="zh-CN" sz="2800" dirty="0" err="1">
                <a:latin typeface="ZztexMono-Regular"/>
              </a:rPr>
              <a:t>goto</a:t>
            </a:r>
            <a:r>
              <a:rPr lang="en-US" altLang="zh-CN" sz="2800" dirty="0">
                <a:latin typeface="ZztexMono-Regular"/>
              </a:rPr>
              <a:t> false;</a:t>
            </a:r>
          </a:p>
          <a:p>
            <a:r>
              <a:rPr lang="en-US" altLang="zh-CN" sz="2800" i="1" dirty="0">
                <a:latin typeface="TimesTen-Italic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then-statement</a:t>
            </a:r>
          </a:p>
          <a:p>
            <a:r>
              <a:rPr lang="en-US" altLang="zh-CN" sz="2800" dirty="0">
                <a:latin typeface="ZztexMono-Regular"/>
              </a:rPr>
              <a:t>	</a:t>
            </a:r>
            <a:r>
              <a:rPr lang="en-US" altLang="zh-CN" sz="2800" dirty="0" err="1">
                <a:latin typeface="ZztexMono-Regular"/>
              </a:rPr>
              <a:t>goto</a:t>
            </a:r>
            <a:r>
              <a:rPr lang="en-US" altLang="zh-CN" sz="2800" dirty="0">
                <a:latin typeface="ZztexMono-Regular"/>
              </a:rPr>
              <a:t> done;</a:t>
            </a:r>
          </a:p>
          <a:p>
            <a:r>
              <a:rPr lang="en-US" altLang="zh-CN" sz="2800" dirty="0">
                <a:latin typeface="ZztexMono-Regular"/>
              </a:rPr>
              <a:t>false:</a:t>
            </a:r>
          </a:p>
          <a:p>
            <a:r>
              <a:rPr lang="en-US" altLang="zh-CN" sz="2800" i="1" dirty="0">
                <a:latin typeface="TimesTen-Italic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else-statement</a:t>
            </a:r>
          </a:p>
          <a:p>
            <a:r>
              <a:rPr lang="en-US" altLang="zh-CN" sz="2800" dirty="0">
                <a:latin typeface="ZztexMono-Regular"/>
              </a:rPr>
              <a:t>done:</a:t>
            </a:r>
            <a:endParaRPr lang="zh-CN" altLang="en-US" sz="2800" dirty="0"/>
          </a:p>
        </p:txBody>
      </p:sp>
      <p:sp>
        <p:nvSpPr>
          <p:cNvPr id="10" name="右箭头 9"/>
          <p:cNvSpPr/>
          <p:nvPr/>
        </p:nvSpPr>
        <p:spPr>
          <a:xfrm>
            <a:off x="5140438" y="3056433"/>
            <a:ext cx="842010" cy="48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69894" y="5329917"/>
            <a:ext cx="323305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</a:rPr>
              <a:t>条件跳转</a:t>
            </a:r>
            <a:r>
              <a:rPr lang="en-US" altLang="zh-CN" sz="2400" b="1" dirty="0">
                <a:solidFill>
                  <a:srgbClr val="7030A0"/>
                </a:solidFill>
              </a:rPr>
              <a:t>+</a:t>
            </a:r>
            <a:r>
              <a:rPr lang="zh-CN" altLang="en-US" sz="2400" b="1" dirty="0">
                <a:solidFill>
                  <a:srgbClr val="7030A0"/>
                </a:solidFill>
              </a:rPr>
              <a:t>无条件跳转</a:t>
            </a:r>
          </a:p>
        </p:txBody>
      </p:sp>
      <p:cxnSp>
        <p:nvCxnSpPr>
          <p:cNvPr id="11" name="肘形连接符 10"/>
          <p:cNvCxnSpPr/>
          <p:nvPr/>
        </p:nvCxnSpPr>
        <p:spPr>
          <a:xfrm flipV="1">
            <a:off x="5910294" y="3590988"/>
            <a:ext cx="1834859" cy="1738929"/>
          </a:xfrm>
          <a:prstGeom prst="bentConnector3">
            <a:avLst>
              <a:gd name="adj1" fmla="val -165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/>
          <p:nvPr/>
        </p:nvCxnSpPr>
        <p:spPr>
          <a:xfrm flipV="1">
            <a:off x="4426665" y="2246638"/>
            <a:ext cx="3318488" cy="3083279"/>
          </a:xfrm>
          <a:prstGeom prst="bentConnector3">
            <a:avLst>
              <a:gd name="adj1" fmla="val 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3913" y="1147461"/>
            <a:ext cx="4887686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AutoNum type="alphaLcParenBoth"/>
            </a:pP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Original </a:t>
            </a:r>
            <a:r>
              <a:rPr lang="en-US" altLang="zh-CN" sz="2000" b="1" dirty="0">
                <a:solidFill>
                  <a:srgbClr val="0070C0"/>
                </a:solidFill>
                <a:latin typeface="StoneSans"/>
              </a:rPr>
              <a:t>C 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code</a:t>
            </a:r>
          </a:p>
          <a:p>
            <a:r>
              <a:rPr lang="en-US" altLang="zh-CN" sz="2000" b="1" dirty="0">
                <a:solidFill>
                  <a:srgbClr val="0070C0"/>
                </a:solidFill>
                <a:latin typeface="StoneSans"/>
              </a:rPr>
              <a:t>l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ong 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StoneSans"/>
              </a:rPr>
              <a:t>lt_cnt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 = 0;</a:t>
            </a:r>
          </a:p>
          <a:p>
            <a:r>
              <a:rPr lang="en-US" altLang="zh-CN" sz="2000" b="1" dirty="0">
                <a:solidFill>
                  <a:srgbClr val="0070C0"/>
                </a:solidFill>
                <a:latin typeface="StoneSans"/>
              </a:rPr>
              <a:t>l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ong 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StoneSans"/>
              </a:rPr>
              <a:t>ge_cnt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 = 0;</a:t>
            </a:r>
          </a:p>
          <a:p>
            <a:endParaRPr lang="en-US" altLang="zh-CN" sz="2000" b="1" dirty="0">
              <a:solidFill>
                <a:srgbClr val="0070C0"/>
              </a:solidFill>
              <a:latin typeface="StoneSans"/>
            </a:endParaRPr>
          </a:p>
          <a:p>
            <a:r>
              <a:rPr lang="fr-FR" altLang="zh-CN" sz="2000" dirty="0">
                <a:solidFill>
                  <a:srgbClr val="0070C0"/>
                </a:solidFill>
                <a:latin typeface="StoneSans"/>
              </a:rPr>
              <a:t>1 </a:t>
            </a:r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long absdiff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_se</a:t>
            </a:r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(long </a:t>
            </a:r>
            <a:r>
              <a:rPr lang="fr-FR" altLang="zh-CN" sz="2000" dirty="0">
                <a:solidFill>
                  <a:srgbClr val="0070C0"/>
                </a:solidFill>
                <a:latin typeface="ZztexMono-Regular"/>
              </a:rPr>
              <a:t>x, </a:t>
            </a:r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long </a:t>
            </a:r>
            <a:r>
              <a:rPr lang="fr-FR" altLang="zh-CN" sz="2000" dirty="0">
                <a:solidFill>
                  <a:srgbClr val="0070C0"/>
                </a:solidFill>
                <a:latin typeface="ZztexMono-Regular"/>
              </a:rPr>
              <a:t>y) </a:t>
            </a:r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{</a:t>
            </a:r>
          </a:p>
          <a:p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2   long result;</a:t>
            </a:r>
            <a:endParaRPr lang="fr-FR" altLang="zh-CN" sz="2000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StoneSans"/>
              </a:rPr>
              <a:t>3</a:t>
            </a:r>
            <a:r>
              <a:rPr lang="en-US" altLang="zh-CN" sz="2000" dirty="0" smtClean="0">
                <a:solidFill>
                  <a:srgbClr val="0070C0"/>
                </a:solidFill>
                <a:latin typeface="StoneSans"/>
              </a:rPr>
              <a:t>   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if 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(x &lt; y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){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4     </a:t>
            </a:r>
            <a:r>
              <a:rPr lang="en-US" altLang="zh-CN" sz="2000" dirty="0" err="1" smtClean="0">
                <a:solidFill>
                  <a:srgbClr val="0070C0"/>
                </a:solidFill>
                <a:latin typeface="ZztexMono-Regular"/>
              </a:rPr>
              <a:t>lt_cnt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++;</a:t>
            </a:r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pPr marL="457200" indent="-457200">
              <a:buAutoNum type="arabicPlain" startAt="5"/>
            </a:pP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   result = 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y - x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;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6   }</a:t>
            </a:r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StoneSans"/>
              </a:rPr>
              <a:t>7</a:t>
            </a:r>
            <a:r>
              <a:rPr lang="en-US" altLang="zh-CN" sz="2000" dirty="0" smtClean="0">
                <a:solidFill>
                  <a:srgbClr val="0070C0"/>
                </a:solidFill>
                <a:latin typeface="StoneSans"/>
              </a:rPr>
              <a:t>   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else{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8     </a:t>
            </a:r>
            <a:r>
              <a:rPr lang="en-US" altLang="zh-CN" sz="2000" dirty="0" err="1" smtClean="0">
                <a:solidFill>
                  <a:srgbClr val="0070C0"/>
                </a:solidFill>
                <a:latin typeface="ZztexMono-Regular"/>
              </a:rPr>
              <a:t>ge_cnt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++;</a:t>
            </a:r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pPr marL="457200" indent="-457200">
              <a:buAutoNum type="arabicPlain" startAt="9"/>
            </a:pP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  result = x 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- y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;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10  }</a:t>
            </a:r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70C0"/>
                </a:solidFill>
                <a:latin typeface="StoneSans"/>
              </a:rPr>
              <a:t>11  return result;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StoneSans"/>
              </a:rPr>
              <a:t>12 }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29728" y="1455237"/>
            <a:ext cx="6215743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StoneSans"/>
              </a:rPr>
              <a:t>(b) Equivalent </a:t>
            </a:r>
            <a:r>
              <a:rPr lang="en-US" altLang="zh-CN" sz="2000" b="1" dirty="0" err="1">
                <a:solidFill>
                  <a:srgbClr val="000000"/>
                </a:solidFill>
                <a:latin typeface="StoneSans"/>
              </a:rPr>
              <a:t>goto</a:t>
            </a:r>
            <a:r>
              <a:rPr lang="en-US" altLang="zh-CN" sz="2000" b="1" dirty="0">
                <a:solidFill>
                  <a:srgbClr val="000000"/>
                </a:solidFill>
                <a:latin typeface="StoneSans"/>
              </a:rPr>
              <a:t> version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gotodiff_se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(long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x,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y) {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result;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if (x &gt;= y)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4 	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x_ge_y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lt_cnt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++;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      result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= y - x;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eturn result;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en-US" altLang="zh-CN" sz="2000" b="1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x_ge_y</a:t>
            </a:r>
            <a:r>
              <a:rPr lang="en-US" altLang="zh-CN" sz="2000" b="1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9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ge_cnt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++;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10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     result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= x - y;</a:t>
            </a: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return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result;</a:t>
            </a: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3913" y="1147461"/>
            <a:ext cx="4887686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AutoNum type="alphaLcParenBoth"/>
            </a:pP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Original </a:t>
            </a:r>
            <a:r>
              <a:rPr lang="en-US" altLang="zh-CN" sz="2000" b="1" dirty="0">
                <a:solidFill>
                  <a:srgbClr val="0070C0"/>
                </a:solidFill>
                <a:latin typeface="StoneSans"/>
              </a:rPr>
              <a:t>C 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code</a:t>
            </a:r>
          </a:p>
          <a:p>
            <a:r>
              <a:rPr lang="en-US" altLang="zh-CN" sz="2000" b="1" dirty="0">
                <a:solidFill>
                  <a:srgbClr val="0070C0"/>
                </a:solidFill>
                <a:latin typeface="StoneSans"/>
              </a:rPr>
              <a:t>l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ong 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StoneSans"/>
              </a:rPr>
              <a:t>lt_cnt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 = 0;</a:t>
            </a:r>
          </a:p>
          <a:p>
            <a:r>
              <a:rPr lang="en-US" altLang="zh-CN" sz="2000" b="1" dirty="0">
                <a:solidFill>
                  <a:srgbClr val="0070C0"/>
                </a:solidFill>
                <a:latin typeface="StoneSans"/>
              </a:rPr>
              <a:t>l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ong 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StoneSans"/>
              </a:rPr>
              <a:t>ge_cnt</a:t>
            </a:r>
            <a:r>
              <a:rPr lang="en-US" altLang="zh-CN" sz="2000" b="1" dirty="0" smtClean="0">
                <a:solidFill>
                  <a:srgbClr val="0070C0"/>
                </a:solidFill>
                <a:latin typeface="StoneSans"/>
              </a:rPr>
              <a:t> = 0;</a:t>
            </a:r>
          </a:p>
          <a:p>
            <a:endParaRPr lang="en-US" altLang="zh-CN" sz="2000" b="1" dirty="0">
              <a:solidFill>
                <a:srgbClr val="0070C0"/>
              </a:solidFill>
              <a:latin typeface="StoneSans"/>
            </a:endParaRPr>
          </a:p>
          <a:p>
            <a:r>
              <a:rPr lang="fr-FR" altLang="zh-CN" sz="2000" dirty="0">
                <a:solidFill>
                  <a:srgbClr val="0070C0"/>
                </a:solidFill>
                <a:latin typeface="StoneSans"/>
              </a:rPr>
              <a:t>1 </a:t>
            </a:r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long absdiff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_se</a:t>
            </a:r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(long </a:t>
            </a:r>
            <a:r>
              <a:rPr lang="fr-FR" altLang="zh-CN" sz="2000" dirty="0">
                <a:solidFill>
                  <a:srgbClr val="0070C0"/>
                </a:solidFill>
                <a:latin typeface="ZztexMono-Regular"/>
              </a:rPr>
              <a:t>x, </a:t>
            </a:r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long </a:t>
            </a:r>
            <a:r>
              <a:rPr lang="fr-FR" altLang="zh-CN" sz="2000" dirty="0">
                <a:solidFill>
                  <a:srgbClr val="0070C0"/>
                </a:solidFill>
                <a:latin typeface="ZztexMono-Regular"/>
              </a:rPr>
              <a:t>y) </a:t>
            </a:r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{</a:t>
            </a:r>
          </a:p>
          <a:p>
            <a:r>
              <a:rPr lang="fr-FR" altLang="zh-CN" sz="2000" dirty="0" smtClean="0">
                <a:solidFill>
                  <a:srgbClr val="0070C0"/>
                </a:solidFill>
                <a:latin typeface="ZztexMono-Regular"/>
              </a:rPr>
              <a:t>2   long result;</a:t>
            </a:r>
            <a:endParaRPr lang="fr-FR" altLang="zh-CN" sz="2000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StoneSans"/>
              </a:rPr>
              <a:t>3</a:t>
            </a:r>
            <a:r>
              <a:rPr lang="en-US" altLang="zh-CN" sz="2000" dirty="0" smtClean="0">
                <a:solidFill>
                  <a:srgbClr val="0070C0"/>
                </a:solidFill>
                <a:latin typeface="StoneSans"/>
              </a:rPr>
              <a:t>   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if 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(x &lt; y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){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4     </a:t>
            </a:r>
            <a:r>
              <a:rPr lang="en-US" altLang="zh-CN" sz="2000" dirty="0" err="1" smtClean="0">
                <a:solidFill>
                  <a:srgbClr val="0070C0"/>
                </a:solidFill>
                <a:latin typeface="ZztexMono-Regular"/>
              </a:rPr>
              <a:t>lt_cnt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++;</a:t>
            </a:r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pPr marL="457200" indent="-457200">
              <a:buAutoNum type="arabicPlain" startAt="5"/>
            </a:pP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   result = 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y - x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;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6   }</a:t>
            </a:r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70C0"/>
                </a:solidFill>
                <a:latin typeface="StoneSans"/>
              </a:rPr>
              <a:t>7</a:t>
            </a:r>
            <a:r>
              <a:rPr lang="en-US" altLang="zh-CN" sz="2000" dirty="0" smtClean="0">
                <a:solidFill>
                  <a:srgbClr val="0070C0"/>
                </a:solidFill>
                <a:latin typeface="StoneSans"/>
              </a:rPr>
              <a:t>   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else{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8     </a:t>
            </a:r>
            <a:r>
              <a:rPr lang="en-US" altLang="zh-CN" sz="2000" dirty="0" err="1" smtClean="0">
                <a:solidFill>
                  <a:srgbClr val="0070C0"/>
                </a:solidFill>
                <a:latin typeface="ZztexMono-Regular"/>
              </a:rPr>
              <a:t>ge_cnt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++;</a:t>
            </a:r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pPr marL="457200" indent="-457200">
              <a:buAutoNum type="arabicPlain" startAt="9"/>
            </a:pP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  result = x 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- y</a:t>
            </a:r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;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ZztexMono-Regular"/>
              </a:rPr>
              <a:t>10  }</a:t>
            </a:r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70C0"/>
                </a:solidFill>
                <a:latin typeface="StoneSans"/>
              </a:rPr>
              <a:t>11  return result;</a:t>
            </a:r>
          </a:p>
          <a:p>
            <a:r>
              <a:rPr lang="en-US" altLang="zh-CN" sz="2000" dirty="0" smtClean="0">
                <a:solidFill>
                  <a:srgbClr val="0070C0"/>
                </a:solidFill>
                <a:latin typeface="StoneSans"/>
              </a:rPr>
              <a:t>12 }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29728" y="976265"/>
            <a:ext cx="6215743" cy="53245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0000"/>
                </a:solidFill>
                <a:latin typeface="StoneSans"/>
              </a:rPr>
              <a:t>(c</a:t>
            </a:r>
            <a:r>
              <a:rPr lang="en-US" altLang="zh-CN" sz="2000" b="1" dirty="0">
                <a:solidFill>
                  <a:srgbClr val="000000"/>
                </a:solidFill>
                <a:latin typeface="StoneSans"/>
              </a:rPr>
              <a:t>) Generated assembly </a:t>
            </a:r>
            <a:r>
              <a:rPr lang="en-US" altLang="zh-CN" sz="2000" b="1" dirty="0" smtClean="0">
                <a:solidFill>
                  <a:srgbClr val="000000"/>
                </a:solidFill>
                <a:latin typeface="StoneSans"/>
              </a:rPr>
              <a:t>code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long </a:t>
            </a:r>
            <a:r>
              <a:rPr lang="en-US" altLang="zh-CN" sz="2000" dirty="0" err="1">
                <a:solidFill>
                  <a:srgbClr val="0070C0"/>
                </a:solidFill>
                <a:latin typeface="ZztexMono-Regular"/>
              </a:rPr>
              <a:t>absdiff_se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(long x, long y)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x in %</a:t>
            </a:r>
            <a:r>
              <a:rPr lang="en-US" altLang="zh-CN" sz="2000" dirty="0" err="1">
                <a:solidFill>
                  <a:srgbClr val="0070C0"/>
                </a:solidFill>
                <a:latin typeface="ZztexMono-Regular"/>
              </a:rPr>
              <a:t>rdi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, y in %</a:t>
            </a:r>
            <a:r>
              <a:rPr lang="en-US" altLang="zh-CN" sz="2000" dirty="0" err="1" smtClean="0">
                <a:solidFill>
                  <a:srgbClr val="0070C0"/>
                </a:solidFill>
                <a:latin typeface="ZztexMono-Regular"/>
              </a:rPr>
              <a:t>rsi</a:t>
            </a:r>
            <a:endParaRPr lang="en-US" altLang="zh-CN" sz="2000" dirty="0" smtClean="0">
              <a:solidFill>
                <a:srgbClr val="0070C0"/>
              </a:solidFill>
              <a:latin typeface="ZztexMono-Regular"/>
            </a:endParaRPr>
          </a:p>
          <a:p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absdiff_se</a:t>
            </a:r>
            <a:r>
              <a:rPr lang="en-US" altLang="zh-CN" sz="2000" b="1" dirty="0">
                <a:solidFill>
                  <a:srgbClr val="000000"/>
                </a:solidFill>
                <a:latin typeface="ZztexMono-Regular"/>
              </a:rPr>
              <a:t>:</a:t>
            </a:r>
            <a:endParaRPr lang="en-US" altLang="zh-CN" sz="2000" b="1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c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mpq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jge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.L2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addq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$1,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lt_cnt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(%rip)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s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ubq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ret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en-US" altLang="zh-CN" sz="2000" b="1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ZztexMono-Regular"/>
              </a:rPr>
              <a:t>.L2:</a:t>
            </a:r>
            <a:endParaRPr lang="en-US" altLang="zh-CN" sz="20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9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addq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$1,ge_cnt(%rip)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10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ovq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000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sz="2000" b="1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ZztexMono-Regular"/>
              </a:rPr>
              <a:t>s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ubq</a:t>
            </a:r>
            <a:r>
              <a:rPr lang="en-US" altLang="zh-CN" sz="20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000" b="1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0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ret</a:t>
            </a: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13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7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98501" y="1574980"/>
            <a:ext cx="5539014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StoneSans"/>
              </a:rPr>
              <a:t>(b) Equivalent </a:t>
            </a:r>
            <a:r>
              <a:rPr lang="en-US" altLang="zh-CN" sz="2000" b="1" dirty="0" err="1">
                <a:solidFill>
                  <a:srgbClr val="000000"/>
                </a:solidFill>
                <a:latin typeface="StoneSans"/>
              </a:rPr>
              <a:t>goto</a:t>
            </a:r>
            <a:r>
              <a:rPr lang="en-US" altLang="zh-CN" sz="2000" b="1" dirty="0">
                <a:solidFill>
                  <a:srgbClr val="000000"/>
                </a:solidFill>
                <a:latin typeface="StoneSans"/>
              </a:rPr>
              <a:t> version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gotodiff_se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(long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x,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y) {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result;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if (x &gt;= y)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4 	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x_ge_y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lt_cnt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++;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      result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= y - x;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eturn result;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en-US" altLang="zh-CN" sz="2000" b="1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x_ge_y</a:t>
            </a:r>
            <a:r>
              <a:rPr lang="en-US" altLang="zh-CN" sz="2000" b="1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9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ge_cnt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++;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10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     result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= x - y;</a:t>
            </a: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return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result;</a:t>
            </a: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7142842" y="475522"/>
            <a:ext cx="4439558" cy="53245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00000"/>
                </a:solidFill>
                <a:latin typeface="StoneSans"/>
              </a:rPr>
              <a:t>(c</a:t>
            </a:r>
            <a:r>
              <a:rPr lang="en-US" altLang="zh-CN" sz="2000" b="1" dirty="0">
                <a:solidFill>
                  <a:srgbClr val="000000"/>
                </a:solidFill>
                <a:latin typeface="StoneSans"/>
              </a:rPr>
              <a:t>) Generated assembly </a:t>
            </a:r>
            <a:r>
              <a:rPr lang="en-US" altLang="zh-CN" sz="2000" b="1" dirty="0" smtClean="0">
                <a:solidFill>
                  <a:srgbClr val="000000"/>
                </a:solidFill>
                <a:latin typeface="StoneSans"/>
              </a:rPr>
              <a:t>code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long </a:t>
            </a:r>
            <a:r>
              <a:rPr lang="en-US" altLang="zh-CN" sz="2000" dirty="0" err="1">
                <a:solidFill>
                  <a:srgbClr val="0070C0"/>
                </a:solidFill>
                <a:latin typeface="ZztexMono-Regular"/>
              </a:rPr>
              <a:t>absdiff_se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(long x, long y)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x in %</a:t>
            </a:r>
            <a:r>
              <a:rPr lang="en-US" altLang="zh-CN" sz="2000" dirty="0" err="1">
                <a:solidFill>
                  <a:srgbClr val="0070C0"/>
                </a:solidFill>
                <a:latin typeface="ZztexMono-Regular"/>
              </a:rPr>
              <a:t>rdi</a:t>
            </a:r>
            <a:r>
              <a:rPr lang="en-US" altLang="zh-CN" sz="2000" dirty="0">
                <a:solidFill>
                  <a:srgbClr val="0070C0"/>
                </a:solidFill>
                <a:latin typeface="ZztexMono-Regular"/>
              </a:rPr>
              <a:t>, y in %</a:t>
            </a:r>
            <a:r>
              <a:rPr lang="en-US" altLang="zh-CN" sz="2000" dirty="0" err="1" smtClean="0">
                <a:solidFill>
                  <a:srgbClr val="0070C0"/>
                </a:solidFill>
                <a:latin typeface="ZztexMono-Regular"/>
              </a:rPr>
              <a:t>rsi</a:t>
            </a:r>
            <a:endParaRPr lang="en-US" altLang="zh-CN" sz="2000" dirty="0" smtClean="0">
              <a:solidFill>
                <a:srgbClr val="0070C0"/>
              </a:solidFill>
              <a:latin typeface="ZztexMono-Regular"/>
            </a:endParaRPr>
          </a:p>
          <a:p>
            <a:endParaRPr lang="en-US" altLang="zh-CN" sz="2000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absdiff_se</a:t>
            </a:r>
            <a:r>
              <a:rPr lang="en-US" altLang="zh-CN" sz="2000" b="1" dirty="0">
                <a:solidFill>
                  <a:srgbClr val="000000"/>
                </a:solidFill>
                <a:latin typeface="ZztexMono-Regular"/>
              </a:rPr>
              <a:t>:</a:t>
            </a:r>
            <a:endParaRPr lang="en-US" altLang="zh-CN" sz="2000" b="1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c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mpq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jge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.L2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addq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$1,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lt_cnt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(%rip)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s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ubq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ret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en-US" altLang="zh-CN" sz="2000" b="1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ZztexMono-Regular"/>
              </a:rPr>
              <a:t>.L2:</a:t>
            </a:r>
            <a:endParaRPr lang="en-US" altLang="zh-CN" sz="20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9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addq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$1,ge_cnt(%rip)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10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ovq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000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sz="2000" b="1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ZztexMono-Regular"/>
              </a:rPr>
              <a:t>s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ubq</a:t>
            </a:r>
            <a:r>
              <a:rPr lang="en-US" altLang="zh-CN" sz="20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000" b="1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0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ret</a:t>
            </a: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13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6364516" y="6125518"/>
            <a:ext cx="416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巩固练习：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P141  3.16~18</a:t>
            </a:r>
          </a:p>
        </p:txBody>
      </p:sp>
    </p:spTree>
    <p:extLst>
      <p:ext uri="{BB962C8B-B14F-4D97-AF65-F5344CB8AC3E}">
        <p14:creationId xmlns:p14="http://schemas.microsoft.com/office/powerpoint/2010/main" val="2112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A403AA3-7FD5-4A99-93DE-95E08F66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3" y="620486"/>
            <a:ext cx="4360095" cy="5658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B865852-3C8C-4D7E-BB3A-33722CCA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97" y="731099"/>
            <a:ext cx="5059405" cy="26979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54770" y="4175474"/>
            <a:ext cx="4719247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为何</a:t>
            </a:r>
            <a:r>
              <a:rPr lang="en-US" altLang="zh-CN" sz="2400" dirty="0" smtClean="0">
                <a:latin typeface="+mn-ea"/>
              </a:rPr>
              <a:t>C</a:t>
            </a:r>
            <a:r>
              <a:rPr lang="zh-CN" altLang="en-US" sz="2400" dirty="0" smtClean="0">
                <a:latin typeface="+mn-ea"/>
              </a:rPr>
              <a:t>语言代码中只有一个</a:t>
            </a:r>
            <a:r>
              <a:rPr lang="en-US" altLang="zh-CN" sz="2400" dirty="0" smtClean="0">
                <a:latin typeface="+mn-ea"/>
              </a:rPr>
              <a:t>if</a:t>
            </a:r>
            <a:r>
              <a:rPr lang="zh-CN" altLang="en-US" sz="2400" dirty="0" smtClean="0">
                <a:latin typeface="+mn-ea"/>
              </a:rPr>
              <a:t>语句，而汇编代码中有两个条件分支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938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020F658-B1E3-404A-B63A-247A5C15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19" y="471501"/>
            <a:ext cx="9700743" cy="4237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2F0C979-68EF-4EF9-9FAC-2B83B766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3" y="968814"/>
            <a:ext cx="5976257" cy="4237264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169D1B91-12FE-4538-BFCD-B31617B07ED0}"/>
              </a:ext>
            </a:extLst>
          </p:cNvPr>
          <p:cNvGrpSpPr/>
          <p:nvPr/>
        </p:nvGrpSpPr>
        <p:grpSpPr>
          <a:xfrm>
            <a:off x="2542453" y="4337057"/>
            <a:ext cx="4478322" cy="1893685"/>
            <a:chOff x="2542453" y="4337057"/>
            <a:chExt cx="4478322" cy="1893685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70D16C67-FA09-4A70-A7AD-ADA2D2A0B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3782" y="4337057"/>
              <a:ext cx="3146993" cy="189368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8E52C7B6-932E-4136-868C-6CE1190F4711}"/>
                </a:ext>
              </a:extLst>
            </p:cNvPr>
            <p:cNvSpPr txBox="1"/>
            <p:nvPr/>
          </p:nvSpPr>
          <p:spPr>
            <a:xfrm>
              <a:off x="2542453" y="5146587"/>
              <a:ext cx="2197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原来的模板在没有</a:t>
              </a:r>
              <a:r>
                <a:rPr lang="en-US" altLang="zh-CN" dirty="0"/>
                <a:t>else</a:t>
              </a:r>
              <a:r>
                <a:rPr lang="zh-CN" altLang="en-US" dirty="0"/>
                <a:t>的时候更简洁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19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3029" y="755372"/>
            <a:ext cx="199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3.2.2 </a:t>
            </a:r>
            <a:r>
              <a:rPr lang="zh-CN" altLang="en-US" b="1" dirty="0" smtClean="0"/>
              <a:t>代码</a:t>
            </a:r>
            <a:r>
              <a:rPr lang="zh-CN" altLang="en-US" b="1" dirty="0"/>
              <a:t>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869577" y="1395443"/>
            <a:ext cx="38368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/>
              <a:t>void </a:t>
            </a:r>
            <a:r>
              <a:rPr lang="en-US" altLang="zh-CN" dirty="0" err="1">
                <a:solidFill>
                  <a:srgbClr val="FF0000"/>
                </a:solidFill>
              </a:rPr>
              <a:t>multstore</a:t>
            </a:r>
            <a:r>
              <a:rPr lang="en-US" altLang="zh-CN" dirty="0"/>
              <a:t>(long, long, long *);</a:t>
            </a:r>
          </a:p>
          <a:p>
            <a:endParaRPr lang="en-US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r>
              <a:rPr lang="en-US" altLang="zh-CN" dirty="0"/>
              <a:t>{       long d;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multstore</a:t>
            </a:r>
            <a:r>
              <a:rPr lang="en-US" altLang="zh-CN" dirty="0"/>
              <a:t>(2,3,&amp;d);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printf</a:t>
            </a:r>
            <a:r>
              <a:rPr lang="en-US" altLang="zh-CN" dirty="0"/>
              <a:t>("2*3 --&gt; %</a:t>
            </a:r>
            <a:r>
              <a:rPr lang="en-US" altLang="zh-CN" dirty="0" err="1"/>
              <a:t>ld</a:t>
            </a:r>
            <a:r>
              <a:rPr lang="en-US" altLang="zh-CN" dirty="0"/>
              <a:t>\</a:t>
            </a:r>
            <a:r>
              <a:rPr lang="en-US" altLang="zh-CN" dirty="0" err="1"/>
              <a:t>n",d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return 0;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long </a:t>
            </a:r>
            <a:r>
              <a:rPr lang="en-US" altLang="zh-CN" dirty="0">
                <a:solidFill>
                  <a:srgbClr val="FF0000"/>
                </a:solidFill>
              </a:rPr>
              <a:t>mult2</a:t>
            </a:r>
            <a:r>
              <a:rPr lang="en-US" altLang="zh-CN" dirty="0"/>
              <a:t>(long </a:t>
            </a:r>
            <a:r>
              <a:rPr lang="en-US" altLang="zh-CN" dirty="0" err="1"/>
              <a:t>a,long</a:t>
            </a:r>
            <a:r>
              <a:rPr lang="en-US" altLang="zh-CN" dirty="0"/>
              <a:t> b)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    long s=a*b;</a:t>
            </a:r>
          </a:p>
          <a:p>
            <a:r>
              <a:rPr lang="en-US" altLang="zh-CN" dirty="0"/>
              <a:t>        return s;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5029200" y="16652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000000000040056b &lt;</a:t>
            </a:r>
            <a:r>
              <a:rPr lang="en-US" altLang="zh-CN" dirty="0" err="1"/>
              <a:t>multstore</a:t>
            </a:r>
            <a:r>
              <a:rPr lang="en-US" altLang="zh-CN" dirty="0"/>
              <a:t>&gt;:</a:t>
            </a:r>
          </a:p>
          <a:p>
            <a:r>
              <a:rPr lang="en-US" altLang="zh-CN" dirty="0"/>
              <a:t>  </a:t>
            </a:r>
            <a:r>
              <a:rPr lang="en-US" altLang="zh-CN" b="1" dirty="0">
                <a:solidFill>
                  <a:srgbClr val="FF0000"/>
                </a:solidFill>
              </a:rPr>
              <a:t>40056b</a:t>
            </a:r>
            <a:r>
              <a:rPr lang="en-US" altLang="zh-CN" dirty="0"/>
              <a:t>:	53                   	push  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40056c:	48 89 d3             	</a:t>
            </a:r>
            <a:r>
              <a:rPr lang="en-US" altLang="zh-CN" dirty="0" err="1"/>
              <a:t>mov</a:t>
            </a:r>
            <a:r>
              <a:rPr lang="en-US" altLang="zh-CN" dirty="0"/>
              <a:t>    %</a:t>
            </a:r>
            <a:r>
              <a:rPr lang="en-US" altLang="zh-CN" dirty="0" err="1"/>
              <a:t>rdx</a:t>
            </a:r>
            <a:r>
              <a:rPr lang="en-US" altLang="zh-CN" dirty="0"/>
              <a:t>,%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40056f:	e8 </a:t>
            </a:r>
            <a:r>
              <a:rPr lang="en-US" altLang="zh-CN" dirty="0" err="1"/>
              <a:t>ef</a:t>
            </a:r>
            <a:r>
              <a:rPr lang="en-US" altLang="zh-CN" dirty="0"/>
              <a:t> </a:t>
            </a:r>
            <a:r>
              <a:rPr lang="en-US" altLang="zh-CN" dirty="0" err="1"/>
              <a:t>ff</a:t>
            </a:r>
            <a:r>
              <a:rPr lang="en-US" altLang="zh-CN" dirty="0"/>
              <a:t> </a:t>
            </a:r>
            <a:r>
              <a:rPr lang="en-US" altLang="zh-CN" dirty="0" err="1"/>
              <a:t>ff</a:t>
            </a:r>
            <a:r>
              <a:rPr lang="en-US" altLang="zh-CN" dirty="0"/>
              <a:t> </a:t>
            </a:r>
            <a:r>
              <a:rPr lang="en-US" altLang="zh-CN" dirty="0" err="1"/>
              <a:t>ff</a:t>
            </a:r>
            <a:r>
              <a:rPr lang="en-US" altLang="zh-CN" dirty="0"/>
              <a:t>       	</a:t>
            </a:r>
            <a:r>
              <a:rPr lang="en-US" altLang="zh-CN" dirty="0" err="1"/>
              <a:t>callq</a:t>
            </a:r>
            <a:r>
              <a:rPr lang="en-US" altLang="zh-CN" dirty="0"/>
              <a:t>  </a:t>
            </a:r>
            <a:r>
              <a:rPr lang="en-US" altLang="zh-CN" b="1" dirty="0">
                <a:solidFill>
                  <a:srgbClr val="FF0000"/>
                </a:solidFill>
              </a:rPr>
              <a:t>400563</a:t>
            </a:r>
            <a:r>
              <a:rPr lang="en-US" altLang="zh-CN" dirty="0"/>
              <a:t> &lt;mult2&gt;</a:t>
            </a:r>
          </a:p>
          <a:p>
            <a:r>
              <a:rPr lang="en-US" altLang="zh-CN" dirty="0"/>
              <a:t>  400574:	48 89 03             	</a:t>
            </a:r>
            <a:r>
              <a:rPr lang="en-US" altLang="zh-CN" dirty="0" err="1"/>
              <a:t>mov</a:t>
            </a:r>
            <a:r>
              <a:rPr lang="en-US" altLang="zh-CN" dirty="0"/>
              <a:t>    %</a:t>
            </a:r>
            <a:r>
              <a:rPr lang="en-US" altLang="zh-CN" dirty="0" err="1"/>
              <a:t>rax</a:t>
            </a:r>
            <a:r>
              <a:rPr lang="en-US" altLang="zh-CN" dirty="0"/>
              <a:t>,(%</a:t>
            </a:r>
            <a:r>
              <a:rPr lang="en-US" altLang="zh-CN" dirty="0" err="1"/>
              <a:t>rbx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400577:	5b                   	pop   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400578:	c3                   	</a:t>
            </a:r>
            <a:r>
              <a:rPr lang="en-US" altLang="zh-CN" dirty="0" err="1"/>
              <a:t>retq</a:t>
            </a:r>
            <a:r>
              <a:rPr lang="en-US" altLang="zh-CN" dirty="0"/>
              <a:t>   </a:t>
            </a:r>
          </a:p>
          <a:p>
            <a:r>
              <a:rPr lang="en-US" altLang="zh-CN" dirty="0"/>
              <a:t>  400579:	0f 1f 80 00 00 00 00 	</a:t>
            </a:r>
            <a:r>
              <a:rPr lang="en-US" altLang="zh-CN" dirty="0" err="1"/>
              <a:t>nopl</a:t>
            </a:r>
            <a:r>
              <a:rPr lang="en-US" altLang="zh-CN" dirty="0"/>
              <a:t>   0x0(%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</a:p>
        </p:txBody>
      </p:sp>
      <p:sp>
        <p:nvSpPr>
          <p:cNvPr id="6" name="椭圆 5"/>
          <p:cNvSpPr/>
          <p:nvPr/>
        </p:nvSpPr>
        <p:spPr>
          <a:xfrm>
            <a:off x="5090160" y="1966976"/>
            <a:ext cx="100584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91489" y="909260"/>
            <a:ext cx="81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起点不为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7" idx="2"/>
            <a:endCxn id="6" idx="2"/>
          </p:cNvCxnSpPr>
          <p:nvPr/>
        </p:nvCxnSpPr>
        <p:spPr>
          <a:xfrm>
            <a:off x="4497254" y="1555591"/>
            <a:ext cx="592906" cy="56569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8251901" y="2510790"/>
            <a:ext cx="1908099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54897" y="1469104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有确定地址</a:t>
            </a:r>
          </a:p>
        </p:txBody>
      </p:sp>
      <p:cxnSp>
        <p:nvCxnSpPr>
          <p:cNvPr id="11" name="直接箭头连接符 10"/>
          <p:cNvCxnSpPr>
            <a:stCxn id="10" idx="2"/>
            <a:endCxn id="9" idx="7"/>
          </p:cNvCxnSpPr>
          <p:nvPr/>
        </p:nvCxnSpPr>
        <p:spPr>
          <a:xfrm flipH="1">
            <a:off x="9880565" y="1838436"/>
            <a:ext cx="791577" cy="7175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88024" y="5202189"/>
            <a:ext cx="6008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生成可执行文件：</a:t>
            </a:r>
            <a:r>
              <a:rPr lang="en-US" altLang="zh-CN" dirty="0" err="1" smtClean="0">
                <a:solidFill>
                  <a:srgbClr val="00B050"/>
                </a:solidFill>
              </a:rPr>
              <a:t>gcc</a:t>
            </a:r>
            <a:r>
              <a:rPr lang="en-US" altLang="zh-CN" dirty="0" smtClean="0">
                <a:solidFill>
                  <a:srgbClr val="00B050"/>
                </a:solidFill>
              </a:rPr>
              <a:t> – o </a:t>
            </a:r>
            <a:r>
              <a:rPr lang="en-US" altLang="zh-CN" dirty="0" err="1" smtClean="0">
                <a:solidFill>
                  <a:srgbClr val="00B050"/>
                </a:solidFill>
              </a:rPr>
              <a:t>prog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 err="1" smtClean="0">
                <a:solidFill>
                  <a:srgbClr val="00B050"/>
                </a:solidFill>
              </a:rPr>
              <a:t>main.c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 err="1" smtClean="0">
                <a:solidFill>
                  <a:srgbClr val="00B050"/>
                </a:solidFill>
              </a:rPr>
              <a:t>mstore.c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		</a:t>
            </a:r>
            <a:r>
              <a:rPr lang="en-US" altLang="zh-CN" dirty="0" err="1" smtClean="0">
                <a:solidFill>
                  <a:srgbClr val="00B050"/>
                </a:solidFill>
              </a:rPr>
              <a:t>gcc</a:t>
            </a:r>
            <a:r>
              <a:rPr lang="en-US" altLang="zh-CN" dirty="0" smtClean="0">
                <a:solidFill>
                  <a:srgbClr val="00B050"/>
                </a:solidFill>
              </a:rPr>
              <a:t> –o </a:t>
            </a:r>
            <a:r>
              <a:rPr lang="en-US" altLang="zh-CN" dirty="0" err="1" smtClean="0">
                <a:solidFill>
                  <a:srgbClr val="00B050"/>
                </a:solidFill>
              </a:rPr>
              <a:t>prog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 err="1" smtClean="0">
                <a:solidFill>
                  <a:srgbClr val="00B050"/>
                </a:solidFill>
              </a:rPr>
              <a:t>main.c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 err="1" smtClean="0">
                <a:solidFill>
                  <a:srgbClr val="00B050"/>
                </a:solidFill>
              </a:rPr>
              <a:t>mstore.o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区别？</a:t>
            </a:r>
            <a:endParaRPr lang="zh-CN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墨迹 11"/>
              <p14:cNvContentPartPr/>
              <p14:nvPr/>
            </p14:nvContentPartPr>
            <p14:xfrm>
              <a:off x="1984320" y="470880"/>
              <a:ext cx="360" cy="36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4960" y="4615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928F6A64-39B9-40F9-80FD-FFB1703E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B0E4574-E928-4E8D-BAFF-F5E43F6F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804"/>
            <a:ext cx="7785924" cy="51620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CE965A6-C988-4147-A9D9-CFD6E03F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773" y="0"/>
            <a:ext cx="4036250" cy="6858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4AB9A608-167B-4FCF-AA52-C415C48DA145}"/>
              </a:ext>
            </a:extLst>
          </p:cNvPr>
          <p:cNvGrpSpPr/>
          <p:nvPr/>
        </p:nvGrpSpPr>
        <p:grpSpPr>
          <a:xfrm>
            <a:off x="2330248" y="1548581"/>
            <a:ext cx="3288277" cy="3334898"/>
            <a:chOff x="2330248" y="1548581"/>
            <a:chExt cx="3288277" cy="3334898"/>
          </a:xfrm>
        </p:grpSpPr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4DD63B6A-C8DF-4B8E-84E3-87B811B616A0}"/>
                </a:ext>
              </a:extLst>
            </p:cNvPr>
            <p:cNvSpPr txBox="1"/>
            <p:nvPr/>
          </p:nvSpPr>
          <p:spPr>
            <a:xfrm>
              <a:off x="3303639" y="1548581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solidFill>
                    <a:srgbClr val="FF0000"/>
                  </a:solidFill>
                </a:rPr>
                <a:t>x+y+z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BD754FF6-E3E1-4B69-B5D6-608CD52EF5C8}"/>
                </a:ext>
              </a:extLst>
            </p:cNvPr>
            <p:cNvSpPr txBox="1"/>
            <p:nvPr/>
          </p:nvSpPr>
          <p:spPr>
            <a:xfrm>
              <a:off x="2330248" y="1972567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&lt;-3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0ECD6B71-5710-49C5-82D7-0CBA7B6415F9}"/>
                </a:ext>
              </a:extLst>
            </p:cNvPr>
            <p:cNvSpPr txBox="1"/>
            <p:nvPr/>
          </p:nvSpPr>
          <p:spPr>
            <a:xfrm>
              <a:off x="2791106" y="2366909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&lt; z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53DC2CC7-B56F-410F-AF06-FD030E27FB23}"/>
                </a:ext>
              </a:extLst>
            </p:cNvPr>
            <p:cNvSpPr txBox="1"/>
            <p:nvPr/>
          </p:nvSpPr>
          <p:spPr>
            <a:xfrm>
              <a:off x="3878216" y="2691307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* y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17853370-358E-4998-AA4F-719E976B9BF7}"/>
                </a:ext>
              </a:extLst>
            </p:cNvPr>
            <p:cNvSpPr txBox="1"/>
            <p:nvPr/>
          </p:nvSpPr>
          <p:spPr>
            <a:xfrm>
              <a:off x="3828678" y="3444237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* z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1862EA05-D46C-4EB2-8251-708C68F0C7BA}"/>
                </a:ext>
              </a:extLst>
            </p:cNvPr>
            <p:cNvSpPr txBox="1"/>
            <p:nvPr/>
          </p:nvSpPr>
          <p:spPr>
            <a:xfrm>
              <a:off x="3605048" y="3902248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&gt; 2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0254DA24-E786-483A-9A08-85C706CD3692}"/>
                </a:ext>
              </a:extLst>
            </p:cNvPr>
            <p:cNvSpPr txBox="1"/>
            <p:nvPr/>
          </p:nvSpPr>
          <p:spPr>
            <a:xfrm>
              <a:off x="3303638" y="4360259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</a:t>
              </a:r>
              <a:r>
                <a:rPr lang="zh-CN" altLang="en-US" sz="2800" dirty="0">
                  <a:solidFill>
                    <a:srgbClr val="FF0000"/>
                  </a:solidFill>
                </a:rPr>
                <a:t>*</a:t>
              </a:r>
              <a:r>
                <a:rPr lang="en-US" altLang="zh-CN" sz="2800" dirty="0">
                  <a:solidFill>
                    <a:srgbClr val="FF0000"/>
                  </a:solidFill>
                </a:rPr>
                <a:t> z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14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47813" y="536356"/>
            <a:ext cx="11512754" cy="3869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sz="2400" dirty="0" smtClean="0"/>
              <a:t>3.6.6 </a:t>
            </a:r>
            <a:r>
              <a:rPr lang="zh-CN" altLang="en-US" sz="2400" dirty="0" smtClean="0"/>
              <a:t>用条件</a:t>
            </a:r>
            <a:r>
              <a:rPr lang="zh-CN" altLang="en-US" sz="2400" dirty="0"/>
              <a:t>传送</a:t>
            </a:r>
            <a:r>
              <a:rPr lang="zh-CN" altLang="en-US" sz="2400" dirty="0" smtClean="0"/>
              <a:t>来实现条件分支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347813" y="989904"/>
            <a:ext cx="5546959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zh-CN" sz="2200" b="1" dirty="0" smtClean="0">
                <a:solidFill>
                  <a:srgbClr val="0070C0"/>
                </a:solidFill>
                <a:latin typeface="StoneSans"/>
              </a:rPr>
              <a:t>1 </a:t>
            </a:r>
            <a:r>
              <a:rPr lang="fr-FR" altLang="zh-CN" sz="2200" b="1" dirty="0" smtClean="0">
                <a:solidFill>
                  <a:srgbClr val="0070C0"/>
                </a:solidFill>
                <a:latin typeface="ZztexMono-Regular"/>
              </a:rPr>
              <a:t>long absdiff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_1 </a:t>
            </a:r>
            <a:r>
              <a:rPr lang="fr-FR" altLang="zh-CN" sz="2200" b="1" dirty="0" smtClean="0">
                <a:solidFill>
                  <a:srgbClr val="0070C0"/>
                </a:solidFill>
                <a:latin typeface="ZztexMono-Regular"/>
              </a:rPr>
              <a:t>(long </a:t>
            </a:r>
            <a:r>
              <a:rPr lang="fr-FR" altLang="zh-CN" sz="2200" b="1" dirty="0">
                <a:solidFill>
                  <a:srgbClr val="0070C0"/>
                </a:solidFill>
                <a:latin typeface="ZztexMono-Regular"/>
              </a:rPr>
              <a:t>x, </a:t>
            </a:r>
            <a:r>
              <a:rPr lang="fr-FR" altLang="zh-CN" sz="2200" b="1" dirty="0" smtClean="0">
                <a:solidFill>
                  <a:srgbClr val="0070C0"/>
                </a:solidFill>
                <a:latin typeface="ZztexMono-Regular"/>
              </a:rPr>
              <a:t>long </a:t>
            </a:r>
            <a:r>
              <a:rPr lang="fr-FR" altLang="zh-CN" sz="2200" b="1" dirty="0">
                <a:solidFill>
                  <a:srgbClr val="0070C0"/>
                </a:solidFill>
                <a:latin typeface="ZztexMono-Regular"/>
              </a:rPr>
              <a:t>y) {</a:t>
            </a:r>
            <a:endParaRPr lang="fr-FR" altLang="zh-CN" sz="2200" b="1" dirty="0" smtClean="0">
              <a:solidFill>
                <a:srgbClr val="0070C0"/>
              </a:solidFill>
              <a:latin typeface="ZztexMono-Regular"/>
            </a:endParaRPr>
          </a:p>
          <a:p>
            <a:r>
              <a:rPr lang="fr-FR" altLang="zh-CN" sz="2200" b="1" dirty="0" smtClean="0">
                <a:solidFill>
                  <a:srgbClr val="0070C0"/>
                </a:solidFill>
                <a:latin typeface="ZztexMono-Regular"/>
              </a:rPr>
              <a:t>2   long result;</a:t>
            </a:r>
            <a:endParaRPr lang="fr-FR" altLang="zh-CN" sz="2200" b="1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200" b="1" dirty="0">
                <a:solidFill>
                  <a:srgbClr val="0070C0"/>
                </a:solidFill>
                <a:latin typeface="StoneSans"/>
              </a:rPr>
              <a:t>3</a:t>
            </a:r>
            <a:r>
              <a:rPr lang="en-US" altLang="zh-CN" sz="2200" b="1" dirty="0" smtClean="0">
                <a:solidFill>
                  <a:srgbClr val="0070C0"/>
                </a:solidFill>
                <a:latin typeface="StoneSans"/>
              </a:rPr>
              <a:t>   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if </a:t>
            </a:r>
            <a:r>
              <a:rPr lang="en-US" altLang="zh-CN" sz="2200" b="1" dirty="0">
                <a:solidFill>
                  <a:srgbClr val="0070C0"/>
                </a:solidFill>
                <a:latin typeface="ZztexMono-Regular"/>
              </a:rPr>
              <a:t>(x &lt; 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y)</a:t>
            </a:r>
            <a:r>
              <a:rPr lang="en-US" altLang="zh-CN" sz="2200" b="1" dirty="0">
                <a:solidFill>
                  <a:srgbClr val="0070C0"/>
                </a:solidFill>
                <a:latin typeface="ZztexMono-Regular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 result = </a:t>
            </a:r>
            <a:r>
              <a:rPr lang="en-US" altLang="zh-CN" sz="2200" b="1" dirty="0">
                <a:solidFill>
                  <a:srgbClr val="0070C0"/>
                </a:solidFill>
                <a:latin typeface="ZztexMono-Regular"/>
              </a:rPr>
              <a:t>y - x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;</a:t>
            </a:r>
          </a:p>
          <a:p>
            <a:r>
              <a:rPr lang="en-US" altLang="zh-CN" sz="2200" b="1" dirty="0">
                <a:solidFill>
                  <a:srgbClr val="0070C0"/>
                </a:solidFill>
                <a:latin typeface="StoneSans"/>
              </a:rPr>
              <a:t>4</a:t>
            </a:r>
            <a:r>
              <a:rPr lang="en-US" altLang="zh-CN" sz="2200" b="1" dirty="0" smtClean="0">
                <a:solidFill>
                  <a:srgbClr val="0070C0"/>
                </a:solidFill>
                <a:latin typeface="StoneSans"/>
              </a:rPr>
              <a:t>   </a:t>
            </a:r>
            <a:r>
              <a:rPr lang="en-US" altLang="zh-CN" sz="2200" b="1" dirty="0">
                <a:solidFill>
                  <a:srgbClr val="0070C0"/>
                </a:solidFill>
                <a:latin typeface="ZztexMono-Regular"/>
              </a:rPr>
              <a:t>e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lse result = x </a:t>
            </a:r>
            <a:r>
              <a:rPr lang="en-US" altLang="zh-CN" sz="2200" b="1" dirty="0">
                <a:solidFill>
                  <a:srgbClr val="0070C0"/>
                </a:solidFill>
                <a:latin typeface="ZztexMono-Regular"/>
              </a:rPr>
              <a:t>- y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;</a:t>
            </a:r>
            <a:endParaRPr lang="en-US" altLang="zh-CN" sz="2200" b="1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200" b="1" dirty="0">
                <a:solidFill>
                  <a:srgbClr val="0070C0"/>
                </a:solidFill>
                <a:latin typeface="StoneSans"/>
              </a:rPr>
              <a:t>5</a:t>
            </a:r>
            <a:r>
              <a:rPr lang="en-US" altLang="zh-CN" sz="2200" b="1" dirty="0" smtClean="0">
                <a:solidFill>
                  <a:srgbClr val="0070C0"/>
                </a:solidFill>
                <a:latin typeface="StoneSans"/>
              </a:rPr>
              <a:t>   return result;</a:t>
            </a:r>
          </a:p>
          <a:p>
            <a:r>
              <a:rPr lang="en-US" altLang="zh-CN" sz="2200" b="1" dirty="0">
                <a:solidFill>
                  <a:srgbClr val="0070C0"/>
                </a:solidFill>
                <a:latin typeface="StoneSans"/>
              </a:rPr>
              <a:t>6</a:t>
            </a:r>
            <a:r>
              <a:rPr lang="en-US" altLang="zh-CN" sz="2200" b="1" dirty="0" smtClean="0">
                <a:solidFill>
                  <a:srgbClr val="0070C0"/>
                </a:solidFill>
                <a:latin typeface="StoneSans"/>
              </a:rPr>
              <a:t> }</a:t>
            </a:r>
            <a:endParaRPr lang="zh-CN" altLang="en-US" sz="2200" b="1" dirty="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04189" y="851404"/>
            <a:ext cx="5552191" cy="2462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zh-CN" sz="2200" b="1" dirty="0" smtClean="0">
                <a:solidFill>
                  <a:srgbClr val="0070C0"/>
                </a:solidFill>
                <a:latin typeface="StoneSans"/>
              </a:rPr>
              <a:t>1 </a:t>
            </a:r>
            <a:r>
              <a:rPr lang="fr-FR" altLang="zh-CN" sz="2200" b="1" dirty="0" smtClean="0">
                <a:solidFill>
                  <a:srgbClr val="0070C0"/>
                </a:solidFill>
                <a:latin typeface="ZztexMono-Regular"/>
              </a:rPr>
              <a:t>long absdiff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_2 </a:t>
            </a:r>
            <a:r>
              <a:rPr lang="fr-FR" altLang="zh-CN" sz="2200" b="1" dirty="0" smtClean="0">
                <a:solidFill>
                  <a:srgbClr val="0070C0"/>
                </a:solidFill>
                <a:latin typeface="ZztexMono-Regular"/>
              </a:rPr>
              <a:t>(long </a:t>
            </a:r>
            <a:r>
              <a:rPr lang="fr-FR" altLang="zh-CN" sz="2200" b="1" dirty="0">
                <a:solidFill>
                  <a:srgbClr val="0070C0"/>
                </a:solidFill>
                <a:latin typeface="ZztexMono-Regular"/>
              </a:rPr>
              <a:t>x, </a:t>
            </a:r>
            <a:r>
              <a:rPr lang="fr-FR" altLang="zh-CN" sz="2200" b="1" dirty="0" smtClean="0">
                <a:solidFill>
                  <a:srgbClr val="0070C0"/>
                </a:solidFill>
                <a:latin typeface="ZztexMono-Regular"/>
              </a:rPr>
              <a:t>long </a:t>
            </a:r>
            <a:r>
              <a:rPr lang="fr-FR" altLang="zh-CN" sz="2200" b="1" dirty="0">
                <a:solidFill>
                  <a:srgbClr val="0070C0"/>
                </a:solidFill>
                <a:latin typeface="ZztexMono-Regular"/>
              </a:rPr>
              <a:t>y</a:t>
            </a:r>
            <a:r>
              <a:rPr lang="fr-FR" altLang="zh-CN" sz="2200" b="1" dirty="0" smtClean="0">
                <a:solidFill>
                  <a:srgbClr val="0070C0"/>
                </a:solidFill>
                <a:latin typeface="ZztexMono-Regular"/>
              </a:rPr>
              <a:t>) { </a:t>
            </a:r>
          </a:p>
          <a:p>
            <a:r>
              <a:rPr lang="fr-FR" altLang="zh-CN" sz="2200" b="1" dirty="0">
                <a:solidFill>
                  <a:srgbClr val="0070C0"/>
                </a:solidFill>
                <a:latin typeface="ZztexMono-Regular"/>
              </a:rPr>
              <a:t>3</a:t>
            </a:r>
            <a:r>
              <a:rPr lang="fr-FR" altLang="zh-CN" sz="2200" b="1" dirty="0" smtClean="0">
                <a:solidFill>
                  <a:srgbClr val="0070C0"/>
                </a:solidFill>
                <a:latin typeface="ZztexMono-Regular"/>
              </a:rPr>
              <a:t>   long rval = y - x;</a:t>
            </a:r>
            <a:endParaRPr lang="fr-FR" altLang="zh-CN" sz="2200" b="1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200" b="1" dirty="0">
                <a:solidFill>
                  <a:srgbClr val="0070C0"/>
                </a:solidFill>
                <a:latin typeface="StoneSans"/>
              </a:rPr>
              <a:t>4</a:t>
            </a:r>
            <a:r>
              <a:rPr lang="en-US" altLang="zh-CN" sz="2200" b="1" dirty="0" smtClean="0">
                <a:solidFill>
                  <a:srgbClr val="0070C0"/>
                </a:solidFill>
                <a:latin typeface="StoneSans"/>
              </a:rPr>
              <a:t>   </a:t>
            </a:r>
            <a:r>
              <a:rPr lang="en-US" altLang="zh-CN" sz="2200" b="1" dirty="0">
                <a:solidFill>
                  <a:srgbClr val="0070C0"/>
                </a:solidFill>
                <a:latin typeface="ZztexMono-Regular"/>
              </a:rPr>
              <a:t>l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ong 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ZztexMono-Regular"/>
              </a:rPr>
              <a:t>eval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 = x – y;</a:t>
            </a:r>
          </a:p>
          <a:p>
            <a:r>
              <a:rPr lang="en-US" altLang="zh-CN" sz="2200" b="1" dirty="0">
                <a:solidFill>
                  <a:srgbClr val="0070C0"/>
                </a:solidFill>
                <a:latin typeface="ZztexMono-Regular"/>
              </a:rPr>
              <a:t>5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   long 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ZztexMono-Regular"/>
              </a:rPr>
              <a:t>ntest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 = x &gt;= y;</a:t>
            </a:r>
          </a:p>
          <a:p>
            <a:pPr marL="342900" indent="-342900">
              <a:buAutoNum type="arabicPlain" startAt="6"/>
            </a:pP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 if (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ZztexMono-Regular"/>
              </a:rPr>
              <a:t>ntest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) 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ZztexMono-Regular"/>
              </a:rPr>
              <a:t>rval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 = 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ZztexMono-Regular"/>
              </a:rPr>
              <a:t>eval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;</a:t>
            </a:r>
          </a:p>
          <a:p>
            <a:r>
              <a:rPr lang="en-US" altLang="zh-CN" sz="2200" b="1" dirty="0">
                <a:solidFill>
                  <a:srgbClr val="0070C0"/>
                </a:solidFill>
                <a:latin typeface="ZztexMono-Regular"/>
              </a:rPr>
              <a:t>8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   return </a:t>
            </a:r>
            <a:r>
              <a:rPr lang="en-US" altLang="zh-CN" sz="2200" b="1" dirty="0" err="1" smtClean="0">
                <a:solidFill>
                  <a:srgbClr val="0070C0"/>
                </a:solidFill>
                <a:latin typeface="ZztexMono-Regular"/>
              </a:rPr>
              <a:t>rval</a:t>
            </a:r>
            <a:r>
              <a:rPr lang="en-US" altLang="zh-CN" sz="2200" b="1" dirty="0" smtClean="0">
                <a:solidFill>
                  <a:srgbClr val="0070C0"/>
                </a:solidFill>
                <a:latin typeface="ZztexMono-Regular"/>
              </a:rPr>
              <a:t>;</a:t>
            </a:r>
            <a:endParaRPr lang="en-US" altLang="zh-CN" sz="2200" b="1" dirty="0">
              <a:solidFill>
                <a:srgbClr val="0070C0"/>
              </a:solidFill>
              <a:latin typeface="ZztexMono-Regular"/>
            </a:endParaRPr>
          </a:p>
          <a:p>
            <a:r>
              <a:rPr lang="en-US" altLang="zh-CN" sz="2200" b="1" dirty="0" smtClean="0">
                <a:solidFill>
                  <a:srgbClr val="0070C0"/>
                </a:solidFill>
                <a:latin typeface="StoneSans"/>
              </a:rPr>
              <a:t>9 }</a:t>
            </a:r>
            <a:endParaRPr lang="zh-CN" altLang="en-US" sz="2200" b="1" dirty="0">
              <a:solidFill>
                <a:srgbClr val="0070C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7813" y="3399592"/>
            <a:ext cx="5546959" cy="31393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absdiff_1:</a:t>
            </a:r>
          </a:p>
          <a:p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cmpq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endParaRPr lang="en-US" altLang="zh-CN" sz="22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jge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 .L2</a:t>
            </a:r>
            <a:endParaRPr lang="en-US" altLang="zh-CN" sz="22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4</a:t>
            </a:r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200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2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200" dirty="0" err="1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2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5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      		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subq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2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ret</a:t>
            </a:r>
            <a:endParaRPr lang="en-US" altLang="zh-CN" sz="22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200" b="1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.L2:</a:t>
            </a:r>
            <a:r>
              <a:rPr lang="en-US" altLang="zh-CN" sz="2200" b="1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2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200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    		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subq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2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9</a:t>
            </a:r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2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dirty="0" smtClean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dirty="0" smtClean="0">
                <a:solidFill>
                  <a:srgbClr val="000000"/>
                </a:solidFill>
                <a:latin typeface="ZztexMono-Regular"/>
              </a:rPr>
              <a:t>ret</a:t>
            </a:r>
            <a:endParaRPr lang="en-US" altLang="zh-CN" sz="2200" dirty="0">
              <a:solidFill>
                <a:srgbClr val="000000"/>
              </a:solidFill>
              <a:latin typeface="ZztexMono-Regular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01113" y="232215"/>
            <a:ext cx="4490763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ZztexMono-Regular"/>
              </a:rPr>
              <a:t> </a:t>
            </a:r>
            <a:r>
              <a:rPr lang="zh-CN" altLang="en-US" sz="2400" b="1" dirty="0" smtClean="0">
                <a:solidFill>
                  <a:srgbClr val="0070C0"/>
                </a:solidFill>
                <a:latin typeface="ZztexMono-Regular"/>
              </a:rPr>
              <a:t>假设： </a:t>
            </a:r>
            <a:r>
              <a:rPr lang="en-US" altLang="zh-CN" sz="2400" b="1" dirty="0" smtClean="0">
                <a:solidFill>
                  <a:srgbClr val="0070C0"/>
                </a:solidFill>
                <a:latin typeface="ZztexMono-Regular"/>
              </a:rPr>
              <a:t>x </a:t>
            </a:r>
            <a:r>
              <a:rPr lang="en-US" altLang="zh-CN" sz="2400" b="1" dirty="0">
                <a:solidFill>
                  <a:srgbClr val="0070C0"/>
                </a:solidFill>
                <a:latin typeface="ZztexMono-Regular"/>
              </a:rPr>
              <a:t>in %</a:t>
            </a:r>
            <a:r>
              <a:rPr lang="en-US" altLang="zh-CN" sz="2400" b="1" dirty="0" err="1">
                <a:solidFill>
                  <a:srgbClr val="0070C0"/>
                </a:solidFill>
                <a:latin typeface="ZztexMono-Regular"/>
              </a:rPr>
              <a:t>rdi</a:t>
            </a:r>
            <a:r>
              <a:rPr lang="en-US" altLang="zh-CN" sz="2400" b="1" dirty="0">
                <a:solidFill>
                  <a:srgbClr val="0070C0"/>
                </a:solidFill>
                <a:latin typeface="ZztexMono-Regular"/>
              </a:rPr>
              <a:t>, y in %</a:t>
            </a:r>
            <a:r>
              <a:rPr lang="en-US" altLang="zh-CN" sz="2400" b="1" dirty="0" err="1" smtClean="0">
                <a:solidFill>
                  <a:srgbClr val="0070C0"/>
                </a:solidFill>
                <a:latin typeface="ZztexMono-Regular"/>
              </a:rPr>
              <a:t>rsi</a:t>
            </a:r>
            <a:endParaRPr lang="en-US" altLang="zh-CN" sz="2400" b="1" dirty="0" smtClean="0">
              <a:solidFill>
                <a:srgbClr val="0070C0"/>
              </a:solidFill>
              <a:latin typeface="ZztexMono-Regular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06163" y="3479991"/>
            <a:ext cx="5550217" cy="2893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200" b="1" dirty="0" smtClean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absdiff_2:</a:t>
            </a:r>
          </a:p>
          <a:p>
            <a:r>
              <a:rPr lang="en-US" altLang="zh-CN" sz="2200" b="1" dirty="0">
                <a:solidFill>
                  <a:srgbClr val="00AEF0"/>
                </a:solidFill>
                <a:latin typeface="StoneSans"/>
              </a:rPr>
              <a:t>2</a:t>
            </a:r>
            <a:r>
              <a:rPr lang="en-US" altLang="zh-CN" sz="22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200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200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200" b="1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200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200" b="1" dirty="0" err="1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2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b="1" dirty="0">
                <a:solidFill>
                  <a:srgbClr val="00AEF0"/>
                </a:solidFill>
                <a:latin typeface="StoneSans"/>
              </a:rPr>
              <a:t>3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subq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200" b="1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b="1" dirty="0" smtClean="0">
                <a:solidFill>
                  <a:srgbClr val="00AEF0"/>
                </a:solidFill>
                <a:latin typeface="StoneSans"/>
              </a:rPr>
              <a:t>4	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200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200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rdx</a:t>
            </a:r>
            <a:endParaRPr lang="en-US" altLang="zh-CN" sz="22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b="1" dirty="0">
                <a:solidFill>
                  <a:srgbClr val="00AEF0"/>
                </a:solidFill>
                <a:latin typeface="StoneSans"/>
              </a:rPr>
              <a:t>5</a:t>
            </a:r>
            <a:r>
              <a:rPr lang="en-US" altLang="zh-CN" sz="22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subq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200" b="1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200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rdx</a:t>
            </a:r>
            <a:endParaRPr lang="en-US" altLang="zh-CN" sz="22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b="1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cmpq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200" b="1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endParaRPr lang="en-US" altLang="zh-CN" sz="2200" b="1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200" b="1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2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ZztexMono-Regular"/>
              </a:rPr>
              <a:t>cmovge</a:t>
            </a:r>
            <a:r>
              <a:rPr lang="en-US" altLang="zh-CN" sz="2800" b="1" dirty="0" smtClean="0">
                <a:solidFill>
                  <a:srgbClr val="FF0000"/>
                </a:solidFill>
                <a:latin typeface="ZztexMono-Regular"/>
              </a:rPr>
              <a:t> %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ZztexMono-Regular"/>
              </a:rPr>
              <a:t>rdx</a:t>
            </a:r>
            <a:r>
              <a:rPr lang="en-US" altLang="zh-CN" sz="2800" b="1" dirty="0" smtClean="0">
                <a:solidFill>
                  <a:srgbClr val="FF0000"/>
                </a:solidFill>
                <a:latin typeface="ZztexMono-Regular"/>
              </a:rPr>
              <a:t>, %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ZztexMono-Regular"/>
              </a:rPr>
              <a:t>rax</a:t>
            </a:r>
            <a:endParaRPr lang="en-US" altLang="zh-CN" sz="2200" b="1" dirty="0">
              <a:solidFill>
                <a:srgbClr val="FF0000"/>
              </a:solidFill>
              <a:latin typeface="ZztexMono-Regular"/>
            </a:endParaRPr>
          </a:p>
          <a:p>
            <a:r>
              <a:rPr lang="en-US" altLang="zh-CN" sz="2200" b="1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en-US" altLang="zh-CN" sz="22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200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200" b="1" dirty="0" smtClean="0">
                <a:solidFill>
                  <a:srgbClr val="000000"/>
                </a:solidFill>
                <a:latin typeface="ZztexMono-Regular"/>
              </a:rPr>
              <a:t>ret</a:t>
            </a:r>
            <a:endParaRPr lang="en-US" altLang="zh-CN" sz="2200" b="1" dirty="0">
              <a:solidFill>
                <a:srgbClr val="000000"/>
              </a:solidFill>
              <a:latin typeface="ZztexMono-Regular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54546" y="4502673"/>
            <a:ext cx="218313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无需分支跳转指令</a:t>
            </a:r>
          </a:p>
        </p:txBody>
      </p:sp>
      <p:cxnSp>
        <p:nvCxnSpPr>
          <p:cNvPr id="12" name="直接箭头连接符 11"/>
          <p:cNvCxnSpPr>
            <a:stCxn id="11" idx="2"/>
            <a:endCxn id="13" idx="7"/>
          </p:cNvCxnSpPr>
          <p:nvPr/>
        </p:nvCxnSpPr>
        <p:spPr>
          <a:xfrm flipH="1">
            <a:off x="8130662" y="5333670"/>
            <a:ext cx="2515449" cy="33358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051230" y="5606523"/>
            <a:ext cx="1264633" cy="414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3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37600" y="5907778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342181" y="476479"/>
            <a:ext cx="10972800" cy="21831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 smtClean="0"/>
              <a:t>3.6.6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条件传送</a:t>
            </a:r>
            <a:endParaRPr lang="en-US" altLang="zh-CN" sz="2800" dirty="0"/>
          </a:p>
          <a:p>
            <a:pPr lvl="1"/>
            <a:r>
              <a:rPr lang="zh-CN" altLang="en-US" dirty="0"/>
              <a:t>跳转语句</a:t>
            </a:r>
            <a:r>
              <a:rPr lang="zh-CN" altLang="en-US" dirty="0" smtClean="0"/>
              <a:t>在</a:t>
            </a:r>
            <a:r>
              <a:rPr lang="zh-CN" altLang="en-US" dirty="0"/>
              <a:t>分支</a:t>
            </a:r>
            <a:r>
              <a:rPr lang="zh-CN" altLang="en-US" dirty="0" smtClean="0"/>
              <a:t>预测</a:t>
            </a:r>
            <a:r>
              <a:rPr lang="zh-CN" altLang="en-US" dirty="0"/>
              <a:t>失败时将引入很大的开销</a:t>
            </a:r>
            <a:endParaRPr lang="en-US" altLang="zh-CN" dirty="0"/>
          </a:p>
          <a:p>
            <a:pPr lvl="1"/>
            <a:r>
              <a:rPr lang="zh-CN" altLang="en-US" dirty="0"/>
              <a:t>如果是根据条件不同而使用不同的值，条件传送将更加有效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条件</a:t>
            </a:r>
            <a:r>
              <a:rPr lang="zh-CN" altLang="en-US" dirty="0" smtClean="0"/>
              <a:t>赋值转换</a:t>
            </a:r>
            <a:r>
              <a:rPr lang="zh-CN" altLang="en-US" dirty="0"/>
              <a:t>模板：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3829513" y="2522236"/>
            <a:ext cx="700704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ZztexMono-Regular"/>
              </a:rPr>
              <a:t>v = </a:t>
            </a:r>
            <a:r>
              <a:rPr lang="en-US" altLang="zh-CN" sz="2800" i="1" dirty="0">
                <a:latin typeface="TimesTen-Italic"/>
              </a:rPr>
              <a:t>test-expr </a:t>
            </a:r>
            <a:r>
              <a:rPr lang="en-US" altLang="zh-CN" sz="2800" dirty="0">
                <a:latin typeface="ZztexMono-Regular"/>
              </a:rPr>
              <a:t>? </a:t>
            </a:r>
            <a:r>
              <a:rPr lang="en-US" altLang="zh-CN" sz="2800" i="1" dirty="0">
                <a:latin typeface="TimesTen-Italic"/>
              </a:rPr>
              <a:t>then-expr </a:t>
            </a:r>
            <a:r>
              <a:rPr lang="en-US" altLang="zh-CN" sz="2800" dirty="0">
                <a:latin typeface="ZztexMono-Regular"/>
              </a:rPr>
              <a:t>: </a:t>
            </a:r>
            <a:r>
              <a:rPr lang="en-US" altLang="zh-CN" sz="2800" i="1" dirty="0">
                <a:latin typeface="TimesTen-Italic"/>
              </a:rPr>
              <a:t>else-expr</a:t>
            </a:r>
            <a:r>
              <a:rPr lang="en-US" altLang="zh-CN" sz="2800" dirty="0">
                <a:latin typeface="ZztexMono-Regular"/>
              </a:rPr>
              <a:t>;</a:t>
            </a:r>
            <a:endParaRPr lang="zh-CN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2676920" y="3536941"/>
            <a:ext cx="3611729" cy="3108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ZztexMono-Regular"/>
              </a:rPr>
              <a:t>    </a:t>
            </a:r>
            <a:r>
              <a:rPr lang="en-US" altLang="zh-CN" sz="2800" dirty="0">
                <a:latin typeface="ZztexMono-Regular"/>
              </a:rPr>
              <a:t>if (!</a:t>
            </a:r>
            <a:r>
              <a:rPr lang="en-US" altLang="zh-CN" sz="2800" i="1" dirty="0">
                <a:latin typeface="TimesTen-Italic"/>
              </a:rPr>
              <a:t>test-expr</a:t>
            </a:r>
            <a:r>
              <a:rPr lang="en-US" altLang="zh-CN" sz="2800" dirty="0">
                <a:latin typeface="ZztexMono-Regular"/>
              </a:rPr>
              <a:t>)</a:t>
            </a:r>
          </a:p>
          <a:p>
            <a:r>
              <a:rPr lang="zh-CN" altLang="en-US" sz="2800" dirty="0">
                <a:latin typeface="ZztexMono-Regular"/>
              </a:rPr>
              <a:t>        </a:t>
            </a:r>
            <a:r>
              <a:rPr lang="en-US" altLang="zh-CN" sz="2800" dirty="0" err="1">
                <a:latin typeface="ZztexMono-Regular"/>
              </a:rPr>
              <a:t>goto</a:t>
            </a:r>
            <a:r>
              <a:rPr lang="en-US" altLang="zh-CN" sz="2800" dirty="0">
                <a:latin typeface="ZztexMono-Regular"/>
              </a:rPr>
              <a:t> false;</a:t>
            </a:r>
          </a:p>
          <a:p>
            <a:r>
              <a:rPr lang="zh-CN" altLang="en-US" sz="2800" dirty="0">
                <a:latin typeface="ZztexMono-Regular"/>
              </a:rPr>
              <a:t>    </a:t>
            </a:r>
            <a:r>
              <a:rPr lang="en-US" altLang="zh-CN" sz="2800" dirty="0">
                <a:latin typeface="ZztexMono-Regular"/>
              </a:rPr>
              <a:t>v = </a:t>
            </a:r>
            <a:r>
              <a:rPr lang="en-US" altLang="zh-CN" sz="2800" i="1" dirty="0">
                <a:latin typeface="TimesTen-Italic"/>
              </a:rPr>
              <a:t>true-expr</a:t>
            </a:r>
            <a:r>
              <a:rPr lang="en-US" altLang="zh-CN" sz="2800" dirty="0">
                <a:latin typeface="ZztexMono-Regular"/>
              </a:rPr>
              <a:t>;</a:t>
            </a:r>
          </a:p>
          <a:p>
            <a:r>
              <a:rPr lang="zh-CN" altLang="en-US" sz="2800" dirty="0">
                <a:latin typeface="ZztexMono-Regular"/>
              </a:rPr>
              <a:t>    </a:t>
            </a:r>
            <a:r>
              <a:rPr lang="en-US" altLang="zh-CN" sz="2800" dirty="0" err="1">
                <a:latin typeface="ZztexMono-Regular"/>
              </a:rPr>
              <a:t>goto</a:t>
            </a:r>
            <a:r>
              <a:rPr lang="en-US" altLang="zh-CN" sz="2800" dirty="0">
                <a:latin typeface="ZztexMono-Regular"/>
              </a:rPr>
              <a:t> done;</a:t>
            </a:r>
          </a:p>
          <a:p>
            <a:r>
              <a:rPr lang="en-US" altLang="zh-CN" sz="2800" dirty="0">
                <a:latin typeface="ZztexMono-Regular"/>
              </a:rPr>
              <a:t>false:</a:t>
            </a:r>
          </a:p>
          <a:p>
            <a:r>
              <a:rPr lang="zh-CN" altLang="en-US" sz="2800" dirty="0">
                <a:latin typeface="ZztexMono-Regular"/>
              </a:rPr>
              <a:t>    </a:t>
            </a:r>
            <a:r>
              <a:rPr lang="en-US" altLang="zh-CN" sz="2800" dirty="0">
                <a:latin typeface="ZztexMono-Regular"/>
              </a:rPr>
              <a:t>v = </a:t>
            </a:r>
            <a:r>
              <a:rPr lang="en-US" altLang="zh-CN" sz="2800" i="1" dirty="0">
                <a:latin typeface="TimesTen-Italic"/>
              </a:rPr>
              <a:t>else-expr</a:t>
            </a:r>
            <a:r>
              <a:rPr lang="en-US" altLang="zh-CN" sz="2800" dirty="0">
                <a:latin typeface="ZztexMono-Regular"/>
              </a:rPr>
              <a:t>;</a:t>
            </a:r>
          </a:p>
          <a:p>
            <a:r>
              <a:rPr lang="en-US" altLang="zh-CN" sz="2800" dirty="0">
                <a:latin typeface="ZztexMono-Regular"/>
              </a:rPr>
              <a:t>done:</a:t>
            </a:r>
            <a:endParaRPr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44453" y="2971342"/>
            <a:ext cx="305082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不使用条件传送指令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944625" y="3242634"/>
            <a:ext cx="273553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r>
              <a:rPr lang="zh-CN" altLang="en-US" dirty="0"/>
              <a:t>使用条件传送指令</a:t>
            </a:r>
          </a:p>
        </p:txBody>
      </p:sp>
      <p:sp>
        <p:nvSpPr>
          <p:cNvPr id="19" name="矩形 18"/>
          <p:cNvSpPr/>
          <p:nvPr/>
        </p:nvSpPr>
        <p:spPr>
          <a:xfrm>
            <a:off x="7919951" y="3987386"/>
            <a:ext cx="3032760" cy="18158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ZztexMono-Regular"/>
              </a:rPr>
              <a:t>vt</a:t>
            </a:r>
            <a:r>
              <a:rPr lang="en-US" altLang="zh-CN" sz="2800" dirty="0">
                <a:latin typeface="ZztexMono-Regular"/>
              </a:rPr>
              <a:t> = </a:t>
            </a:r>
            <a:r>
              <a:rPr lang="en-US" altLang="zh-CN" sz="2800" i="1" dirty="0">
                <a:latin typeface="TimesTen-Italic"/>
              </a:rPr>
              <a:t>then-expr</a:t>
            </a:r>
            <a:r>
              <a:rPr lang="en-US" altLang="zh-CN" sz="2800" dirty="0">
                <a:latin typeface="ZztexMono-Regular"/>
              </a:rPr>
              <a:t>;</a:t>
            </a:r>
          </a:p>
          <a:p>
            <a:r>
              <a:rPr lang="en-US" altLang="zh-CN" sz="2800" dirty="0">
                <a:latin typeface="ZztexMono-Regular"/>
              </a:rPr>
              <a:t>v = </a:t>
            </a:r>
            <a:r>
              <a:rPr lang="en-US" altLang="zh-CN" sz="2800" i="1" dirty="0">
                <a:latin typeface="TimesTen-Italic"/>
              </a:rPr>
              <a:t>else-expr</a:t>
            </a:r>
            <a:r>
              <a:rPr lang="en-US" altLang="zh-CN" sz="2800" dirty="0">
                <a:latin typeface="ZztexMono-Regular"/>
              </a:rPr>
              <a:t>;</a:t>
            </a:r>
          </a:p>
          <a:p>
            <a:r>
              <a:rPr lang="en-US" altLang="zh-CN" sz="2800" dirty="0">
                <a:latin typeface="ZztexMono-Regular"/>
              </a:rPr>
              <a:t>t = </a:t>
            </a:r>
            <a:r>
              <a:rPr lang="en-US" altLang="zh-CN" sz="2800" i="1" dirty="0">
                <a:latin typeface="TimesTen-Italic"/>
              </a:rPr>
              <a:t>test-expr</a:t>
            </a:r>
            <a:r>
              <a:rPr lang="en-US" altLang="zh-CN" sz="2800" dirty="0">
                <a:latin typeface="ZztexMono-Regular"/>
              </a:rPr>
              <a:t>;</a:t>
            </a:r>
          </a:p>
          <a:p>
            <a:r>
              <a:rPr lang="en-US" altLang="zh-CN" sz="2800" dirty="0">
                <a:latin typeface="ZztexMono-Regular"/>
              </a:rPr>
              <a:t>if (t) v = </a:t>
            </a:r>
            <a:r>
              <a:rPr lang="en-US" altLang="zh-CN" sz="2800" dirty="0" err="1">
                <a:latin typeface="ZztexMono-Regular"/>
              </a:rPr>
              <a:t>vt</a:t>
            </a:r>
            <a:r>
              <a:rPr lang="en-US" altLang="zh-CN" sz="2800" dirty="0">
                <a:latin typeface="ZztexMono-Regular"/>
              </a:rPr>
              <a:t>;</a:t>
            </a:r>
            <a:endParaRPr lang="zh-CN" altLang="en-US" sz="2800" dirty="0"/>
          </a:p>
        </p:txBody>
      </p:sp>
      <p:sp>
        <p:nvSpPr>
          <p:cNvPr id="20" name="下箭头 19"/>
          <p:cNvSpPr/>
          <p:nvPr/>
        </p:nvSpPr>
        <p:spPr>
          <a:xfrm>
            <a:off x="4319452" y="3079948"/>
            <a:ext cx="511339" cy="3530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8307376" y="3079948"/>
            <a:ext cx="500193" cy="3530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9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24000" y="942"/>
            <a:ext cx="26645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050" b="1" dirty="0"/>
              <a:t>PART TWO </a:t>
            </a:r>
            <a:r>
              <a:rPr lang="zh-CN" altLang="en-US" sz="1050" b="1" dirty="0"/>
              <a:t>第二讲：IA-32 /x86-64指令系统</a:t>
            </a:r>
          </a:p>
        </p:txBody>
      </p:sp>
      <p:sp>
        <p:nvSpPr>
          <p:cNvPr id="17" name="椭圆 16"/>
          <p:cNvSpPr/>
          <p:nvPr/>
        </p:nvSpPr>
        <p:spPr>
          <a:xfrm>
            <a:off x="3949183" y="162631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770" y="540261"/>
            <a:ext cx="8508826" cy="5070425"/>
          </a:xfrm>
          <a:prstGeom prst="rect">
            <a:avLst/>
          </a:prstGeom>
        </p:spPr>
      </p:pic>
      <p:sp>
        <p:nvSpPr>
          <p:cNvPr id="220" name=" 220"/>
          <p:cNvSpPr/>
          <p:nvPr/>
        </p:nvSpPr>
        <p:spPr>
          <a:xfrm>
            <a:off x="403376" y="771141"/>
            <a:ext cx="2860675" cy="500380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</a:rPr>
              <a:t>条件传送指令：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9001" y="5514352"/>
            <a:ext cx="11101050" cy="96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b="1" dirty="0"/>
              <a:t>与条件跳转不同，处理器无需预测测试结果就可以执行条件传送。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b="1" dirty="0"/>
              <a:t>处理器只是读源值（可能是从内存中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，检查条件码，然后要么更新目的寄存器，要么保持不变。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960795" y="1021331"/>
            <a:ext cx="561975" cy="4349659"/>
          </a:xfrm>
          <a:prstGeom prst="leftBrace">
            <a:avLst>
              <a:gd name="adj1" fmla="val 113898"/>
              <a:gd name="adj2" fmla="val 48530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顺序访问存储器 5"/>
          <p:cNvSpPr/>
          <p:nvPr/>
        </p:nvSpPr>
        <p:spPr>
          <a:xfrm>
            <a:off x="479394" y="2183907"/>
            <a:ext cx="2396972" cy="1732967"/>
          </a:xfrm>
          <a:prstGeom prst="flowChartMagneticTap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/>
                </a:solidFill>
              </a:rPr>
              <a:t>当传送条件满足时，指令把源值</a:t>
            </a:r>
            <a:r>
              <a:rPr lang="en-US" altLang="zh-CN" sz="2000" b="1" dirty="0">
                <a:solidFill>
                  <a:schemeClr val="tx1"/>
                </a:solidFill>
              </a:rPr>
              <a:t>S</a:t>
            </a:r>
            <a:r>
              <a:rPr lang="zh-CN" altLang="en-US" sz="2000" b="1" dirty="0">
                <a:solidFill>
                  <a:schemeClr val="tx1"/>
                </a:solidFill>
              </a:rPr>
              <a:t>复制到目的</a:t>
            </a:r>
            <a:r>
              <a:rPr lang="en-US" altLang="zh-CN" sz="2000" b="1" dirty="0">
                <a:solidFill>
                  <a:schemeClr val="tx1"/>
                </a:solidFill>
              </a:rPr>
              <a:t>R</a:t>
            </a:r>
            <a:r>
              <a:rPr lang="zh-CN" altLang="en-US" sz="2000" b="1" dirty="0">
                <a:solidFill>
                  <a:schemeClr val="tx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9023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3727" y="511255"/>
            <a:ext cx="63767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long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cread</a:t>
            </a:r>
            <a:r>
              <a:rPr lang="en-US" altLang="zh-CN" sz="2400" dirty="0"/>
              <a:t>(</a:t>
            </a:r>
            <a:r>
              <a:rPr lang="zh-CN" altLang="en-US" sz="2400" dirty="0"/>
              <a:t> </a:t>
            </a:r>
            <a:r>
              <a:rPr lang="en-US" altLang="zh-CN" sz="2400" dirty="0"/>
              <a:t>long</a:t>
            </a:r>
            <a:r>
              <a:rPr lang="zh-CN" altLang="en-US" sz="2400" dirty="0"/>
              <a:t> *</a:t>
            </a:r>
            <a:r>
              <a:rPr lang="en-US" altLang="zh-CN" sz="2400" dirty="0" err="1"/>
              <a:t>xp</a:t>
            </a:r>
            <a:r>
              <a:rPr lang="en-US" altLang="zh-CN" sz="2400" dirty="0"/>
              <a:t>){</a:t>
            </a:r>
          </a:p>
          <a:p>
            <a:r>
              <a:rPr lang="en-US" altLang="zh-CN" sz="2400" dirty="0"/>
              <a:t>	return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xp</a:t>
            </a:r>
            <a:r>
              <a:rPr lang="zh-CN" altLang="en-US" sz="2400" dirty="0"/>
              <a:t> </a:t>
            </a:r>
            <a:r>
              <a:rPr lang="en-US" altLang="zh-CN" sz="2400" dirty="0"/>
              <a:t>?</a:t>
            </a:r>
            <a:r>
              <a:rPr lang="zh-CN" altLang="en-US" sz="2400" dirty="0"/>
              <a:t> *</a:t>
            </a:r>
            <a:r>
              <a:rPr lang="en-US" altLang="zh-CN" sz="2400" dirty="0" err="1"/>
              <a:t>xp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0);</a:t>
            </a:r>
          </a:p>
          <a:p>
            <a:r>
              <a:rPr lang="en-US" altLang="zh-CN" sz="2400" dirty="0"/>
              <a:t>}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long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cread</a:t>
            </a:r>
            <a:r>
              <a:rPr lang="en-US" altLang="zh-CN" sz="2400" dirty="0"/>
              <a:t>(long</a:t>
            </a:r>
            <a:r>
              <a:rPr lang="zh-CN" altLang="en-US" sz="2400" dirty="0"/>
              <a:t> * </a:t>
            </a:r>
            <a:r>
              <a:rPr lang="en-US" altLang="zh-CN" sz="2400" dirty="0" err="1"/>
              <a:t>xp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 err="1"/>
              <a:t>xp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%</a:t>
            </a:r>
            <a:r>
              <a:rPr lang="en-US" altLang="zh-CN" sz="2400" dirty="0" err="1" smtClean="0"/>
              <a:t>rdi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403727" y="3270220"/>
            <a:ext cx="464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请用条件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传送写相应汇编代码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86400" y="2404081"/>
            <a:ext cx="6096000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CN" sz="3200" dirty="0" err="1" smtClean="0">
                <a:latin typeface="+mn-ea"/>
              </a:rPr>
              <a:t>xorq</a:t>
            </a:r>
            <a:r>
              <a:rPr lang="zh-CN" altLang="en-US" sz="3200" dirty="0" smtClean="0">
                <a:latin typeface="+mn-ea"/>
              </a:rPr>
              <a:t> </a:t>
            </a:r>
            <a:r>
              <a:rPr lang="en-US" altLang="zh-CN" sz="3200" dirty="0" smtClean="0">
                <a:latin typeface="+mn-ea"/>
              </a:rPr>
              <a:t>%</a:t>
            </a:r>
            <a:r>
              <a:rPr lang="en-US" altLang="zh-CN" sz="3200" dirty="0" err="1" smtClean="0">
                <a:latin typeface="+mn-ea"/>
              </a:rPr>
              <a:t>rax</a:t>
            </a:r>
            <a:r>
              <a:rPr lang="en-US" altLang="zh-CN" sz="3200" dirty="0" smtClean="0">
                <a:latin typeface="+mn-ea"/>
              </a:rPr>
              <a:t>, </a:t>
            </a:r>
            <a:r>
              <a:rPr lang="en-US" altLang="zh-CN" sz="3200" dirty="0">
                <a:latin typeface="+mn-ea"/>
              </a:rPr>
              <a:t>%</a:t>
            </a:r>
            <a:r>
              <a:rPr lang="en-US" altLang="zh-CN" sz="3200" dirty="0" err="1">
                <a:latin typeface="+mn-ea"/>
              </a:rPr>
              <a:t>rax</a:t>
            </a:r>
            <a:r>
              <a:rPr lang="en-US" altLang="zh-CN" sz="3200" dirty="0">
                <a:latin typeface="+mn-ea"/>
              </a:rPr>
              <a:t>;</a:t>
            </a:r>
          </a:p>
          <a:p>
            <a:r>
              <a:rPr lang="en-US" altLang="zh-CN" sz="3200" dirty="0" err="1" smtClean="0">
                <a:latin typeface="+mn-ea"/>
              </a:rPr>
              <a:t>testq</a:t>
            </a:r>
            <a:r>
              <a:rPr lang="en-US" altLang="zh-CN" sz="3200" dirty="0" smtClean="0">
                <a:latin typeface="+mn-ea"/>
              </a:rPr>
              <a:t> </a:t>
            </a:r>
            <a:r>
              <a:rPr lang="en-US" altLang="zh-CN" sz="3200" dirty="0">
                <a:latin typeface="+mn-ea"/>
              </a:rPr>
              <a:t>%</a:t>
            </a:r>
            <a:r>
              <a:rPr lang="en-US" altLang="zh-CN" sz="3200" dirty="0" err="1">
                <a:latin typeface="+mn-ea"/>
              </a:rPr>
              <a:t>rdi</a:t>
            </a:r>
            <a:r>
              <a:rPr lang="en-US" altLang="zh-CN" sz="3200" dirty="0">
                <a:latin typeface="+mn-ea"/>
              </a:rPr>
              <a:t>,%</a:t>
            </a:r>
            <a:r>
              <a:rPr lang="en-US" altLang="zh-CN" sz="3200" dirty="0" err="1">
                <a:latin typeface="+mn-ea"/>
              </a:rPr>
              <a:t>rdi</a:t>
            </a:r>
            <a:endParaRPr lang="en-US" altLang="zh-CN" sz="3200" dirty="0">
              <a:latin typeface="+mn-ea"/>
            </a:endParaRPr>
          </a:p>
          <a:p>
            <a:r>
              <a:rPr lang="en-US" altLang="zh-CN" sz="3200" dirty="0" err="1" smtClean="0">
                <a:latin typeface="+mn-ea"/>
              </a:rPr>
              <a:t>cmovz</a:t>
            </a:r>
            <a:r>
              <a:rPr lang="zh-CN" altLang="en-US" sz="3200" dirty="0" smtClean="0">
                <a:latin typeface="+mn-ea"/>
              </a:rPr>
              <a:t> </a:t>
            </a:r>
            <a:r>
              <a:rPr lang="en-US" altLang="zh-CN" sz="3200" dirty="0">
                <a:latin typeface="+mn-ea"/>
              </a:rPr>
              <a:t>(%</a:t>
            </a:r>
            <a:r>
              <a:rPr lang="en-US" altLang="zh-CN" sz="3200" dirty="0" err="1">
                <a:latin typeface="+mn-ea"/>
              </a:rPr>
              <a:t>rdi</a:t>
            </a:r>
            <a:r>
              <a:rPr lang="en-US" altLang="zh-CN" sz="3200" dirty="0">
                <a:latin typeface="+mn-ea"/>
              </a:rPr>
              <a:t>),%</a:t>
            </a:r>
            <a:r>
              <a:rPr lang="en-US" altLang="zh-CN" sz="3200" dirty="0" err="1">
                <a:latin typeface="+mn-ea"/>
              </a:rPr>
              <a:t>rax</a:t>
            </a:r>
            <a:endParaRPr lang="en-US" altLang="zh-CN" sz="32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08023" y="4925190"/>
            <a:ext cx="60960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CN" altLang="en-US" sz="3200" dirty="0" smtClean="0">
                <a:latin typeface="+mn-ea"/>
              </a:rPr>
              <a:t>课后练习</a:t>
            </a:r>
            <a:endParaRPr lang="en-US" altLang="zh-CN" sz="3200" dirty="0" smtClean="0">
              <a:latin typeface="+mn-ea"/>
            </a:endParaRPr>
          </a:p>
          <a:p>
            <a:r>
              <a:rPr lang="en-US" altLang="zh-CN" sz="3200" dirty="0" smtClean="0">
                <a:latin typeface="+mn-ea"/>
              </a:rPr>
              <a:t>P.148 3.20</a:t>
            </a:r>
            <a:r>
              <a:rPr lang="zh-CN" altLang="en-US" sz="3200" dirty="0" smtClean="0">
                <a:latin typeface="+mn-ea"/>
              </a:rPr>
              <a:t>， </a:t>
            </a:r>
            <a:r>
              <a:rPr lang="en-US" altLang="zh-CN" sz="3200" dirty="0" smtClean="0">
                <a:latin typeface="+mn-ea"/>
              </a:rPr>
              <a:t>3.21</a:t>
            </a:r>
            <a:endParaRPr lang="en-US" altLang="zh-CN" sz="32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1211" y="772939"/>
            <a:ext cx="777340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+mn-ea"/>
              </a:rPr>
              <a:t>//</a:t>
            </a:r>
            <a:r>
              <a:rPr lang="zh-CN" altLang="en-US" sz="2800" dirty="0" smtClean="0">
                <a:latin typeface="+mn-ea"/>
              </a:rPr>
              <a:t>背景</a:t>
            </a:r>
            <a:r>
              <a:rPr lang="zh-CN" altLang="en-US" sz="2800" dirty="0">
                <a:latin typeface="+mn-ea"/>
              </a:rPr>
              <a:t>知识：</a:t>
            </a:r>
            <a:r>
              <a:rPr lang="en-US" altLang="zh-CN" sz="2800" dirty="0">
                <a:latin typeface="+mn-ea"/>
              </a:rPr>
              <a:t>%</a:t>
            </a:r>
            <a:r>
              <a:rPr lang="en-US" altLang="zh-CN" sz="2800" dirty="0" err="1">
                <a:latin typeface="+mn-ea"/>
              </a:rPr>
              <a:t>rdi</a:t>
            </a:r>
            <a:r>
              <a:rPr lang="en-US" altLang="zh-CN" sz="2800" dirty="0">
                <a:latin typeface="+mn-ea"/>
              </a:rPr>
              <a:t>==0</a:t>
            </a:r>
            <a:r>
              <a:rPr lang="zh-CN" altLang="en-US" sz="2800" dirty="0">
                <a:latin typeface="+mn-ea"/>
              </a:rPr>
              <a:t>的时候，不能访问（</a:t>
            </a:r>
            <a:r>
              <a:rPr lang="en-US" altLang="zh-CN" sz="2800" dirty="0">
                <a:latin typeface="+mn-ea"/>
              </a:rPr>
              <a:t>%</a:t>
            </a:r>
            <a:r>
              <a:rPr lang="en-US" altLang="zh-CN" sz="2800" dirty="0" err="1">
                <a:latin typeface="+mn-ea"/>
              </a:rPr>
              <a:t>rdi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476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435B701-33DB-4F52-9913-E42E8F3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1787"/>
            <a:ext cx="10458092" cy="60671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177D671-8F90-47F9-825A-B209453C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937" y="1885526"/>
            <a:ext cx="6136463" cy="8282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163EF99-AF72-4E91-9DD3-1779AC6E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549" y="4361938"/>
            <a:ext cx="4715851" cy="193125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552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13652F67-66BA-4568-817B-0E21A57C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4781715-5673-4E3A-8E1F-428C6FCA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8" y="584536"/>
            <a:ext cx="6641281" cy="52263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61D06DA-817C-469A-B6EC-2625AEED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904" y="0"/>
            <a:ext cx="4299496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47DEC119-2243-4562-9632-10A21D2349B8}"/>
              </a:ext>
            </a:extLst>
          </p:cNvPr>
          <p:cNvGrpSpPr/>
          <p:nvPr/>
        </p:nvGrpSpPr>
        <p:grpSpPr>
          <a:xfrm>
            <a:off x="2433484" y="1548581"/>
            <a:ext cx="3398102" cy="3441004"/>
            <a:chOff x="2433484" y="1548581"/>
            <a:chExt cx="3398102" cy="3441004"/>
          </a:xfrm>
        </p:grpSpPr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79D54C74-E0A1-4B21-A51B-58110B141218}"/>
                </a:ext>
              </a:extLst>
            </p:cNvPr>
            <p:cNvSpPr txBox="1"/>
            <p:nvPr/>
          </p:nvSpPr>
          <p:spPr>
            <a:xfrm>
              <a:off x="3303639" y="1548581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r>
                <a:rPr lang="zh-CN" altLang="en-US" sz="2800" dirty="0">
                  <a:solidFill>
                    <a:srgbClr val="FF0000"/>
                  </a:solidFill>
                </a:rPr>
                <a:t>*</a:t>
              </a:r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2DB11F07-64AA-4F64-AAF3-72BF962A17CB}"/>
                </a:ext>
              </a:extLst>
            </p:cNvPr>
            <p:cNvSpPr txBox="1"/>
            <p:nvPr/>
          </p:nvSpPr>
          <p:spPr>
            <a:xfrm>
              <a:off x="2433484" y="1946788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&gt; 0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66C49E28-91FE-4950-929A-144DBBDD8118}"/>
                </a:ext>
              </a:extLst>
            </p:cNvPr>
            <p:cNvSpPr txBox="1"/>
            <p:nvPr/>
          </p:nvSpPr>
          <p:spPr>
            <a:xfrm>
              <a:off x="3111910" y="2432790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&lt; y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47644EB1-EBFF-4D63-9E07-82E392B784BD}"/>
                </a:ext>
              </a:extLst>
            </p:cNvPr>
            <p:cNvSpPr txBox="1"/>
            <p:nvPr/>
          </p:nvSpPr>
          <p:spPr>
            <a:xfrm>
              <a:off x="4091277" y="2793779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- x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BB794D87-74EB-4EED-A91A-AC2A5269B641}"/>
                </a:ext>
              </a:extLst>
            </p:cNvPr>
            <p:cNvSpPr txBox="1"/>
            <p:nvPr/>
          </p:nvSpPr>
          <p:spPr>
            <a:xfrm>
              <a:off x="4091277" y="3570650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&amp; y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F4DE84A7-A9C0-49D4-8B96-5C53DAFE656F}"/>
                </a:ext>
              </a:extLst>
            </p:cNvPr>
            <p:cNvSpPr txBox="1"/>
            <p:nvPr/>
          </p:nvSpPr>
          <p:spPr>
            <a:xfrm>
              <a:off x="3679482" y="4019434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&lt;= -2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357F1EE9-E665-4444-9CC3-3C2D0AE0ECC7}"/>
                </a:ext>
              </a:extLst>
            </p:cNvPr>
            <p:cNvSpPr txBox="1"/>
            <p:nvPr/>
          </p:nvSpPr>
          <p:spPr>
            <a:xfrm>
              <a:off x="3534987" y="4466365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+ y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4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0689" y="541806"/>
            <a:ext cx="401128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 smtClean="0"/>
              <a:t>&gt;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    a=rand();</a:t>
            </a:r>
          </a:p>
          <a:p>
            <a:r>
              <a:rPr lang="en-US" altLang="zh-CN" dirty="0"/>
              <a:t>        b=rand();</a:t>
            </a:r>
          </a:p>
          <a:p>
            <a:r>
              <a:rPr lang="en-US" altLang="zh-CN" dirty="0"/>
              <a:t>        if(likely(a&gt;b))</a:t>
            </a:r>
          </a:p>
          <a:p>
            <a:r>
              <a:rPr lang="en-US" altLang="zh-CN" dirty="0"/>
              <a:t>                c=</a:t>
            </a:r>
            <a:r>
              <a:rPr lang="en-US" altLang="zh-CN" dirty="0" err="1"/>
              <a:t>c+a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        c=c-b;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printf</a:t>
            </a:r>
            <a:r>
              <a:rPr lang="en-US" altLang="zh-CN" dirty="0"/>
              <a:t>("===");</a:t>
            </a:r>
          </a:p>
          <a:p>
            <a:r>
              <a:rPr lang="en-US" altLang="zh-CN" dirty="0"/>
              <a:t>        if(</a:t>
            </a:r>
            <a:r>
              <a:rPr lang="en-US" altLang="zh-CN" dirty="0" err="1"/>
              <a:t>ulikely</a:t>
            </a:r>
            <a:r>
              <a:rPr lang="en-US" altLang="zh-CN" dirty="0"/>
              <a:t>(a&gt;b))</a:t>
            </a:r>
          </a:p>
          <a:p>
            <a:r>
              <a:rPr lang="en-US" altLang="zh-CN" dirty="0"/>
              <a:t>                c=c*2;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        c=c*8;</a:t>
            </a:r>
          </a:p>
          <a:p>
            <a:r>
              <a:rPr lang="en-US" altLang="zh-CN" dirty="0"/>
              <a:t> return 0;</a:t>
            </a:r>
          </a:p>
          <a:p>
            <a:r>
              <a:rPr lang="en-US" altLang="zh-CN" dirty="0" smtClean="0"/>
              <a:t>}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5226410" y="507141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    a=rand();</a:t>
            </a:r>
          </a:p>
          <a:p>
            <a:r>
              <a:rPr lang="en-US" altLang="zh-CN" dirty="0"/>
              <a:t>        b=rand();</a:t>
            </a:r>
          </a:p>
          <a:p>
            <a:r>
              <a:rPr lang="en-US" altLang="zh-CN" dirty="0"/>
              <a:t>        if(likely(a&gt;b))</a:t>
            </a:r>
          </a:p>
          <a:p>
            <a:r>
              <a:rPr lang="en-US" altLang="zh-CN" dirty="0"/>
              <a:t>               { c=</a:t>
            </a:r>
            <a:r>
              <a:rPr lang="en-US" altLang="zh-CN" dirty="0" err="1"/>
              <a:t>c+a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 err="1"/>
              <a:t>printf</a:t>
            </a:r>
            <a:r>
              <a:rPr lang="zh-CN" altLang="en-US" dirty="0"/>
              <a:t> </a:t>
            </a:r>
            <a:r>
              <a:rPr lang="en-US" altLang="zh-CN" dirty="0"/>
              <a:t>(“111\n”);</a:t>
            </a:r>
          </a:p>
          <a:p>
            <a:r>
              <a:rPr lang="en-US" altLang="zh-CN" dirty="0"/>
              <a:t>        else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                {</a:t>
            </a:r>
            <a:r>
              <a:rPr lang="zh-CN" altLang="en-US" dirty="0"/>
              <a:t> </a:t>
            </a:r>
            <a:r>
              <a:rPr lang="en-US" altLang="zh-CN" dirty="0"/>
              <a:t>c=</a:t>
            </a:r>
            <a:r>
              <a:rPr lang="en-US" altLang="zh-CN" dirty="0" err="1"/>
              <a:t>c-b;printf</a:t>
            </a:r>
            <a:r>
              <a:rPr lang="en-US" altLang="zh-CN" dirty="0"/>
              <a:t>(“222\n”);}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printf</a:t>
            </a:r>
            <a:r>
              <a:rPr lang="en-US" altLang="zh-CN" dirty="0"/>
              <a:t>("===");</a:t>
            </a:r>
          </a:p>
          <a:p>
            <a:r>
              <a:rPr lang="en-US" altLang="zh-CN" dirty="0"/>
              <a:t>        if(</a:t>
            </a:r>
            <a:r>
              <a:rPr lang="en-US" altLang="zh-CN" dirty="0" err="1"/>
              <a:t>ulikely</a:t>
            </a:r>
            <a:r>
              <a:rPr lang="en-US" altLang="zh-CN" dirty="0"/>
              <a:t>(a&gt;b))</a:t>
            </a:r>
          </a:p>
          <a:p>
            <a:r>
              <a:rPr lang="en-US" altLang="zh-CN" dirty="0"/>
              <a:t>                {</a:t>
            </a:r>
            <a:r>
              <a:rPr lang="zh-CN" altLang="en-US" dirty="0"/>
              <a:t> </a:t>
            </a:r>
            <a:r>
              <a:rPr lang="en-US" altLang="zh-CN" dirty="0"/>
              <a:t>c=c*2;getchar();}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        {c=c*8;getchar();}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       </a:t>
            </a:r>
            <a:endParaRPr lang="en-US" altLang="zh-CN" dirty="0"/>
          </a:p>
          <a:p>
            <a:r>
              <a:rPr lang="zh-CN" altLang="en-US" dirty="0"/>
              <a:t>        </a:t>
            </a:r>
            <a:r>
              <a:rPr lang="en-US" altLang="zh-CN" dirty="0"/>
              <a:t>return 0;</a:t>
            </a:r>
          </a:p>
          <a:p>
            <a:r>
              <a:rPr lang="en-US" altLang="zh-CN" dirty="0" smtClean="0"/>
              <a:t>}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6754" y="6136701"/>
            <a:ext cx="10905665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latin typeface="+mn-ea"/>
              </a:rPr>
              <a:t>实验课补充：先</a:t>
            </a:r>
            <a:r>
              <a:rPr lang="en-US" altLang="zh-CN" sz="3200" dirty="0" err="1">
                <a:latin typeface="+mn-ea"/>
              </a:rPr>
              <a:t>gcc</a:t>
            </a:r>
            <a:r>
              <a:rPr lang="zh-CN" altLang="en-US" sz="3200" dirty="0">
                <a:latin typeface="+mn-ea"/>
              </a:rPr>
              <a:t> </a:t>
            </a:r>
            <a:r>
              <a:rPr lang="en-US" altLang="zh-CN" sz="3200" dirty="0">
                <a:latin typeface="+mn-ea"/>
              </a:rPr>
              <a:t>–</a:t>
            </a:r>
            <a:r>
              <a:rPr lang="en-US" altLang="zh-CN" sz="3200" dirty="0" smtClean="0">
                <a:latin typeface="+mn-ea"/>
              </a:rPr>
              <a:t>S</a:t>
            </a:r>
            <a:r>
              <a:rPr lang="zh-CN" altLang="en-US" sz="3200" dirty="0" smtClean="0">
                <a:latin typeface="+mn-ea"/>
              </a:rPr>
              <a:t>。</a:t>
            </a:r>
            <a:endParaRPr lang="zh-CN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24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37351" y="550416"/>
            <a:ext cx="11532094" cy="21572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3.6.7</a:t>
            </a:r>
            <a:r>
              <a:rPr lang="zh-CN" altLang="en-US" dirty="0" smtClean="0"/>
              <a:t> 循环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语言三种循环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: do-while/while/for</a:t>
            </a:r>
          </a:p>
          <a:p>
            <a:pPr lvl="1"/>
            <a:r>
              <a:rPr lang="zh-CN" altLang="en-US" dirty="0" smtClean="0"/>
              <a:t>汇编用</a:t>
            </a:r>
            <a:r>
              <a:rPr lang="zh-CN" altLang="en-US" dirty="0" smtClean="0">
                <a:solidFill>
                  <a:srgbClr val="FF0000"/>
                </a:solidFill>
              </a:rPr>
              <a:t>条件测试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跳转</a:t>
            </a:r>
            <a:r>
              <a:rPr lang="zh-CN" altLang="en-US" dirty="0" smtClean="0"/>
              <a:t>组合实现</a:t>
            </a:r>
            <a:endParaRPr lang="en-US" altLang="zh-CN" dirty="0" smtClean="0"/>
          </a:p>
          <a:p>
            <a:pPr lvl="1"/>
            <a:r>
              <a:rPr lang="en-US" altLang="zh-CN" dirty="0"/>
              <a:t>GCC</a:t>
            </a:r>
            <a:r>
              <a:rPr lang="zh-CN" altLang="en-US" dirty="0"/>
              <a:t>编译时使用模板来产生</a:t>
            </a:r>
            <a:r>
              <a:rPr lang="zh-CN" altLang="en-US" dirty="0" smtClean="0"/>
              <a:t>目标代码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754603" y="4125068"/>
            <a:ext cx="364872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ZztexMono-Regular"/>
              </a:rPr>
              <a:t>do</a:t>
            </a:r>
          </a:p>
          <a:p>
            <a:r>
              <a:rPr lang="en-US" altLang="zh-CN" sz="2800" b="1" i="1" dirty="0">
                <a:latin typeface="TimesTen-Italic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sz="2800" b="1" dirty="0">
                <a:latin typeface="ZztexMono-Regular"/>
              </a:rPr>
              <a:t>while (</a:t>
            </a:r>
            <a:r>
              <a:rPr lang="en-US" altLang="zh-CN" sz="28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800" b="1" dirty="0">
                <a:latin typeface="ZztexMono-Regular"/>
              </a:rPr>
              <a:t>);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6029602" y="3694180"/>
            <a:ext cx="4552950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ZztexMono-Regular"/>
              </a:rPr>
              <a:t>loop:</a:t>
            </a:r>
          </a:p>
          <a:p>
            <a:r>
              <a:rPr lang="en-US" altLang="zh-CN" sz="2800" b="1" i="1" dirty="0">
                <a:latin typeface="TimesTen-Italic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sz="2800" b="1" dirty="0">
                <a:latin typeface="ZztexMono-Regular"/>
              </a:rPr>
              <a:t>	t = </a:t>
            </a:r>
            <a:r>
              <a:rPr lang="en-US" altLang="zh-CN" sz="28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800" b="1" dirty="0">
                <a:latin typeface="ZztexMono-Regular"/>
              </a:rPr>
              <a:t>;</a:t>
            </a:r>
          </a:p>
          <a:p>
            <a:r>
              <a:rPr lang="en-US" altLang="zh-CN" sz="2800" b="1" dirty="0">
                <a:latin typeface="ZztexMono-Regular"/>
              </a:rPr>
              <a:t>	if (t)</a:t>
            </a:r>
          </a:p>
          <a:p>
            <a:r>
              <a:rPr lang="en-US" altLang="zh-CN" sz="2800" b="1" dirty="0">
                <a:latin typeface="ZztexMono-Regular"/>
              </a:rPr>
              <a:t>		</a:t>
            </a:r>
            <a:r>
              <a:rPr lang="en-US" altLang="zh-CN" sz="2800" b="1" dirty="0" err="1">
                <a:latin typeface="ZztexMono-Regular"/>
              </a:rPr>
              <a:t>goto</a:t>
            </a:r>
            <a:r>
              <a:rPr lang="en-US" altLang="zh-CN" sz="2800" b="1" dirty="0">
                <a:latin typeface="ZztexMono-Regular"/>
              </a:rPr>
              <a:t> loop;</a:t>
            </a:r>
            <a:endParaRPr lang="zh-CN" altLang="en-US" sz="2800" b="1" dirty="0"/>
          </a:p>
        </p:txBody>
      </p:sp>
      <p:sp>
        <p:nvSpPr>
          <p:cNvPr id="6" name="右箭头 5"/>
          <p:cNvSpPr/>
          <p:nvPr/>
        </p:nvSpPr>
        <p:spPr>
          <a:xfrm>
            <a:off x="4834890" y="4697730"/>
            <a:ext cx="67437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37351" y="3010480"/>
            <a:ext cx="320483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do-while </a:t>
            </a:r>
            <a:r>
              <a:rPr lang="zh-CN" altLang="en-US" sz="2800" dirty="0" smtClean="0"/>
              <a:t>转换</a:t>
            </a:r>
            <a:r>
              <a:rPr lang="zh-CN" altLang="en-US" sz="2800" dirty="0"/>
              <a:t>模板：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7797" y="560808"/>
            <a:ext cx="635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P. 150 </a:t>
            </a:r>
            <a:r>
              <a:rPr lang="zh-CN" altLang="en-US" sz="2400" b="1" dirty="0" smtClean="0"/>
              <a:t>练习题</a:t>
            </a:r>
            <a:r>
              <a:rPr lang="en-US" altLang="zh-CN" sz="2400" b="1" dirty="0" smtClean="0"/>
              <a:t>3.22 do-while               </a:t>
            </a:r>
            <a:r>
              <a:rPr lang="zh-CN" altLang="en-US" sz="2400" b="1" dirty="0" smtClean="0"/>
              <a:t>代码示例</a:t>
            </a:r>
            <a:r>
              <a:rPr lang="zh-CN" altLang="en-US" sz="2400" b="1" dirty="0"/>
              <a:t>一</a:t>
            </a:r>
          </a:p>
        </p:txBody>
      </p:sp>
      <p:sp>
        <p:nvSpPr>
          <p:cNvPr id="4" name="矩形 3"/>
          <p:cNvSpPr/>
          <p:nvPr/>
        </p:nvSpPr>
        <p:spPr>
          <a:xfrm>
            <a:off x="121382" y="1589813"/>
            <a:ext cx="3919395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StoneSans"/>
              </a:rPr>
              <a:t>(a) C code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fact_do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(long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n)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result = 1;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do {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5 		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result *= n;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6 		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n = n-1;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} while (</a:t>
            </a:r>
            <a:r>
              <a:rPr lang="en-US" altLang="zh-CN" sz="2400" b="1" dirty="0">
                <a:solidFill>
                  <a:srgbClr val="FF0000"/>
                </a:solidFill>
                <a:latin typeface="ZztexMono-Regular"/>
              </a:rPr>
              <a:t>n &gt; 1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);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4168131" y="1589813"/>
            <a:ext cx="7695395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0000"/>
                </a:solidFill>
                <a:latin typeface="StoneSans"/>
              </a:rPr>
              <a:t>(b) </a:t>
            </a:r>
            <a:r>
              <a:rPr lang="en-US" altLang="zh-CN" sz="2400" b="1" dirty="0">
                <a:solidFill>
                  <a:srgbClr val="000000"/>
                </a:solidFill>
                <a:latin typeface="StoneSans"/>
              </a:rPr>
              <a:t>Corresponding assembly-language code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   long </a:t>
            </a:r>
            <a:r>
              <a:rPr lang="en-US" altLang="zh-CN" sz="2400" dirty="0" err="1" smtClean="0">
                <a:solidFill>
                  <a:srgbClr val="00AEF0"/>
                </a:solidFill>
                <a:latin typeface="ZztexMono-Italic"/>
              </a:rPr>
              <a:t>fact_do</a:t>
            </a:r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(long n)</a:t>
            </a:r>
            <a:endParaRPr lang="en-US" altLang="zh-CN" sz="2400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   </a:t>
            </a:r>
            <a:r>
              <a:rPr lang="en-US" altLang="zh-CN" sz="2400" dirty="0">
                <a:solidFill>
                  <a:srgbClr val="00AEF0"/>
                </a:solidFill>
                <a:latin typeface="ZztexMono-Italic"/>
              </a:rPr>
              <a:t>n in </a:t>
            </a:r>
            <a:r>
              <a:rPr lang="en-US" altLang="zh-CN" sz="2400" dirty="0" smtClean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dirty="0" err="1" smtClean="0">
                <a:solidFill>
                  <a:srgbClr val="00AEF0"/>
                </a:solidFill>
                <a:latin typeface="ZztexMono-Regular"/>
              </a:rPr>
              <a:t>rdi</a:t>
            </a:r>
            <a:endParaRPr lang="en-US" altLang="zh-CN" sz="24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fact_do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$1, %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Set result = 1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.L2: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                   </a:t>
            </a:r>
            <a:r>
              <a:rPr lang="en-US" altLang="zh-CN" sz="2400" b="1" dirty="0" smtClean="0">
                <a:solidFill>
                  <a:srgbClr val="00AEF0"/>
                </a:solidFill>
                <a:latin typeface="ZztexMono-Bold"/>
              </a:rPr>
              <a:t>loop:</a:t>
            </a:r>
            <a:endParaRPr lang="en-US" altLang="zh-CN" sz="24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imulq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ax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Compute result *= n</a:t>
            </a:r>
          </a:p>
          <a:p>
            <a:r>
              <a:rPr lang="pt-BR" altLang="zh-CN" sz="2400" b="1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pt-BR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pt-BR" altLang="zh-CN" sz="2400" b="1" dirty="0" smtClean="0">
                <a:solidFill>
                  <a:srgbClr val="000000"/>
                </a:solidFill>
                <a:latin typeface="ZztexMono-Regular"/>
              </a:rPr>
              <a:t>subq </a:t>
            </a:r>
            <a:r>
              <a:rPr lang="pt-BR" altLang="zh-CN" sz="2400" b="1" dirty="0">
                <a:solidFill>
                  <a:srgbClr val="000000"/>
                </a:solidFill>
                <a:latin typeface="ZztexMono-Regular"/>
              </a:rPr>
              <a:t>$1, </a:t>
            </a:r>
            <a:r>
              <a:rPr lang="pt-BR" altLang="zh-CN" sz="2400" b="1" dirty="0" smtClean="0">
                <a:solidFill>
                  <a:srgbClr val="000000"/>
                </a:solidFill>
                <a:latin typeface="ZztexMono-Regular"/>
              </a:rPr>
              <a:t>%rdi </a:t>
            </a:r>
            <a:r>
              <a:rPr lang="pt-BR" altLang="zh-CN" sz="2400" b="1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pt-BR" altLang="zh-CN" sz="2400" b="1" i="1" dirty="0">
                <a:solidFill>
                  <a:srgbClr val="00AEF0"/>
                </a:solidFill>
                <a:latin typeface="ZztexMono-Italic"/>
              </a:rPr>
              <a:t>Decrement n</a:t>
            </a:r>
          </a:p>
          <a:p>
            <a:r>
              <a:rPr lang="pt-BR" altLang="zh-CN" sz="2400" b="1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pt-BR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pt-BR" altLang="zh-CN" sz="2400" b="1" dirty="0" smtClean="0">
                <a:solidFill>
                  <a:srgbClr val="FF0000"/>
                </a:solidFill>
                <a:latin typeface="ZztexMono-Regular"/>
              </a:rPr>
              <a:t>cmp</a:t>
            </a:r>
            <a:r>
              <a:rPr lang="en-US" altLang="zh-CN" sz="2400" b="1" dirty="0">
                <a:solidFill>
                  <a:srgbClr val="FF0000"/>
                </a:solidFill>
                <a:latin typeface="ZztexMono-Regular"/>
              </a:rPr>
              <a:t>q</a:t>
            </a:r>
            <a:r>
              <a:rPr lang="pt-BR" altLang="zh-CN" sz="2400" b="1" dirty="0" smtClean="0">
                <a:solidFill>
                  <a:srgbClr val="FF0000"/>
                </a:solidFill>
                <a:latin typeface="ZztexMono-Regular"/>
              </a:rPr>
              <a:t> </a:t>
            </a:r>
            <a:r>
              <a:rPr lang="pt-BR" altLang="zh-CN" sz="2400" b="1" dirty="0">
                <a:solidFill>
                  <a:srgbClr val="FF0000"/>
                </a:solidFill>
                <a:latin typeface="ZztexMono-Regular"/>
              </a:rPr>
              <a:t>$1</a:t>
            </a:r>
            <a:r>
              <a:rPr lang="pt-BR" altLang="zh-CN" sz="2400" b="1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pt-BR" altLang="zh-CN" sz="2400" b="1" dirty="0" smtClean="0">
                <a:solidFill>
                  <a:srgbClr val="000000"/>
                </a:solidFill>
                <a:latin typeface="ZztexMono-Regular"/>
              </a:rPr>
              <a:t>%rdi </a:t>
            </a:r>
            <a:r>
              <a:rPr lang="pt-BR" altLang="zh-CN" sz="2400" b="1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pt-BR" altLang="zh-CN" sz="2400" b="1" i="1" dirty="0">
                <a:solidFill>
                  <a:srgbClr val="00AEF0"/>
                </a:solidFill>
                <a:latin typeface="ZztexMono-Italic"/>
              </a:rPr>
              <a:t>Compare n:1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ZztexMono-Regular"/>
              </a:rPr>
              <a:t>jg</a:t>
            </a:r>
            <a:r>
              <a:rPr lang="en-US" altLang="zh-CN" sz="2400" b="1" dirty="0" smtClean="0">
                <a:solidFill>
                  <a:srgbClr val="FF0000"/>
                </a:solidFill>
                <a:latin typeface="ZztexMono-Regular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ZztexMono-Regular"/>
              </a:rPr>
              <a:t>.L2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			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If &gt;, </a:t>
            </a:r>
            <a:r>
              <a:rPr lang="en-US" altLang="zh-CN" sz="2400" b="1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b="1" dirty="0">
                <a:solidFill>
                  <a:srgbClr val="00AEF0"/>
                </a:solidFill>
                <a:latin typeface="ZztexMono-Bold"/>
              </a:rPr>
              <a:t>loop</a:t>
            </a:r>
          </a:p>
          <a:p>
            <a:r>
              <a:rPr lang="en-US" altLang="zh-CN" sz="2400" b="1" i="1" dirty="0" smtClean="0">
                <a:solidFill>
                  <a:srgbClr val="00AEF0"/>
                </a:solidFill>
                <a:latin typeface="ZztexMono-Italic"/>
              </a:rPr>
              <a:t>8      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rep;ret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464260" y="258168"/>
            <a:ext cx="484542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cat </a:t>
            </a:r>
            <a:r>
              <a:rPr lang="en-US" altLang="zh-CN" dirty="0" err="1"/>
              <a:t>mstore.s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.file</a:t>
            </a:r>
            <a:r>
              <a:rPr lang="en-US" altLang="zh-CN" dirty="0"/>
              <a:t>	"</a:t>
            </a:r>
            <a:r>
              <a:rPr lang="en-US" altLang="zh-CN" dirty="0" err="1"/>
              <a:t>mstore.c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.text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globl</a:t>
            </a:r>
            <a:r>
              <a:rPr lang="en-US" altLang="zh-CN" dirty="0"/>
              <a:t>	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.type</a:t>
            </a:r>
            <a:r>
              <a:rPr lang="en-US" altLang="zh-CN" dirty="0"/>
              <a:t>	</a:t>
            </a:r>
            <a:r>
              <a:rPr lang="en-US" altLang="zh-CN" dirty="0" err="1"/>
              <a:t>multstore</a:t>
            </a:r>
            <a:r>
              <a:rPr lang="en-US" altLang="zh-CN" dirty="0"/>
              <a:t>, @function</a:t>
            </a:r>
          </a:p>
          <a:p>
            <a:r>
              <a:rPr lang="en-US" altLang="zh-CN" dirty="0" err="1"/>
              <a:t>multstore</a:t>
            </a:r>
            <a:r>
              <a:rPr lang="en-US" altLang="zh-CN" dirty="0"/>
              <a:t>: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.LFB0: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cfi_startproc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</a:t>
            </a:r>
            <a:r>
              <a:rPr lang="en-US" altLang="zh-CN" dirty="0" err="1"/>
              <a:t>pushq</a:t>
            </a:r>
            <a:r>
              <a:rPr lang="en-US" altLang="zh-CN" dirty="0"/>
              <a:t>	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cfi_def_cfa_offset</a:t>
            </a:r>
            <a:r>
              <a:rPr lang="en-US" altLang="zh-CN" dirty="0">
                <a:solidFill>
                  <a:srgbClr val="FF0000"/>
                </a:solidFill>
              </a:rPr>
              <a:t> 16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.</a:t>
            </a:r>
            <a:r>
              <a:rPr lang="en-US" altLang="zh-CN" dirty="0" err="1">
                <a:solidFill>
                  <a:srgbClr val="FF0000"/>
                </a:solidFill>
              </a:rPr>
              <a:t>cfi_offset</a:t>
            </a:r>
            <a:r>
              <a:rPr lang="en-US" altLang="zh-CN" dirty="0">
                <a:solidFill>
                  <a:srgbClr val="FF0000"/>
                </a:solidFill>
              </a:rPr>
              <a:t> 3, -16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movq</a:t>
            </a:r>
            <a:r>
              <a:rPr lang="en-US" altLang="zh-CN" dirty="0"/>
              <a:t>	%</a:t>
            </a:r>
            <a:r>
              <a:rPr lang="en-US" altLang="zh-CN" dirty="0" err="1"/>
              <a:t>rdx</a:t>
            </a:r>
            <a:r>
              <a:rPr lang="en-US" altLang="zh-CN" dirty="0"/>
              <a:t>,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call	mult2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movq</a:t>
            </a:r>
            <a:r>
              <a:rPr lang="en-US" altLang="zh-CN" dirty="0"/>
              <a:t>	%</a:t>
            </a:r>
            <a:r>
              <a:rPr lang="en-US" altLang="zh-CN" dirty="0" err="1"/>
              <a:t>rax</a:t>
            </a:r>
            <a:r>
              <a:rPr lang="en-US" altLang="zh-CN" dirty="0"/>
              <a:t>, (%</a:t>
            </a:r>
            <a:r>
              <a:rPr lang="en-US" altLang="zh-CN" dirty="0" err="1"/>
              <a:t>rbx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popq</a:t>
            </a:r>
            <a:r>
              <a:rPr lang="en-US" altLang="zh-CN" dirty="0"/>
              <a:t>	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cfi_def_cfa_offset</a:t>
            </a:r>
            <a:r>
              <a:rPr lang="en-US" altLang="zh-CN" dirty="0">
                <a:solidFill>
                  <a:srgbClr val="FF0000"/>
                </a:solidFill>
              </a:rPr>
              <a:t> 8</a:t>
            </a:r>
          </a:p>
          <a:p>
            <a:pPr lvl="1"/>
            <a:r>
              <a:rPr lang="en-US" altLang="zh-CN" dirty="0"/>
              <a:t>	ret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cfi_endproc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.LFE0: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.size	</a:t>
            </a:r>
            <a:r>
              <a:rPr lang="en-US" altLang="zh-CN" dirty="0" err="1">
                <a:solidFill>
                  <a:srgbClr val="FF0000"/>
                </a:solidFill>
              </a:rPr>
              <a:t>multstore</a:t>
            </a:r>
            <a:r>
              <a:rPr lang="en-US" altLang="zh-CN" dirty="0">
                <a:solidFill>
                  <a:srgbClr val="FF0000"/>
                </a:solidFill>
              </a:rPr>
              <a:t>, .-</a:t>
            </a:r>
            <a:r>
              <a:rPr lang="en-US" altLang="zh-CN" dirty="0" err="1">
                <a:solidFill>
                  <a:srgbClr val="FF0000"/>
                </a:solidFill>
              </a:rPr>
              <a:t>multstore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	.ident	"GCC: (GNU) 4.8.5 20150623 (Red Hat 4.8.5-11)"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.section	.note.GNU-stack,"",@</a:t>
            </a:r>
            <a:r>
              <a:rPr lang="en-US" altLang="zh-CN" dirty="0" err="1">
                <a:solidFill>
                  <a:srgbClr val="FF0000"/>
                </a:solidFill>
              </a:rPr>
              <a:t>progbits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029" y="755372"/>
            <a:ext cx="258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3.2.3 </a:t>
            </a:r>
            <a:r>
              <a:rPr lang="zh-CN" altLang="en-US" b="1" dirty="0" smtClean="0"/>
              <a:t>关于格式的注解：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640791" y="2346047"/>
            <a:ext cx="156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伪指令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80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80457" y="1004719"/>
            <a:ext cx="431298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dw_loop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(long x)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sz="2400" b="1" dirty="0">
                <a:solidFill>
                  <a:srgbClr val="00AEF0"/>
                </a:solidFill>
                <a:latin typeface="StoneSans"/>
              </a:rPr>
              <a:t>  </a:t>
            </a:r>
            <a:r>
              <a:rPr lang="zh-CN" altLang="en-US" sz="2400" b="1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l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ong y = x * x;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3    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*p = &amp;x;</a:t>
            </a:r>
          </a:p>
          <a:p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4    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n = 2 *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x;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5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 do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6     </a:t>
            </a:r>
            <a:r>
              <a:rPr lang="zh-CN" altLang="en-US" sz="2400" b="1" dirty="0" smtClean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x + = y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;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pt-BR" altLang="zh-CN" sz="2400" b="1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zh-CN" altLang="en-US" sz="2400" b="1" dirty="0" smtClean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	  (*p)++;</a:t>
            </a:r>
            <a:endParaRPr lang="pt-BR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8       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n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- -;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9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 } while (n &gt; 0)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10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return x;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6276512" y="221666"/>
            <a:ext cx="5515822" cy="48936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AEF0"/>
                </a:solidFill>
                <a:latin typeface="ZztexMono-Italic"/>
              </a:rPr>
              <a:t>    long </a:t>
            </a:r>
            <a:r>
              <a:rPr lang="en-US" altLang="zh-CN" sz="2400" b="1" dirty="0" err="1" smtClean="0">
                <a:solidFill>
                  <a:srgbClr val="00AEF0"/>
                </a:solidFill>
                <a:latin typeface="ZztexMono-Italic"/>
              </a:rPr>
              <a:t>dw_loop</a:t>
            </a:r>
            <a:r>
              <a:rPr lang="en-US" altLang="zh-CN" sz="2400" b="1" dirty="0" smtClean="0">
                <a:solidFill>
                  <a:srgbClr val="00AEF0"/>
                </a:solidFill>
                <a:latin typeface="ZztexMono-Italic"/>
              </a:rPr>
              <a:t>(long x)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b="1" dirty="0" smtClean="0">
                <a:solidFill>
                  <a:srgbClr val="00AEF0"/>
                </a:solidFill>
                <a:latin typeface="ZztexMono-Italic"/>
              </a:rPr>
              <a:t>   x initially in %</a:t>
            </a:r>
            <a:r>
              <a:rPr lang="en-US" altLang="zh-CN" sz="2400" b="1" dirty="0" err="1" smtClean="0">
                <a:solidFill>
                  <a:srgbClr val="00AEF0"/>
                </a:solidFill>
                <a:latin typeface="ZztexMono-Italic"/>
              </a:rPr>
              <a:t>rdi</a:t>
            </a:r>
            <a:endParaRPr lang="en-US" altLang="zh-CN" sz="2400" b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b="1" dirty="0" err="1">
                <a:solidFill>
                  <a:srgbClr val="00B050"/>
                </a:solidFill>
                <a:latin typeface="ZztexMono-Regular"/>
              </a:rPr>
              <a:t>dw_loop</a:t>
            </a:r>
            <a:r>
              <a:rPr lang="en-US" altLang="zh-CN" sz="2400" b="1" dirty="0" smtClean="0">
                <a:latin typeface="StoneSans"/>
              </a:rPr>
              <a:t>:</a:t>
            </a:r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	</a:t>
            </a:r>
            <a:endParaRPr lang="en-US" altLang="zh-CN" sz="2400" b="1" dirty="0" smtClean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2    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ax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3</a:t>
            </a:r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rcx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4</a:t>
            </a:r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imulq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rcx</a:t>
            </a:r>
            <a:endParaRPr lang="en-US" altLang="zh-CN" sz="2400" b="1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5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leaq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rdx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400" b="1" dirty="0" smtClean="0">
                <a:solidFill>
                  <a:srgbClr val="00B050"/>
                </a:solidFill>
                <a:latin typeface="StoneSans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ZztexMono-Regular"/>
              </a:rPr>
              <a:t>.L2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leaq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1(%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rcx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ax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subq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$1,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dx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9</a:t>
            </a:r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testq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dx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rdx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jg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.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L2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b="1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rep;ret</a:t>
            </a:r>
            <a:endParaRPr lang="en-US" altLang="zh-CN" sz="2400" b="1" dirty="0">
              <a:solidFill>
                <a:srgbClr val="000000"/>
              </a:solidFill>
              <a:latin typeface="ZztexMono-Regula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0457" y="5272728"/>
            <a:ext cx="10911877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A. </a:t>
            </a:r>
            <a:r>
              <a:rPr lang="zh-CN" altLang="en-US" sz="2400" dirty="0" smtClean="0"/>
              <a:t>哪些寄存器用于存放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n?</a:t>
            </a:r>
            <a:endParaRPr lang="en-US" altLang="zh-CN" sz="2400" dirty="0"/>
          </a:p>
          <a:p>
            <a:r>
              <a:rPr lang="en-US" altLang="zh-CN" sz="2400" dirty="0" smtClean="0"/>
              <a:t>B. </a:t>
            </a:r>
            <a:r>
              <a:rPr lang="zh-CN" altLang="en-US" sz="2400" dirty="0" smtClean="0"/>
              <a:t>编译器如何消除对指针变量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和表达式（*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++</a:t>
            </a:r>
            <a:r>
              <a:rPr lang="zh-CN" altLang="en-US" sz="2400" dirty="0" smtClean="0"/>
              <a:t>隐含的指针间接引用的需求？</a:t>
            </a:r>
            <a:endParaRPr lang="en-US" altLang="zh-CN" sz="2400" dirty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C.</a:t>
            </a:r>
            <a:r>
              <a:rPr lang="zh-CN" altLang="en-US" sz="2400" dirty="0" smtClean="0">
                <a:solidFill>
                  <a:srgbClr val="FF0000"/>
                </a:solidFill>
              </a:rPr>
              <a:t>对汇编代码添加一些注释，描述程序的操作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7797" y="498664"/>
            <a:ext cx="635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P. 151 </a:t>
            </a:r>
            <a:r>
              <a:rPr lang="zh-CN" altLang="en-US" sz="2400" b="1" dirty="0" smtClean="0"/>
              <a:t>练习题</a:t>
            </a:r>
            <a:r>
              <a:rPr lang="en-US" altLang="zh-CN" sz="2400" b="1" dirty="0" smtClean="0"/>
              <a:t>3.23           do-while </a:t>
            </a:r>
            <a:r>
              <a:rPr lang="zh-CN" altLang="en-US" sz="2400" b="1" dirty="0" smtClean="0"/>
              <a:t>代码示例二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72862" y="914400"/>
            <a:ext cx="11532094" cy="38085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逆向工程关键：确定</a:t>
            </a:r>
            <a:r>
              <a:rPr lang="zh-CN" altLang="en-US" dirty="0">
                <a:solidFill>
                  <a:srgbClr val="FF0000"/>
                </a:solidFill>
              </a:rPr>
              <a:t>变量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寄存器</a:t>
            </a:r>
            <a:r>
              <a:rPr lang="zh-CN" altLang="en-US" dirty="0" smtClean="0"/>
              <a:t>之间的映射关系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C</a:t>
            </a:r>
            <a:r>
              <a:rPr lang="zh-CN" altLang="en-US" dirty="0" smtClean="0"/>
              <a:t>代码变量在机器代码中没有对应的寄存器   </a:t>
            </a:r>
            <a:r>
              <a:rPr lang="en-US" altLang="zh-CN" dirty="0" smtClean="0"/>
              <a:t>---    </a:t>
            </a:r>
            <a:r>
              <a:rPr lang="zh-CN" altLang="en-US" dirty="0" smtClean="0"/>
              <a:t>被优化掉了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机器代码中</a:t>
            </a:r>
            <a:r>
              <a:rPr lang="zh-CN" altLang="en-US" dirty="0" smtClean="0">
                <a:solidFill>
                  <a:srgbClr val="FF0000"/>
                </a:solidFill>
              </a:rPr>
              <a:t>引入</a:t>
            </a:r>
            <a:r>
              <a:rPr lang="en-US" altLang="zh-CN" dirty="0" smtClean="0"/>
              <a:t>C</a:t>
            </a:r>
            <a:r>
              <a:rPr lang="zh-CN" altLang="en-US" dirty="0" smtClean="0"/>
              <a:t>代码中</a:t>
            </a:r>
            <a:r>
              <a:rPr lang="zh-CN" altLang="en-US" dirty="0" smtClean="0">
                <a:solidFill>
                  <a:srgbClr val="FF0000"/>
                </a:solidFill>
              </a:rPr>
              <a:t>没有</a:t>
            </a:r>
            <a:r>
              <a:rPr lang="zh-CN" altLang="en-US" dirty="0" smtClean="0"/>
              <a:t>的变量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C</a:t>
            </a:r>
            <a:r>
              <a:rPr lang="zh-CN" altLang="en-US" dirty="0" smtClean="0"/>
              <a:t>代码中的</a:t>
            </a:r>
            <a:r>
              <a:rPr lang="zh-CN" altLang="en-US" dirty="0">
                <a:solidFill>
                  <a:srgbClr val="FF0000"/>
                </a:solidFill>
              </a:rPr>
              <a:t>多</a:t>
            </a:r>
            <a:r>
              <a:rPr lang="zh-CN" altLang="en-US" dirty="0"/>
              <a:t>个变量</a:t>
            </a:r>
            <a:r>
              <a:rPr lang="zh-CN" altLang="en-US" dirty="0" smtClean="0"/>
              <a:t>对应机器代码中的</a:t>
            </a:r>
            <a:r>
              <a:rPr lang="zh-CN" altLang="en-US" dirty="0" smtClean="0">
                <a:solidFill>
                  <a:srgbClr val="FF0000"/>
                </a:solidFill>
              </a:rPr>
              <a:t>一个</a:t>
            </a:r>
            <a:r>
              <a:rPr lang="zh-CN" altLang="en-US" dirty="0" smtClean="0"/>
              <a:t>寄存器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013695" y="5180798"/>
            <a:ext cx="6340197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+mn-ea"/>
              </a:rPr>
              <a:t>分支、循环、</a:t>
            </a:r>
            <a:r>
              <a:rPr lang="en-US" altLang="zh-CN" sz="3200" dirty="0">
                <a:latin typeface="+mn-ea"/>
              </a:rPr>
              <a:t>switch</a:t>
            </a:r>
            <a:r>
              <a:rPr lang="zh-CN" altLang="en-US" sz="3200" dirty="0">
                <a:latin typeface="+mn-ea"/>
              </a:rPr>
              <a:t>等模板的应用</a:t>
            </a:r>
          </a:p>
        </p:txBody>
      </p:sp>
    </p:spTree>
    <p:extLst>
      <p:ext uri="{BB962C8B-B14F-4D97-AF65-F5344CB8AC3E}">
        <p14:creationId xmlns:p14="http://schemas.microsoft.com/office/powerpoint/2010/main" val="33120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75525" y="2144790"/>
            <a:ext cx="41170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ZztexMono-Regular"/>
              </a:rPr>
              <a:t>while (</a:t>
            </a:r>
            <a:r>
              <a:rPr lang="en-US" altLang="zh-CN" sz="28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800" dirty="0">
                <a:latin typeface="ZztexMono-Regular"/>
              </a:rPr>
              <a:t>)</a:t>
            </a:r>
          </a:p>
          <a:p>
            <a:r>
              <a:rPr lang="en-US" altLang="zh-CN" sz="2800" i="1" dirty="0">
                <a:latin typeface="TimesTen-Italic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sz="2800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15847" y="317909"/>
            <a:ext cx="4770120" cy="26776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ZztexMono-Regular"/>
              </a:rPr>
              <a:t>	</a:t>
            </a:r>
            <a:r>
              <a:rPr lang="en-US" altLang="zh-CN" sz="2800" dirty="0" err="1">
                <a:latin typeface="ZztexMono-Regular"/>
              </a:rPr>
              <a:t>goto</a:t>
            </a:r>
            <a:r>
              <a:rPr lang="zh-CN" altLang="en-US" sz="2800" dirty="0">
                <a:latin typeface="ZztexMono-Regular"/>
              </a:rPr>
              <a:t> </a:t>
            </a:r>
            <a:r>
              <a:rPr lang="en-US" altLang="zh-CN" sz="2800" dirty="0">
                <a:latin typeface="ZztexMono-Regular"/>
              </a:rPr>
              <a:t>test;</a:t>
            </a:r>
          </a:p>
          <a:p>
            <a:r>
              <a:rPr lang="en-US" altLang="zh-CN" sz="2800" dirty="0">
                <a:latin typeface="ZztexMono-Regular"/>
              </a:rPr>
              <a:t>loop:</a:t>
            </a:r>
          </a:p>
          <a:p>
            <a:r>
              <a:rPr lang="en-US" altLang="zh-CN" sz="2800" dirty="0">
                <a:latin typeface="ZztexMono-Regular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sz="2800" dirty="0">
                <a:latin typeface="ZztexMono-Regular"/>
              </a:rPr>
              <a:t>test:	</a:t>
            </a:r>
          </a:p>
          <a:p>
            <a:r>
              <a:rPr lang="en-US" altLang="zh-CN" sz="2800" dirty="0">
                <a:latin typeface="ZztexMono-Regular"/>
              </a:rPr>
              <a:t>	if (</a:t>
            </a:r>
            <a:r>
              <a:rPr lang="en-US" altLang="zh-CN" sz="28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800" dirty="0">
                <a:latin typeface="ZztexMono-Regular"/>
              </a:rPr>
              <a:t>)</a:t>
            </a:r>
          </a:p>
          <a:p>
            <a:r>
              <a:rPr lang="en-US" altLang="zh-CN" sz="2800" dirty="0">
                <a:latin typeface="ZztexMono-Regular"/>
              </a:rPr>
              <a:t>		</a:t>
            </a:r>
            <a:r>
              <a:rPr lang="en-US" altLang="zh-CN" sz="2800" dirty="0" err="1">
                <a:latin typeface="ZztexMono-Regular"/>
              </a:rPr>
              <a:t>goto</a:t>
            </a:r>
            <a:r>
              <a:rPr lang="en-US" altLang="zh-CN" sz="2800" dirty="0">
                <a:latin typeface="ZztexMono-Regular"/>
              </a:rPr>
              <a:t> </a:t>
            </a:r>
            <a:r>
              <a:rPr lang="en-US" altLang="zh-CN" sz="2800" dirty="0" smtClean="0">
                <a:latin typeface="ZztexMono-Regular"/>
              </a:rPr>
              <a:t>loop;</a:t>
            </a:r>
            <a:endParaRPr lang="en-US" altLang="zh-CN" sz="2800" dirty="0">
              <a:latin typeface="ZztexMono-Regular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5356152" y="2221793"/>
            <a:ext cx="60579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71092" y="3612933"/>
            <a:ext cx="4659630" cy="3108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ZztexMono-Regular"/>
              </a:rPr>
              <a:t>	</a:t>
            </a:r>
            <a:r>
              <a:rPr lang="en-US" altLang="zh-CN" sz="2800" dirty="0" err="1">
                <a:latin typeface="ZztexMono-Regular"/>
              </a:rPr>
              <a:t>goto</a:t>
            </a:r>
            <a:r>
              <a:rPr lang="zh-CN" altLang="en-US" sz="2800" dirty="0">
                <a:latin typeface="ZztexMono-Regular"/>
              </a:rPr>
              <a:t> </a:t>
            </a:r>
            <a:r>
              <a:rPr lang="en-US" altLang="zh-CN" sz="2800" dirty="0">
                <a:latin typeface="ZztexMono-Regular"/>
              </a:rPr>
              <a:t>test;</a:t>
            </a:r>
          </a:p>
          <a:p>
            <a:r>
              <a:rPr lang="en-US" altLang="zh-CN" sz="2800" dirty="0">
                <a:latin typeface="ZztexMono-Regular"/>
              </a:rPr>
              <a:t>loop:</a:t>
            </a:r>
          </a:p>
          <a:p>
            <a:r>
              <a:rPr lang="en-US" altLang="zh-CN" sz="2800" dirty="0">
                <a:latin typeface="ZztexMono-Regular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sz="2800" dirty="0">
                <a:latin typeface="ZztexMono-Regular"/>
              </a:rPr>
              <a:t>test:	</a:t>
            </a:r>
          </a:p>
          <a:p>
            <a:r>
              <a:rPr lang="en-US" altLang="zh-CN" sz="2800" dirty="0">
                <a:latin typeface="ZztexMono-Regular"/>
              </a:rPr>
              <a:t>	t=</a:t>
            </a:r>
            <a:r>
              <a:rPr lang="en-US" altLang="zh-CN" sz="2800" b="1" i="1" dirty="0">
                <a:solidFill>
                  <a:srgbClr val="FF0000"/>
                </a:solidFill>
                <a:latin typeface="TimesTen-Italic"/>
              </a:rPr>
              <a:t>test-expr</a:t>
            </a:r>
          </a:p>
          <a:p>
            <a:r>
              <a:rPr lang="en-US" altLang="zh-CN" sz="2800" b="1" i="1" dirty="0">
                <a:solidFill>
                  <a:srgbClr val="FF0000"/>
                </a:solidFill>
                <a:latin typeface="TimesTen-Italic"/>
              </a:rPr>
              <a:t>	</a:t>
            </a:r>
            <a:r>
              <a:rPr lang="en-US" altLang="zh-CN" sz="2800" dirty="0">
                <a:latin typeface="ZztexMono-Regular"/>
              </a:rPr>
              <a:t>if(t)</a:t>
            </a:r>
          </a:p>
          <a:p>
            <a:r>
              <a:rPr lang="en-US" altLang="zh-CN" sz="2800" dirty="0">
                <a:latin typeface="ZztexMono-Regular"/>
              </a:rPr>
              <a:t>		</a:t>
            </a:r>
            <a:r>
              <a:rPr lang="en-US" altLang="zh-CN" sz="2800" dirty="0" err="1">
                <a:latin typeface="ZztexMono-Regular"/>
              </a:rPr>
              <a:t>goto</a:t>
            </a:r>
            <a:r>
              <a:rPr lang="en-US" altLang="zh-CN" sz="2800" dirty="0">
                <a:latin typeface="ZztexMono-Regular"/>
              </a:rPr>
              <a:t> </a:t>
            </a:r>
            <a:r>
              <a:rPr lang="en-US" altLang="zh-CN" sz="2800" dirty="0" smtClean="0">
                <a:latin typeface="ZztexMono-Regular"/>
              </a:rPr>
              <a:t>loop;</a:t>
            </a:r>
            <a:endParaRPr lang="en-US" altLang="zh-CN" sz="2800" dirty="0">
              <a:latin typeface="ZztexMono-Regular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8037739" y="3086443"/>
            <a:ext cx="361950" cy="435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2"/>
          <p:cNvSpPr txBox="1"/>
          <p:nvPr/>
        </p:nvSpPr>
        <p:spPr>
          <a:xfrm>
            <a:off x="342282" y="555942"/>
            <a:ext cx="322083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b="1" dirty="0" smtClean="0"/>
              <a:t>while </a:t>
            </a:r>
            <a:r>
              <a:rPr lang="zh-CN" altLang="en-US" b="1" dirty="0"/>
              <a:t>转换</a:t>
            </a:r>
            <a:r>
              <a:rPr lang="zh-CN" altLang="en-US" b="1" dirty="0" smtClean="0"/>
              <a:t>模板 </a:t>
            </a:r>
            <a:endParaRPr lang="en-US" altLang="zh-CN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263596" y="1230779"/>
            <a:ext cx="506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第一种</a:t>
            </a:r>
            <a:r>
              <a:rPr lang="zh-CN" altLang="en-US" sz="2400" b="1" dirty="0"/>
              <a:t>编译方法</a:t>
            </a:r>
            <a:r>
              <a:rPr lang="zh-CN" altLang="en-US" sz="2400" b="1" dirty="0" smtClean="0"/>
              <a:t>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jump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to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middle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6896" y="575382"/>
            <a:ext cx="267174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/>
            </a:lvl1pPr>
          </a:lstStyle>
          <a:p>
            <a:r>
              <a:rPr lang="en-US" altLang="zh-CN" dirty="0"/>
              <a:t>while</a:t>
            </a:r>
            <a:r>
              <a:rPr lang="zh-CN" altLang="en-US" dirty="0"/>
              <a:t>代码示例：</a:t>
            </a:r>
          </a:p>
        </p:txBody>
      </p:sp>
      <p:sp>
        <p:nvSpPr>
          <p:cNvPr id="7" name="矩形 6"/>
          <p:cNvSpPr/>
          <p:nvPr/>
        </p:nvSpPr>
        <p:spPr>
          <a:xfrm>
            <a:off x="235358" y="1404374"/>
            <a:ext cx="4120982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StoneSans"/>
              </a:rPr>
              <a:t>(a) C code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fact_while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(long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n)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result = 1;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while (n &gt; 1) {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result *= n;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n = n-1;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658263" y="992345"/>
            <a:ext cx="7418717" cy="48936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  <a:latin typeface="StoneSans"/>
              </a:rPr>
              <a:t>(b) </a:t>
            </a:r>
            <a:r>
              <a:rPr lang="en-US" altLang="zh-CN" sz="2400" dirty="0">
                <a:solidFill>
                  <a:srgbClr val="000000"/>
                </a:solidFill>
                <a:latin typeface="StoneSans"/>
              </a:rPr>
              <a:t>Corresponding assembly-language code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    long </a:t>
            </a:r>
            <a:r>
              <a:rPr lang="en-US" altLang="zh-CN" sz="2400" dirty="0" err="1" smtClean="0">
                <a:solidFill>
                  <a:srgbClr val="00AEF0"/>
                </a:solidFill>
                <a:latin typeface="ZztexMono-Italic"/>
              </a:rPr>
              <a:t>fact_while</a:t>
            </a:r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(long n)</a:t>
            </a:r>
            <a:endParaRPr lang="en-US" altLang="zh-CN" sz="2400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    n </a:t>
            </a:r>
            <a:r>
              <a:rPr lang="en-US" altLang="zh-CN" sz="2400" dirty="0">
                <a:solidFill>
                  <a:srgbClr val="00AEF0"/>
                </a:solidFill>
                <a:latin typeface="ZztexMono-Italic"/>
              </a:rPr>
              <a:t>in </a:t>
            </a:r>
            <a:r>
              <a:rPr lang="en-US" altLang="zh-CN" sz="2400" dirty="0" smtClean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dirty="0" err="1" smtClean="0">
                <a:solidFill>
                  <a:srgbClr val="00AEF0"/>
                </a:solidFill>
                <a:latin typeface="ZztexMono-Regular"/>
              </a:rPr>
              <a:t>rdi</a:t>
            </a:r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sz="2400" dirty="0">
                <a:solidFill>
                  <a:srgbClr val="00AEF0"/>
                </a:solidFill>
                <a:latin typeface="ZztexMono-Italic"/>
              </a:rPr>
              <a:t>result in </a:t>
            </a:r>
            <a:r>
              <a:rPr lang="en-US" altLang="zh-CN" sz="2400" dirty="0" smtClean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dirty="0" err="1" smtClean="0">
                <a:solidFill>
                  <a:srgbClr val="00AEF0"/>
                </a:solidFill>
                <a:latin typeface="ZztexMono-Regular"/>
              </a:rPr>
              <a:t>rax</a:t>
            </a:r>
            <a:endParaRPr lang="en-US" altLang="zh-CN" sz="2400" dirty="0" smtClean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fact_while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: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$1,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Set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result = 1</a:t>
            </a:r>
          </a:p>
          <a:p>
            <a:r>
              <a:rPr lang="pt-BR" altLang="zh-CN" sz="24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sz="2400" dirty="0" err="1">
                <a:solidFill>
                  <a:srgbClr val="00AEF0"/>
                </a:solidFill>
                <a:latin typeface="StoneSans"/>
              </a:rPr>
              <a:t>jmp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.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L5</a:t>
            </a:r>
            <a:r>
              <a:rPr lang="zh-CN" altLang="en-US" sz="24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pt-BR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jump</a:t>
            </a:r>
            <a:r>
              <a:rPr lang="zh-CN" altLang="en-US" sz="2400" i="1" dirty="0" smtClean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to</a:t>
            </a:r>
            <a:r>
              <a:rPr lang="zh-CN" altLang="en-US" sz="24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test-</a:t>
            </a:r>
            <a:r>
              <a:rPr lang="en-US" altLang="zh-CN" sz="2400" i="1" dirty="0" err="1" smtClean="0">
                <a:solidFill>
                  <a:srgbClr val="00AEF0"/>
                </a:solidFill>
                <a:latin typeface="ZztexMono-Italic"/>
              </a:rPr>
              <a:t>exp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endParaRPr lang="en-US" altLang="zh-CN" sz="24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.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L6: </a:t>
            </a:r>
            <a:endParaRPr lang="en-US" altLang="zh-CN" sz="24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imulq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Compute result *= n</a:t>
            </a:r>
          </a:p>
          <a:p>
            <a:r>
              <a:rPr lang="pt-BR" altLang="zh-CN" sz="2400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pt-BR" altLang="zh-CN" sz="24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pt-BR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pt-BR" altLang="zh-CN" sz="2400" dirty="0" smtClean="0">
                <a:solidFill>
                  <a:srgbClr val="000000"/>
                </a:solidFill>
                <a:latin typeface="ZztexMono-Regular"/>
              </a:rPr>
              <a:t>subq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$1, </a:t>
            </a:r>
            <a:r>
              <a:rPr lang="pt-BR" altLang="zh-CN" sz="2400" dirty="0" smtClean="0">
                <a:solidFill>
                  <a:srgbClr val="000000"/>
                </a:solidFill>
                <a:latin typeface="ZztexMono-Regular"/>
              </a:rPr>
              <a:t>%rdi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pt-BR" altLang="zh-CN" sz="2400" i="1" dirty="0">
                <a:solidFill>
                  <a:srgbClr val="00AEF0"/>
                </a:solidFill>
                <a:latin typeface="ZztexMono-Italic"/>
              </a:rPr>
              <a:t>Decrement n</a:t>
            </a:r>
          </a:p>
          <a:p>
            <a:r>
              <a:rPr lang="pt-BR" altLang="zh-CN" sz="2400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pt-BR" altLang="zh-CN" sz="24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.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L5: </a:t>
            </a:r>
            <a:r>
              <a:rPr lang="pt-BR" altLang="zh-CN" sz="2400" dirty="0">
                <a:solidFill>
                  <a:srgbClr val="00AEF0"/>
                </a:solidFill>
                <a:latin typeface="StoneSans"/>
              </a:rPr>
              <a:t>	</a:t>
            </a:r>
            <a:endParaRPr lang="pt-BR" altLang="zh-CN" sz="2400" dirty="0" smtClean="0">
              <a:solidFill>
                <a:srgbClr val="00AEF0"/>
              </a:solidFill>
              <a:latin typeface="StoneSans"/>
            </a:endParaRPr>
          </a:p>
          <a:p>
            <a:r>
              <a:rPr lang="pt-BR" altLang="zh-CN" sz="2400" b="1" dirty="0" smtClean="0">
                <a:solidFill>
                  <a:srgbClr val="00AEF0"/>
                </a:solidFill>
                <a:latin typeface="StoneSans"/>
              </a:rPr>
              <a:t>8     </a:t>
            </a:r>
            <a:r>
              <a:rPr lang="pt-BR" altLang="zh-CN" sz="2400" b="1" dirty="0" smtClean="0">
                <a:solidFill>
                  <a:srgbClr val="FF0000"/>
                </a:solidFill>
                <a:latin typeface="ZztexMono-Regular"/>
              </a:rPr>
              <a:t>cmpq </a:t>
            </a:r>
            <a:r>
              <a:rPr lang="pt-BR" altLang="zh-CN" sz="2400" b="1" dirty="0">
                <a:solidFill>
                  <a:srgbClr val="FF0000"/>
                </a:solidFill>
                <a:latin typeface="ZztexMono-Regular"/>
              </a:rPr>
              <a:t>$1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pt-BR" altLang="zh-CN" sz="2400" dirty="0" smtClean="0">
                <a:solidFill>
                  <a:srgbClr val="000000"/>
                </a:solidFill>
                <a:latin typeface="ZztexMono-Regular"/>
              </a:rPr>
              <a:t>%rdi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pt-BR" altLang="zh-CN" sz="2400" i="1" dirty="0">
                <a:solidFill>
                  <a:srgbClr val="00AEF0"/>
                </a:solidFill>
                <a:latin typeface="ZztexMono-Italic"/>
              </a:rPr>
              <a:t>Compare n:1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sz="2400" b="1" dirty="0" err="1">
                <a:solidFill>
                  <a:srgbClr val="FF0000"/>
                </a:solidFill>
                <a:latin typeface="ZztexMono-Regular"/>
              </a:rPr>
              <a:t>jg</a:t>
            </a:r>
            <a:r>
              <a:rPr lang="en-US" altLang="zh-CN" sz="2400" b="1" dirty="0">
                <a:solidFill>
                  <a:srgbClr val="FF0000"/>
                </a:solidFill>
                <a:latin typeface="ZztexMono-Regular"/>
              </a:rPr>
              <a:t> .</a:t>
            </a:r>
            <a:r>
              <a:rPr lang="en-US" altLang="zh-CN" sz="2400" b="1" dirty="0" smtClean="0">
                <a:solidFill>
                  <a:srgbClr val="FF0000"/>
                </a:solidFill>
                <a:latin typeface="ZztexMono-Regular"/>
              </a:rPr>
              <a:t>L6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If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&gt;, 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b="1" dirty="0">
                <a:solidFill>
                  <a:srgbClr val="00AEF0"/>
                </a:solidFill>
                <a:latin typeface="ZztexMono-Bold"/>
              </a:rPr>
              <a:t>loop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sz="2400" b="1" dirty="0" err="1" smtClean="0">
                <a:solidFill>
                  <a:srgbClr val="00AEF0"/>
                </a:solidFill>
                <a:latin typeface="ZztexMono-Bold"/>
              </a:rPr>
              <a:t>rep;ret</a:t>
            </a:r>
            <a:endParaRPr lang="en-US" altLang="zh-CN" sz="2400" b="1" dirty="0">
              <a:solidFill>
                <a:srgbClr val="00AEF0"/>
              </a:solidFill>
              <a:latin typeface="ZztexMono-Bold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5358" y="6063963"/>
            <a:ext cx="3262432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+mn-ea"/>
              </a:rPr>
              <a:t>P. 152 </a:t>
            </a:r>
            <a:r>
              <a:rPr lang="zh-CN" altLang="en-US" sz="3200" dirty="0">
                <a:latin typeface="+mn-ea"/>
              </a:rPr>
              <a:t>练习</a:t>
            </a:r>
            <a:r>
              <a:rPr lang="en-US" altLang="zh-CN" sz="3200" dirty="0">
                <a:latin typeface="+mn-ea"/>
              </a:rPr>
              <a:t>3.24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56870" y="704776"/>
            <a:ext cx="322083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b="1" dirty="0" smtClean="0"/>
              <a:t>while </a:t>
            </a:r>
            <a:r>
              <a:rPr lang="zh-CN" altLang="en-US" b="1" dirty="0"/>
              <a:t>转换</a:t>
            </a:r>
            <a:r>
              <a:rPr lang="zh-CN" altLang="en-US" b="1" dirty="0" smtClean="0"/>
              <a:t>模板 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612559" y="1962708"/>
            <a:ext cx="396609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ZztexMono-Regular"/>
              </a:rPr>
              <a:t>while (</a:t>
            </a:r>
            <a:r>
              <a:rPr lang="en-US" altLang="zh-CN" sz="28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800" dirty="0">
                <a:latin typeface="ZztexMono-Regular"/>
              </a:rPr>
              <a:t>)</a:t>
            </a:r>
          </a:p>
          <a:p>
            <a:r>
              <a:rPr lang="en-US" altLang="zh-CN" sz="2800" i="1" dirty="0">
                <a:latin typeface="TimesTen-Italic"/>
              </a:rPr>
              <a:t>	</a:t>
            </a:r>
            <a:r>
              <a:rPr lang="en-US" altLang="zh-CN" sz="2800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sz="2800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42596" y="169525"/>
            <a:ext cx="5171742" cy="249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600" dirty="0">
                <a:latin typeface="ZztexMono-Regular"/>
              </a:rPr>
              <a:t>	if (!</a:t>
            </a:r>
            <a:r>
              <a:rPr lang="en-US" altLang="zh-CN" sz="26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600" dirty="0">
                <a:latin typeface="ZztexMono-Regular"/>
              </a:rPr>
              <a:t>)</a:t>
            </a:r>
          </a:p>
          <a:p>
            <a:r>
              <a:rPr lang="en-US" altLang="zh-CN" sz="2600" dirty="0">
                <a:latin typeface="ZztexMono-Regular"/>
              </a:rPr>
              <a:t>		</a:t>
            </a:r>
            <a:r>
              <a:rPr lang="en-US" altLang="zh-CN" sz="2600" dirty="0" err="1">
                <a:latin typeface="ZztexMono-Regular"/>
              </a:rPr>
              <a:t>goto</a:t>
            </a:r>
            <a:r>
              <a:rPr lang="en-US" altLang="zh-CN" sz="2600" dirty="0">
                <a:latin typeface="ZztexMono-Regular"/>
              </a:rPr>
              <a:t> done;</a:t>
            </a:r>
          </a:p>
          <a:p>
            <a:r>
              <a:rPr lang="en-US" altLang="zh-CN" sz="2600" dirty="0">
                <a:latin typeface="ZztexMono-Regular"/>
              </a:rPr>
              <a:t>	do</a:t>
            </a:r>
          </a:p>
          <a:p>
            <a:r>
              <a:rPr lang="en-US" altLang="zh-CN" sz="2600" i="1" dirty="0">
                <a:latin typeface="TimesTen-Italic"/>
              </a:rPr>
              <a:t>		</a:t>
            </a:r>
            <a:r>
              <a:rPr lang="en-US" altLang="zh-CN" sz="2600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sz="2600" dirty="0">
                <a:latin typeface="ZztexMono-Regular"/>
              </a:rPr>
              <a:t>	while (</a:t>
            </a:r>
            <a:r>
              <a:rPr lang="en-US" altLang="zh-CN" sz="26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600" dirty="0">
                <a:latin typeface="ZztexMono-Regular"/>
              </a:rPr>
              <a:t>);</a:t>
            </a:r>
          </a:p>
          <a:p>
            <a:r>
              <a:rPr lang="en-US" altLang="zh-CN" sz="2600" dirty="0">
                <a:latin typeface="ZztexMono-Regular"/>
              </a:rPr>
              <a:t>done:</a:t>
            </a:r>
            <a:endParaRPr lang="zh-CN" altLang="en-US" sz="2600" dirty="0"/>
          </a:p>
        </p:txBody>
      </p:sp>
      <p:sp>
        <p:nvSpPr>
          <p:cNvPr id="6" name="文本框 5"/>
          <p:cNvSpPr txBox="1"/>
          <p:nvPr/>
        </p:nvSpPr>
        <p:spPr>
          <a:xfrm>
            <a:off x="1214906" y="3666478"/>
            <a:ext cx="4046963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与</a:t>
            </a:r>
            <a:r>
              <a:rPr lang="en-US" altLang="zh-CN" sz="2800" dirty="0"/>
              <a:t>do-while</a:t>
            </a:r>
            <a:r>
              <a:rPr lang="zh-CN" altLang="en-US" sz="2800" dirty="0"/>
              <a:t>略有不同</a:t>
            </a:r>
            <a:r>
              <a:rPr lang="zh-CN" altLang="en-US" sz="2800" dirty="0" smtClean="0"/>
              <a:t>，循环体可一</a:t>
            </a:r>
            <a:r>
              <a:rPr lang="zh-CN" altLang="en-US" sz="2800" dirty="0"/>
              <a:t>次都</a:t>
            </a:r>
            <a:r>
              <a:rPr lang="zh-CN" altLang="en-US" sz="2800" dirty="0" smtClean="0"/>
              <a:t>不执行</a:t>
            </a:r>
            <a:endParaRPr lang="zh-CN" altLang="en-US" sz="2800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958974" y="781236"/>
            <a:ext cx="2595923" cy="288524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右箭头 8"/>
          <p:cNvSpPr/>
          <p:nvPr/>
        </p:nvSpPr>
        <p:spPr>
          <a:xfrm>
            <a:off x="4958974" y="2155762"/>
            <a:ext cx="60579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42596" y="3062797"/>
            <a:ext cx="4770120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600" dirty="0">
                <a:latin typeface="ZztexMono-Regular"/>
              </a:rPr>
              <a:t>	t = </a:t>
            </a:r>
            <a:r>
              <a:rPr lang="en-US" altLang="zh-CN" sz="26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600" dirty="0">
                <a:latin typeface="ZztexMono-Regular"/>
              </a:rPr>
              <a:t>;</a:t>
            </a:r>
          </a:p>
          <a:p>
            <a:r>
              <a:rPr lang="en-US" altLang="zh-CN" sz="2600" dirty="0">
                <a:latin typeface="ZztexMono-Regular"/>
              </a:rPr>
              <a:t>	if (!t)</a:t>
            </a:r>
          </a:p>
          <a:p>
            <a:r>
              <a:rPr lang="en-US" altLang="zh-CN" sz="2600" dirty="0">
                <a:latin typeface="ZztexMono-Regular"/>
              </a:rPr>
              <a:t>		</a:t>
            </a:r>
            <a:r>
              <a:rPr lang="en-US" altLang="zh-CN" sz="2600" dirty="0" err="1">
                <a:latin typeface="ZztexMono-Regular"/>
              </a:rPr>
              <a:t>goto</a:t>
            </a:r>
            <a:r>
              <a:rPr lang="en-US" altLang="zh-CN" sz="2600" dirty="0">
                <a:latin typeface="ZztexMono-Regular"/>
              </a:rPr>
              <a:t> done;</a:t>
            </a:r>
          </a:p>
          <a:p>
            <a:r>
              <a:rPr lang="en-US" altLang="zh-CN" sz="2600" dirty="0">
                <a:latin typeface="ZztexMono-Regular"/>
              </a:rPr>
              <a:t>loop:</a:t>
            </a:r>
          </a:p>
          <a:p>
            <a:r>
              <a:rPr lang="en-US" altLang="zh-CN" sz="2600" i="1" dirty="0">
                <a:latin typeface="TimesTen-Italic"/>
              </a:rPr>
              <a:t>	</a:t>
            </a:r>
            <a:r>
              <a:rPr lang="en-US" altLang="zh-CN" sz="2600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sz="2600" dirty="0">
                <a:latin typeface="ZztexMono-Regular"/>
              </a:rPr>
              <a:t>	t = </a:t>
            </a:r>
            <a:r>
              <a:rPr lang="en-US" altLang="zh-CN" sz="26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600" dirty="0">
                <a:latin typeface="ZztexMono-Regular"/>
              </a:rPr>
              <a:t>;</a:t>
            </a:r>
          </a:p>
          <a:p>
            <a:r>
              <a:rPr lang="en-US" altLang="zh-CN" sz="2600" dirty="0">
                <a:latin typeface="ZztexMono-Regular"/>
              </a:rPr>
              <a:t>	if (t)</a:t>
            </a:r>
          </a:p>
          <a:p>
            <a:r>
              <a:rPr lang="en-US" altLang="zh-CN" sz="2600" dirty="0">
                <a:latin typeface="ZztexMono-Regular"/>
              </a:rPr>
              <a:t>		</a:t>
            </a:r>
            <a:r>
              <a:rPr lang="en-US" altLang="zh-CN" sz="2600" dirty="0" err="1">
                <a:latin typeface="ZztexMono-Regular"/>
              </a:rPr>
              <a:t>goto</a:t>
            </a:r>
            <a:r>
              <a:rPr lang="en-US" altLang="zh-CN" sz="2600" dirty="0">
                <a:latin typeface="ZztexMono-Regular"/>
              </a:rPr>
              <a:t> loop;</a:t>
            </a:r>
          </a:p>
          <a:p>
            <a:r>
              <a:rPr lang="en-US" altLang="zh-CN" sz="2600" dirty="0">
                <a:latin typeface="ZztexMono-Regular"/>
              </a:rPr>
              <a:t>done:</a:t>
            </a:r>
            <a:endParaRPr lang="zh-CN" altLang="en-US" sz="2600" dirty="0"/>
          </a:p>
        </p:txBody>
      </p:sp>
      <p:sp>
        <p:nvSpPr>
          <p:cNvPr id="11" name="下箭头 10"/>
          <p:cNvSpPr/>
          <p:nvPr/>
        </p:nvSpPr>
        <p:spPr>
          <a:xfrm>
            <a:off x="7758039" y="2697774"/>
            <a:ext cx="354348" cy="3297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8184" y="1406247"/>
            <a:ext cx="439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第二种</a:t>
            </a:r>
            <a:r>
              <a:rPr lang="zh-CN" altLang="en-US" sz="2400" b="1" dirty="0"/>
              <a:t>编译方法：</a:t>
            </a:r>
            <a:r>
              <a:rPr lang="en-US" altLang="zh-CN" sz="2400" b="1" dirty="0">
                <a:solidFill>
                  <a:srgbClr val="FF0000"/>
                </a:solidFill>
              </a:rPr>
              <a:t>guarded-do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3380" y="662940"/>
            <a:ext cx="287274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/>
            </a:lvl1pPr>
          </a:lstStyle>
          <a:p>
            <a:r>
              <a:rPr lang="en-US" altLang="zh-CN" dirty="0"/>
              <a:t>w</a:t>
            </a:r>
            <a:r>
              <a:rPr lang="en-US" altLang="zh-CN" dirty="0" smtClean="0"/>
              <a:t>hile </a:t>
            </a:r>
            <a:r>
              <a:rPr lang="zh-CN" altLang="en-US" dirty="0" smtClean="0"/>
              <a:t>代码</a:t>
            </a:r>
            <a:r>
              <a:rPr lang="zh-CN" altLang="en-US" dirty="0"/>
              <a:t>示例：</a:t>
            </a:r>
          </a:p>
        </p:txBody>
      </p:sp>
      <p:sp>
        <p:nvSpPr>
          <p:cNvPr id="7" name="矩形 6"/>
          <p:cNvSpPr/>
          <p:nvPr/>
        </p:nvSpPr>
        <p:spPr>
          <a:xfrm>
            <a:off x="312995" y="1965091"/>
            <a:ext cx="4051971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StoneSans"/>
              </a:rPr>
              <a:t>(a) C code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fact_while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(long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n)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result = 1;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while (n &gt; 1) {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result *= n;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n = n-1;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sz="2400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776158" y="456541"/>
            <a:ext cx="7205932" cy="60016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  <a:latin typeface="StoneSans"/>
              </a:rPr>
              <a:t>(b) </a:t>
            </a:r>
            <a:r>
              <a:rPr lang="en-US" altLang="zh-CN" sz="2400" dirty="0">
                <a:solidFill>
                  <a:srgbClr val="000000"/>
                </a:solidFill>
                <a:latin typeface="StoneSans"/>
              </a:rPr>
              <a:t>Corresponding assembly-language code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     long </a:t>
            </a:r>
            <a:r>
              <a:rPr lang="en-US" altLang="zh-CN" sz="2400" dirty="0" err="1" smtClean="0">
                <a:solidFill>
                  <a:srgbClr val="00AEF0"/>
                </a:solidFill>
                <a:latin typeface="ZztexMono-Italic"/>
              </a:rPr>
              <a:t>fact_while</a:t>
            </a:r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(long n)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ZztexMono-Italic"/>
              </a:rPr>
              <a:t>     n in %</a:t>
            </a:r>
            <a:r>
              <a:rPr lang="en-US" altLang="zh-CN" sz="2400" dirty="0" err="1" smtClean="0">
                <a:solidFill>
                  <a:srgbClr val="00AEF0"/>
                </a:solidFill>
                <a:latin typeface="ZztexMono-Italic"/>
              </a:rPr>
              <a:t>rdi</a:t>
            </a:r>
            <a:endParaRPr lang="en-US" altLang="zh-CN" sz="24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fact_while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: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pt-BR" altLang="zh-CN" sz="2400" dirty="0">
                <a:solidFill>
                  <a:srgbClr val="00AEF0"/>
                </a:solidFill>
                <a:latin typeface="StoneSans"/>
              </a:rPr>
              <a:t>2</a:t>
            </a:r>
            <a:r>
              <a:rPr lang="pt-BR" altLang="zh-CN" sz="2400" dirty="0" smtClean="0">
                <a:solidFill>
                  <a:srgbClr val="000000"/>
                </a:solidFill>
                <a:latin typeface="ZztexMono-Regular"/>
              </a:rPr>
              <a:t>      cmpq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$1, </a:t>
            </a:r>
            <a:r>
              <a:rPr lang="pt-BR" altLang="zh-CN" sz="2400" dirty="0" smtClean="0">
                <a:solidFill>
                  <a:srgbClr val="000000"/>
                </a:solidFill>
                <a:latin typeface="ZztexMono-Regular"/>
              </a:rPr>
              <a:t>%rdi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pt-BR" altLang="zh-CN" sz="2400" i="1" dirty="0" smtClean="0">
                <a:solidFill>
                  <a:srgbClr val="00AEF0"/>
                </a:solidFill>
                <a:latin typeface="ZztexMono-Italic"/>
              </a:rPr>
              <a:t>Compare </a:t>
            </a:r>
            <a:r>
              <a:rPr lang="pt-BR" altLang="zh-CN" sz="2400" i="1" dirty="0">
                <a:solidFill>
                  <a:srgbClr val="00AEF0"/>
                </a:solidFill>
                <a:latin typeface="ZztexMono-Italic"/>
              </a:rPr>
              <a:t>n:1 </a:t>
            </a:r>
            <a:endParaRPr lang="pt-BR" altLang="zh-CN" sz="2400" i="1" dirty="0" smtClean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jle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.L7 	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If &lt;=, 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b="1" dirty="0" smtClean="0">
                <a:solidFill>
                  <a:srgbClr val="00AEF0"/>
                </a:solidFill>
                <a:latin typeface="ZztexMono-Bold"/>
              </a:rPr>
              <a:t>done</a:t>
            </a:r>
          </a:p>
          <a:p>
            <a:r>
              <a:rPr lang="en-US" altLang="zh-CN" sz="2400" b="1" dirty="0" smtClean="0">
                <a:solidFill>
                  <a:srgbClr val="00AEF0"/>
                </a:solidFill>
                <a:latin typeface="StoneSans"/>
              </a:rPr>
              <a:t>4     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$1,%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eax    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Set result = 1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.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L6:                  </a:t>
            </a:r>
            <a:r>
              <a:rPr lang="en-US" altLang="zh-CN" sz="2400" b="1" dirty="0" smtClean="0">
                <a:solidFill>
                  <a:srgbClr val="00AEF0"/>
                </a:solidFill>
                <a:latin typeface="ZztexMono-Bold"/>
              </a:rPr>
              <a:t>loop</a:t>
            </a:r>
            <a:r>
              <a:rPr lang="en-US" altLang="zh-CN" sz="2400" b="1" dirty="0">
                <a:solidFill>
                  <a:srgbClr val="00AEF0"/>
                </a:solidFill>
                <a:latin typeface="ZztexMono-Bold"/>
              </a:rPr>
              <a:t>: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imulq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Compute result *= n</a:t>
            </a:r>
          </a:p>
          <a:p>
            <a:r>
              <a:rPr lang="pt-BR" altLang="zh-CN" sz="2400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pt-BR" altLang="zh-CN" sz="2400" dirty="0" smtClean="0">
                <a:solidFill>
                  <a:srgbClr val="000000"/>
                </a:solidFill>
                <a:latin typeface="ZztexMono-Regular"/>
              </a:rPr>
              <a:t>subq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$1, </a:t>
            </a:r>
            <a:r>
              <a:rPr lang="pt-BR" altLang="zh-CN" sz="2400" dirty="0" smtClean="0">
                <a:solidFill>
                  <a:srgbClr val="000000"/>
                </a:solidFill>
                <a:latin typeface="ZztexMono-Regular"/>
              </a:rPr>
              <a:t>%rdi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pt-BR" altLang="zh-CN" sz="2400" i="1" dirty="0">
                <a:solidFill>
                  <a:srgbClr val="00AEF0"/>
                </a:solidFill>
                <a:latin typeface="ZztexMono-Italic"/>
              </a:rPr>
              <a:t>Decrement n</a:t>
            </a:r>
          </a:p>
          <a:p>
            <a:r>
              <a:rPr lang="pt-BR" altLang="zh-CN" sz="2400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pt-BR" altLang="zh-CN" sz="2400" b="1" dirty="0" smtClean="0">
                <a:solidFill>
                  <a:srgbClr val="FF0000"/>
                </a:solidFill>
                <a:latin typeface="ZztexMono-Regular"/>
              </a:rPr>
              <a:t>cmpq </a:t>
            </a:r>
            <a:r>
              <a:rPr lang="pt-BR" altLang="zh-CN" sz="2400" b="1" dirty="0">
                <a:solidFill>
                  <a:srgbClr val="FF0000"/>
                </a:solidFill>
                <a:latin typeface="ZztexMono-Regular"/>
              </a:rPr>
              <a:t>$1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pt-BR" altLang="zh-CN" sz="2400" dirty="0" smtClean="0">
                <a:solidFill>
                  <a:srgbClr val="000000"/>
                </a:solidFill>
                <a:latin typeface="ZztexMono-Regular"/>
              </a:rPr>
              <a:t>%rdi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pt-BR" altLang="zh-CN" sz="2400" i="1" dirty="0">
                <a:solidFill>
                  <a:srgbClr val="00AEF0"/>
                </a:solidFill>
                <a:latin typeface="ZztexMono-Italic"/>
              </a:rPr>
              <a:t>Compare n:1</a:t>
            </a:r>
          </a:p>
          <a:p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9</a:t>
            </a:r>
            <a:r>
              <a:rPr lang="en-US" altLang="zh-CN" sz="2400" b="1" dirty="0" smtClean="0">
                <a:solidFill>
                  <a:srgbClr val="FF0000"/>
                </a:solidFill>
                <a:latin typeface="ZztexMono-Regular"/>
              </a:rPr>
              <a:t>    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ZztexMono-Regular"/>
              </a:rPr>
              <a:t>jne</a:t>
            </a:r>
            <a:r>
              <a:rPr lang="en-US" altLang="zh-CN" sz="2400" b="1" dirty="0" smtClean="0">
                <a:solidFill>
                  <a:srgbClr val="FF0000"/>
                </a:solidFill>
                <a:latin typeface="ZztexMono-Regular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ZztexMono-Regular"/>
              </a:rPr>
              <a:t>.</a:t>
            </a:r>
            <a:r>
              <a:rPr lang="en-US" altLang="zh-CN" sz="2400" b="1" dirty="0" smtClean="0">
                <a:solidFill>
                  <a:srgbClr val="FF0000"/>
                </a:solidFill>
                <a:latin typeface="ZztexMono-Regular"/>
              </a:rPr>
              <a:t>L6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If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&gt;, 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b="1" dirty="0" smtClean="0">
                <a:solidFill>
                  <a:srgbClr val="00AEF0"/>
                </a:solidFill>
                <a:latin typeface="ZztexMono-Bold"/>
              </a:rPr>
              <a:t>loop</a:t>
            </a:r>
          </a:p>
          <a:p>
            <a:r>
              <a:rPr lang="en-US" altLang="zh-CN" sz="2400" b="1" dirty="0" smtClean="0">
                <a:solidFill>
                  <a:srgbClr val="00AEF0"/>
                </a:solidFill>
                <a:latin typeface="ZztexMono-Bold"/>
              </a:rPr>
              <a:t>10    rep; ret          Return</a:t>
            </a:r>
            <a:endParaRPr lang="en-US" altLang="zh-CN" sz="24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.L7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:                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done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12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m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ovl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b="1" dirty="0" smtClean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Compute result = 1 </a:t>
            </a:r>
          </a:p>
          <a:p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13    ret               Return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12995" y="6094741"/>
            <a:ext cx="2484976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练习</a:t>
            </a:r>
            <a:r>
              <a:rPr lang="en-US" altLang="zh-CN" sz="2800" dirty="0"/>
              <a:t>3.25</a:t>
            </a:r>
            <a:r>
              <a:rPr lang="zh-CN" altLang="en-US" sz="2800" dirty="0"/>
              <a:t>  </a:t>
            </a:r>
            <a:r>
              <a:rPr lang="en-US" altLang="zh-CN" sz="2800" dirty="0"/>
              <a:t>/3.26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7" y="661585"/>
            <a:ext cx="4317110" cy="47052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23" y="661585"/>
            <a:ext cx="4666303" cy="470529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 flipV="1">
            <a:off x="3196046" y="2595153"/>
            <a:ext cx="966651" cy="396000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552782" y="2816233"/>
            <a:ext cx="966651" cy="396000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3196047" y="4145281"/>
            <a:ext cx="1515290" cy="16868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869892" y="2781613"/>
            <a:ext cx="918948" cy="419080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943915" y="3014233"/>
            <a:ext cx="918948" cy="419080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19433" y="3022929"/>
            <a:ext cx="216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Jump to middle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62424" y="3296601"/>
            <a:ext cx="1687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Guarded do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62863" y="5592929"/>
            <a:ext cx="267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$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gcc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–O1 –S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while.c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4227" y="5535070"/>
            <a:ext cx="2157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$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gcc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–S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while.c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3332200" y="4624836"/>
            <a:ext cx="4530663" cy="299885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049383" y="4924721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-O1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优化了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42181" y="546298"/>
            <a:ext cx="342756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/>
            </a:lvl1pPr>
          </a:lstStyle>
          <a:p>
            <a:r>
              <a:rPr lang="en-US" altLang="zh-CN" sz="3200" dirty="0"/>
              <a:t>for</a:t>
            </a:r>
            <a:r>
              <a:rPr lang="zh-CN" altLang="en-US" sz="3200" dirty="0" smtClean="0"/>
              <a:t>循环</a:t>
            </a:r>
            <a:r>
              <a:rPr lang="en-US" altLang="zh-CN" sz="3200" dirty="0"/>
              <a:t> </a:t>
            </a:r>
            <a:r>
              <a:rPr lang="zh-CN" altLang="en-US" sz="3200" dirty="0" smtClean="0"/>
              <a:t>转换</a:t>
            </a:r>
            <a:r>
              <a:rPr lang="zh-CN" altLang="en-US" sz="3200" dirty="0"/>
              <a:t>模板：</a:t>
            </a:r>
            <a:endParaRPr lang="en-US" altLang="zh-CN" sz="3200" dirty="0"/>
          </a:p>
        </p:txBody>
      </p:sp>
      <p:sp>
        <p:nvSpPr>
          <p:cNvPr id="4" name="矩形 3"/>
          <p:cNvSpPr/>
          <p:nvPr/>
        </p:nvSpPr>
        <p:spPr>
          <a:xfrm>
            <a:off x="153619" y="1434417"/>
            <a:ext cx="60960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CN" sz="2400" dirty="0">
                <a:latin typeface="ZztexMono-Regular"/>
              </a:rPr>
              <a:t>for (</a:t>
            </a:r>
            <a:r>
              <a:rPr lang="en-US" altLang="zh-CN" sz="2400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sz="2400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sz="2400" dirty="0">
                <a:latin typeface="ZztexMono-Regular"/>
              </a:rPr>
              <a:t>; </a:t>
            </a:r>
            <a:r>
              <a:rPr lang="en-US" altLang="zh-CN" sz="24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400" dirty="0">
                <a:latin typeface="ZztexMono-Regular"/>
              </a:rPr>
              <a:t>; </a:t>
            </a:r>
            <a:r>
              <a:rPr lang="en-US" altLang="zh-CN" sz="2400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sz="2400" dirty="0">
                <a:latin typeface="ZztexMono-Regular"/>
              </a:rPr>
              <a:t>)</a:t>
            </a:r>
          </a:p>
          <a:p>
            <a:r>
              <a:rPr lang="en-US" altLang="zh-CN" sz="2400" i="1" dirty="0">
                <a:latin typeface="TimesTen-Italic"/>
              </a:rPr>
              <a:t>	</a:t>
            </a:r>
            <a:r>
              <a:rPr lang="en-US" altLang="zh-CN" sz="2400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sz="2400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86151" y="647550"/>
            <a:ext cx="372999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sz="2400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sz="2400" dirty="0">
                <a:latin typeface="ZztexMono-Regular"/>
              </a:rPr>
              <a:t>;</a:t>
            </a:r>
          </a:p>
          <a:p>
            <a:r>
              <a:rPr lang="en-US" altLang="zh-CN" sz="2400" dirty="0">
                <a:latin typeface="ZztexMono-Regular"/>
              </a:rPr>
              <a:t>while (</a:t>
            </a:r>
            <a:r>
              <a:rPr lang="en-US" altLang="zh-CN" sz="24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400" dirty="0">
                <a:latin typeface="ZztexMono-Regular"/>
              </a:rPr>
              <a:t>) {</a:t>
            </a:r>
          </a:p>
          <a:p>
            <a:r>
              <a:rPr lang="en-US" altLang="zh-CN" sz="2400" i="1" dirty="0">
                <a:latin typeface="TimesTen-Italic"/>
              </a:rPr>
              <a:t>	</a:t>
            </a:r>
            <a:r>
              <a:rPr lang="en-US" altLang="zh-CN" sz="2400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sz="2400" i="1" dirty="0">
                <a:latin typeface="TimesTen-Italic"/>
              </a:rPr>
              <a:t>	</a:t>
            </a:r>
            <a:r>
              <a:rPr lang="en-US" altLang="zh-CN" sz="2400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sz="2400" dirty="0">
                <a:latin typeface="ZztexMono-Regular"/>
              </a:rPr>
              <a:t>;</a:t>
            </a:r>
          </a:p>
          <a:p>
            <a:r>
              <a:rPr lang="en-US" altLang="zh-CN" sz="2400" dirty="0">
                <a:latin typeface="ZztexMono-Regular"/>
              </a:rPr>
              <a:t>}</a:t>
            </a:r>
            <a:endParaRPr lang="zh-CN" altLang="en-US" sz="2400" dirty="0"/>
          </a:p>
        </p:txBody>
      </p:sp>
      <p:sp>
        <p:nvSpPr>
          <p:cNvPr id="6" name="下箭头 5"/>
          <p:cNvSpPr/>
          <p:nvPr/>
        </p:nvSpPr>
        <p:spPr>
          <a:xfrm>
            <a:off x="8787878" y="2616695"/>
            <a:ext cx="468265" cy="339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13086" y="2586542"/>
            <a:ext cx="207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先转换为</a:t>
            </a:r>
            <a:r>
              <a:rPr lang="en-US" altLang="zh-CN" dirty="0"/>
              <a:t>while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051342" y="3002040"/>
            <a:ext cx="4409601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Ten-Italic"/>
              </a:rPr>
              <a:t>	</a:t>
            </a:r>
            <a:r>
              <a:rPr lang="en-US" altLang="zh-CN" sz="2400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sz="2400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</a:p>
          <a:p>
            <a:r>
              <a:rPr lang="en-US" altLang="zh-CN" sz="2400" dirty="0">
                <a:latin typeface="ZztexMono-Regular"/>
              </a:rPr>
              <a:t>	if (!</a:t>
            </a:r>
            <a:r>
              <a:rPr lang="en-US" altLang="zh-CN" sz="24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400" dirty="0">
                <a:latin typeface="ZztexMono-Regular"/>
              </a:rPr>
              <a:t>)</a:t>
            </a:r>
          </a:p>
          <a:p>
            <a:r>
              <a:rPr lang="en-US" altLang="zh-CN" sz="2400" dirty="0">
                <a:latin typeface="ZztexMono-Regular"/>
              </a:rPr>
              <a:t>		</a:t>
            </a:r>
            <a:r>
              <a:rPr lang="en-US" altLang="zh-CN" sz="2400" dirty="0" err="1">
                <a:latin typeface="ZztexMono-Regular"/>
              </a:rPr>
              <a:t>goto</a:t>
            </a:r>
            <a:r>
              <a:rPr lang="en-US" altLang="zh-CN" sz="2400" dirty="0">
                <a:latin typeface="ZztexMono-Regular"/>
              </a:rPr>
              <a:t> done;</a:t>
            </a:r>
          </a:p>
          <a:p>
            <a:r>
              <a:rPr lang="en-US" altLang="zh-CN" sz="2400" dirty="0">
                <a:latin typeface="ZztexMono-Regular"/>
              </a:rPr>
              <a:t>	do {</a:t>
            </a:r>
          </a:p>
          <a:p>
            <a:r>
              <a:rPr lang="en-US" altLang="zh-CN" sz="2400" i="1" dirty="0">
                <a:latin typeface="TimesTen-Italic"/>
              </a:rPr>
              <a:t>		</a:t>
            </a:r>
            <a:r>
              <a:rPr lang="en-US" altLang="zh-CN" sz="2400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sz="2400" i="1" dirty="0">
                <a:latin typeface="TimesTen-Italic"/>
              </a:rPr>
              <a:t>		</a:t>
            </a:r>
            <a:r>
              <a:rPr lang="en-US" altLang="zh-CN" sz="2400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sz="2400" dirty="0">
                <a:latin typeface="ZztexMono-Regular"/>
              </a:rPr>
              <a:t>;</a:t>
            </a:r>
          </a:p>
          <a:p>
            <a:r>
              <a:rPr lang="en-US" altLang="zh-CN" sz="2400" dirty="0">
                <a:latin typeface="ZztexMono-Regular"/>
              </a:rPr>
              <a:t>	} while (</a:t>
            </a:r>
            <a:r>
              <a:rPr lang="en-US" altLang="zh-CN" sz="24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400" dirty="0">
                <a:latin typeface="ZztexMono-Regular"/>
              </a:rPr>
              <a:t>);</a:t>
            </a:r>
          </a:p>
          <a:p>
            <a:r>
              <a:rPr lang="en-US" altLang="zh-CN" sz="2400" dirty="0">
                <a:latin typeface="ZztexMono-Regular"/>
              </a:rPr>
              <a:t>done:</a:t>
            </a:r>
            <a:endParaRPr lang="zh-CN" altLang="en-US" sz="2400" dirty="0"/>
          </a:p>
        </p:txBody>
      </p:sp>
      <p:sp>
        <p:nvSpPr>
          <p:cNvPr id="9" name="右箭头 8"/>
          <p:cNvSpPr/>
          <p:nvPr/>
        </p:nvSpPr>
        <p:spPr>
          <a:xfrm>
            <a:off x="6407840" y="1602650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0976" y="2604327"/>
            <a:ext cx="4180897" cy="41549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Ten-Italic"/>
              </a:rPr>
              <a:t>	</a:t>
            </a:r>
            <a:r>
              <a:rPr lang="en-US" altLang="zh-CN" sz="2400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sz="2400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</a:p>
          <a:p>
            <a:r>
              <a:rPr lang="en-US" altLang="zh-CN" sz="2400" dirty="0">
                <a:latin typeface="ZztexMono-Regular"/>
              </a:rPr>
              <a:t>	t = </a:t>
            </a:r>
            <a:r>
              <a:rPr lang="en-US" altLang="zh-CN" sz="24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400" dirty="0">
                <a:latin typeface="ZztexMono-Regular"/>
              </a:rPr>
              <a:t>;</a:t>
            </a:r>
          </a:p>
          <a:p>
            <a:r>
              <a:rPr lang="en-US" altLang="zh-CN" sz="2400" dirty="0">
                <a:latin typeface="ZztexMono-Regular"/>
              </a:rPr>
              <a:t>	if (!t)</a:t>
            </a:r>
          </a:p>
          <a:p>
            <a:r>
              <a:rPr lang="en-US" altLang="zh-CN" sz="2400" dirty="0">
                <a:latin typeface="ZztexMono-Regular"/>
              </a:rPr>
              <a:t>		</a:t>
            </a:r>
            <a:r>
              <a:rPr lang="en-US" altLang="zh-CN" sz="2400" dirty="0" err="1">
                <a:latin typeface="ZztexMono-Regular"/>
              </a:rPr>
              <a:t>goto</a:t>
            </a:r>
            <a:r>
              <a:rPr lang="en-US" altLang="zh-CN" sz="2400" dirty="0">
                <a:latin typeface="ZztexMono-Regular"/>
              </a:rPr>
              <a:t> done;</a:t>
            </a:r>
          </a:p>
          <a:p>
            <a:r>
              <a:rPr lang="en-US" altLang="zh-CN" sz="2400" dirty="0">
                <a:latin typeface="ZztexMono-Regular"/>
              </a:rPr>
              <a:t>loop:</a:t>
            </a:r>
          </a:p>
          <a:p>
            <a:r>
              <a:rPr lang="en-US" altLang="zh-CN" sz="2400" i="1" dirty="0">
                <a:latin typeface="TimesTen-Italic"/>
              </a:rPr>
              <a:t>	</a:t>
            </a:r>
            <a:r>
              <a:rPr lang="en-US" altLang="zh-CN" sz="2400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sz="2400" i="1" dirty="0">
                <a:latin typeface="TimesTen-Italic"/>
              </a:rPr>
              <a:t>	</a:t>
            </a:r>
            <a:r>
              <a:rPr lang="en-US" altLang="zh-CN" sz="2400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sz="2400" dirty="0">
                <a:latin typeface="ZztexMono-Regular"/>
              </a:rPr>
              <a:t>;</a:t>
            </a:r>
          </a:p>
          <a:p>
            <a:r>
              <a:rPr lang="en-US" altLang="zh-CN" sz="2400" dirty="0">
                <a:latin typeface="ZztexMono-Regular"/>
              </a:rPr>
              <a:t>	t = </a:t>
            </a:r>
            <a:r>
              <a:rPr lang="en-US" altLang="zh-CN" sz="24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400" dirty="0">
                <a:latin typeface="ZztexMono-Regular"/>
              </a:rPr>
              <a:t>;</a:t>
            </a:r>
          </a:p>
          <a:p>
            <a:r>
              <a:rPr lang="en-US" altLang="zh-CN" sz="2400" dirty="0">
                <a:latin typeface="ZztexMono-Regular"/>
              </a:rPr>
              <a:t>	if (t)</a:t>
            </a:r>
          </a:p>
          <a:p>
            <a:r>
              <a:rPr lang="en-US" altLang="zh-CN" sz="2400" dirty="0">
                <a:latin typeface="ZztexMono-Regular"/>
              </a:rPr>
              <a:t>		</a:t>
            </a:r>
            <a:r>
              <a:rPr lang="en-US" altLang="zh-CN" sz="2400" dirty="0" err="1">
                <a:latin typeface="ZztexMono-Regular"/>
              </a:rPr>
              <a:t>goto</a:t>
            </a:r>
            <a:r>
              <a:rPr lang="en-US" altLang="zh-CN" sz="2400" dirty="0">
                <a:latin typeface="ZztexMono-Regular"/>
              </a:rPr>
              <a:t> loop;</a:t>
            </a:r>
          </a:p>
          <a:p>
            <a:r>
              <a:rPr lang="en-US" altLang="zh-CN" sz="2400" dirty="0">
                <a:latin typeface="ZztexMono-Regular"/>
              </a:rPr>
              <a:t>done:</a:t>
            </a:r>
            <a:endParaRPr lang="zh-CN" altLang="en-US" sz="2400" dirty="0"/>
          </a:p>
        </p:txBody>
      </p:sp>
      <p:sp>
        <p:nvSpPr>
          <p:cNvPr id="11" name="右箭头 10"/>
          <p:cNvSpPr/>
          <p:nvPr/>
        </p:nvSpPr>
        <p:spPr>
          <a:xfrm flipH="1">
            <a:off x="5378132" y="4477692"/>
            <a:ext cx="667385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814952" y="6169581"/>
            <a:ext cx="220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风格</a:t>
            </a:r>
            <a:r>
              <a:rPr lang="en-US" altLang="zh-CN" dirty="0">
                <a:solidFill>
                  <a:srgbClr val="FF0000"/>
                </a:solidFill>
              </a:rPr>
              <a:t>Guarded-do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88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62310" y="576675"/>
            <a:ext cx="329529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/>
            </a:lvl1pPr>
          </a:lstStyle>
          <a:p>
            <a:r>
              <a:rPr lang="en-US" altLang="zh-CN" dirty="0" smtClean="0"/>
              <a:t>for</a:t>
            </a:r>
            <a:r>
              <a:rPr lang="zh-CN" altLang="en-US" dirty="0" smtClean="0"/>
              <a:t>代码</a:t>
            </a:r>
            <a:r>
              <a:rPr lang="zh-CN" altLang="en-US" dirty="0"/>
              <a:t>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362310" y="1326414"/>
            <a:ext cx="4218316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fact_for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(long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n)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result = 1;</a:t>
            </a:r>
          </a:p>
          <a:p>
            <a:r>
              <a:rPr lang="nn-NO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nn-NO" altLang="zh-CN" sz="2400" dirty="0">
                <a:solidFill>
                  <a:srgbClr val="000000"/>
                </a:solidFill>
                <a:latin typeface="ZztexMono-Regular"/>
              </a:rPr>
              <a:t>for (i = 2; i &lt;= n; i++)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result *=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74453" y="4599921"/>
            <a:ext cx="3341370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sz="2400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sz="2400" i="1" dirty="0">
                <a:latin typeface="TimesTen-Italic"/>
              </a:rPr>
              <a:t> </a:t>
            </a:r>
            <a:r>
              <a:rPr lang="en-US" altLang="zh-CN" sz="2400" dirty="0" err="1">
                <a:latin typeface="ZztexMono-Regular"/>
              </a:rPr>
              <a:t>i</a:t>
            </a:r>
            <a:r>
              <a:rPr lang="en-US" altLang="zh-CN" sz="2400" dirty="0">
                <a:latin typeface="ZztexMono-Regular"/>
              </a:rPr>
              <a:t> = 2</a:t>
            </a:r>
          </a:p>
          <a:p>
            <a:r>
              <a:rPr lang="en-US" altLang="zh-CN" sz="2400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sz="2400" i="1" dirty="0">
                <a:latin typeface="TimesTen-Italic"/>
              </a:rPr>
              <a:t> </a:t>
            </a:r>
            <a:r>
              <a:rPr lang="en-US" altLang="zh-CN" sz="2400" dirty="0" err="1">
                <a:latin typeface="ZztexMono-Regular"/>
              </a:rPr>
              <a:t>i</a:t>
            </a:r>
            <a:r>
              <a:rPr lang="en-US" altLang="zh-CN" sz="2400" dirty="0">
                <a:latin typeface="ZztexMono-Regular"/>
              </a:rPr>
              <a:t> &lt;= n</a:t>
            </a:r>
          </a:p>
          <a:p>
            <a:r>
              <a:rPr lang="en-US" altLang="zh-CN" sz="2400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sz="2400" i="1" dirty="0">
                <a:latin typeface="TimesTen-Italic"/>
              </a:rPr>
              <a:t> </a:t>
            </a:r>
            <a:r>
              <a:rPr lang="en-US" altLang="zh-CN" sz="2400" dirty="0" err="1">
                <a:latin typeface="ZztexMono-Regular"/>
              </a:rPr>
              <a:t>i</a:t>
            </a:r>
            <a:r>
              <a:rPr lang="en-US" altLang="zh-CN" sz="2400" dirty="0">
                <a:latin typeface="ZztexMono-Regular"/>
              </a:rPr>
              <a:t>++</a:t>
            </a:r>
          </a:p>
          <a:p>
            <a:r>
              <a:rPr lang="en-US" altLang="zh-CN" sz="2400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r>
              <a:rPr lang="en-US" altLang="zh-CN" sz="2400" i="1" dirty="0">
                <a:latin typeface="TimesTen-Italic"/>
              </a:rPr>
              <a:t> </a:t>
            </a:r>
            <a:r>
              <a:rPr lang="en-US" altLang="zh-CN" sz="2400" dirty="0">
                <a:latin typeface="ZztexMono-Regular"/>
              </a:rPr>
              <a:t>result *= </a:t>
            </a:r>
            <a:r>
              <a:rPr lang="en-US" altLang="zh-CN" sz="2400" dirty="0" err="1">
                <a:latin typeface="ZztexMono-Regular"/>
              </a:rPr>
              <a:t>i</a:t>
            </a:r>
            <a:r>
              <a:rPr lang="en-US" altLang="zh-CN" sz="2400" dirty="0">
                <a:latin typeface="ZztexMono-Regular"/>
              </a:rPr>
              <a:t>;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749345" y="1007996"/>
            <a:ext cx="7198240" cy="48936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     long 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f</a:t>
            </a:r>
            <a:r>
              <a:rPr lang="en-US" altLang="zh-CN" sz="2400" i="1" dirty="0" err="1" smtClean="0">
                <a:solidFill>
                  <a:srgbClr val="00AEF0"/>
                </a:solidFill>
                <a:latin typeface="ZztexMono-Italic"/>
              </a:rPr>
              <a:t>act_for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(long n)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     n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in </a:t>
            </a:r>
            <a:r>
              <a:rPr lang="en-US" altLang="zh-CN" sz="2400" dirty="0" smtClean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dirty="0" err="1" smtClean="0">
                <a:solidFill>
                  <a:srgbClr val="00AEF0"/>
                </a:solidFill>
                <a:latin typeface="ZztexMono-Regular"/>
              </a:rPr>
              <a:t>rdi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, result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in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fact_for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: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   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$1,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Set result to 1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3    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$2,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Set 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 = 2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   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j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mp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.L8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test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.L9:                  Loop</a:t>
            </a:r>
            <a:endParaRPr lang="en-US" altLang="zh-CN" sz="2400" b="1" dirty="0">
              <a:solidFill>
                <a:srgbClr val="00AEF0"/>
              </a:solidFill>
              <a:latin typeface="ZztexMono-Bold"/>
            </a:endParaRPr>
          </a:p>
          <a:p>
            <a:pPr marL="457200" indent="-457200">
              <a:buAutoNum type="arabicPlain" startAt="6"/>
            </a:pP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imulq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ax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Compute result *= 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  <a:endParaRPr lang="en-US" altLang="zh-CN" sz="2400" i="1" dirty="0" smtClean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7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addq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$1,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dx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Increment </a:t>
            </a:r>
            <a:r>
              <a:rPr lang="en-US" altLang="zh-CN" sz="2400" i="1" dirty="0" err="1" smtClean="0">
                <a:solidFill>
                  <a:srgbClr val="00AEF0"/>
                </a:solidFill>
                <a:latin typeface="ZztexMono-Italic"/>
              </a:rPr>
              <a:t>i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.L8:                  Test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9    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ZztexMono-Regular"/>
              </a:rPr>
              <a:t>cmpq</a:t>
            </a:r>
            <a:r>
              <a:rPr lang="en-US" altLang="zh-CN" sz="2400" b="1" dirty="0" smtClean="0">
                <a:solidFill>
                  <a:srgbClr val="FF0000"/>
                </a:solidFill>
                <a:latin typeface="ZztexMono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Compare 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n:i</a:t>
            </a:r>
            <a:endParaRPr lang="en-US" altLang="zh-CN" sz="24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10   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ZztexMono-Regular"/>
              </a:rPr>
              <a:t>jle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.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L9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If </a:t>
            </a:r>
            <a:r>
              <a:rPr lang="en-US" altLang="zh-CN" sz="2400" i="1" dirty="0" smtClean="0">
                <a:solidFill>
                  <a:srgbClr val="00AEF0"/>
                </a:solidFill>
                <a:latin typeface="ZztexMono-Italic"/>
              </a:rPr>
              <a:t>&lt;=, 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b="1" dirty="0">
                <a:solidFill>
                  <a:srgbClr val="00AEF0"/>
                </a:solidFill>
                <a:latin typeface="ZztexMono-Bold"/>
              </a:rPr>
              <a:t>loop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rep;ret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618514" y="6094741"/>
            <a:ext cx="3541486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课后练习</a:t>
            </a:r>
            <a:r>
              <a:rPr lang="en-US" altLang="zh-CN" sz="2800" dirty="0"/>
              <a:t>3.28</a:t>
            </a:r>
            <a:r>
              <a:rPr lang="zh-CN" altLang="en-US" sz="2800" dirty="0"/>
              <a:t>， </a:t>
            </a:r>
            <a:r>
              <a:rPr lang="en-US" altLang="zh-CN" sz="2800" dirty="0"/>
              <a:t>3.29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16969" y="6362171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27772" y="422910"/>
            <a:ext cx="11672638" cy="339555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3.6.8</a:t>
            </a:r>
            <a:r>
              <a:rPr lang="zh-CN" altLang="en-US" dirty="0" smtClean="0"/>
              <a:t> </a:t>
            </a:r>
            <a:r>
              <a:rPr lang="en-US" altLang="zh-CN" dirty="0"/>
              <a:t>switch</a:t>
            </a:r>
          </a:p>
          <a:p>
            <a:pPr lvl="1"/>
            <a:r>
              <a:rPr lang="en-US" altLang="zh-CN" dirty="0"/>
              <a:t>switch</a:t>
            </a:r>
            <a:r>
              <a:rPr lang="zh-CN" altLang="en-US" dirty="0"/>
              <a:t>开关语句根据</a:t>
            </a:r>
            <a:r>
              <a:rPr lang="zh-CN" altLang="en-US" dirty="0" smtClean="0"/>
              <a:t>一个整数</a:t>
            </a:r>
            <a:r>
              <a:rPr lang="zh-CN" altLang="en-US" dirty="0"/>
              <a:t>索引值来进行多重分支（</a:t>
            </a:r>
            <a:r>
              <a:rPr lang="en-US" altLang="zh-CN" dirty="0"/>
              <a:t>multi-way </a:t>
            </a:r>
            <a:r>
              <a:rPr lang="en-US" altLang="zh-CN" dirty="0" smtClean="0"/>
              <a:t>branching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GCC</a:t>
            </a:r>
            <a:r>
              <a:rPr lang="zh-CN" altLang="en-US" dirty="0" smtClean="0"/>
              <a:t>编译器翻译</a:t>
            </a:r>
            <a:r>
              <a:rPr lang="zh-CN" altLang="en-US" dirty="0"/>
              <a:t>开关</a:t>
            </a:r>
            <a:r>
              <a:rPr lang="zh-CN" altLang="en-US" dirty="0" smtClean="0"/>
              <a:t>语句</a:t>
            </a:r>
            <a:endParaRPr lang="en-US" altLang="zh-CN" dirty="0"/>
          </a:p>
          <a:p>
            <a:pPr lvl="2"/>
            <a:r>
              <a:rPr lang="zh-CN" altLang="en-US" dirty="0" smtClean="0"/>
              <a:t>分支数量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开关值的稀疏程度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分支数量多 </a:t>
            </a:r>
            <a:r>
              <a:rPr lang="en-US" altLang="zh-CN" dirty="0" smtClean="0"/>
              <a:t>&amp;&amp; </a:t>
            </a:r>
            <a:r>
              <a:rPr lang="zh-CN" altLang="en-US" dirty="0" smtClean="0"/>
              <a:t>开关值密集 时使用</a:t>
            </a:r>
            <a:r>
              <a:rPr lang="zh-CN" altLang="en-US" dirty="0"/>
              <a:t>跳转表（</a:t>
            </a:r>
            <a:r>
              <a:rPr lang="en-US" altLang="zh-CN" dirty="0"/>
              <a:t>jump table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8" name="Rectangle 4"/>
          <p:cNvSpPr/>
          <p:nvPr/>
        </p:nvSpPr>
        <p:spPr bwMode="auto">
          <a:xfrm>
            <a:off x="9445631" y="4229526"/>
            <a:ext cx="1721380" cy="268818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</a:t>
            </a:r>
            <a:r>
              <a:rPr lang="en-US" sz="2400" dirty="0">
                <a:latin typeface="Arial Narrow Bold" charset="0"/>
                <a:ea typeface="Calibri Bold" charset="0"/>
                <a:cs typeface="Calibri Bold" charset="0"/>
                <a:sym typeface="Arial Narrow Bold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0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8240719" y="4229526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Targ0:</a:t>
            </a:r>
          </a:p>
        </p:txBody>
      </p:sp>
      <p:sp>
        <p:nvSpPr>
          <p:cNvPr id="10" name="Rectangle 6"/>
          <p:cNvSpPr/>
          <p:nvPr/>
        </p:nvSpPr>
        <p:spPr bwMode="auto">
          <a:xfrm>
            <a:off x="9445631" y="4559305"/>
            <a:ext cx="1721380" cy="309035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</a:t>
            </a:r>
            <a:r>
              <a:rPr lang="en-US" sz="2400" dirty="0">
                <a:latin typeface="Arial Narrow Bold" charset="0"/>
                <a:ea typeface="Calibri Bold" charset="0"/>
                <a:cs typeface="Calibri Bold" charset="0"/>
                <a:sym typeface="Arial Narrow Bold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1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1" name="Rectangle 7"/>
          <p:cNvSpPr/>
          <p:nvPr/>
        </p:nvSpPr>
        <p:spPr bwMode="auto">
          <a:xfrm>
            <a:off x="8240719" y="4559305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Targ1:</a:t>
            </a:r>
          </a:p>
        </p:txBody>
      </p:sp>
      <p:sp>
        <p:nvSpPr>
          <p:cNvPr id="12" name="Rectangle 8"/>
          <p:cNvSpPr/>
          <p:nvPr/>
        </p:nvSpPr>
        <p:spPr bwMode="auto">
          <a:xfrm>
            <a:off x="9445631" y="4906437"/>
            <a:ext cx="1721380" cy="296337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</a:t>
            </a:r>
            <a:r>
              <a:rPr lang="en-US" sz="2400" dirty="0">
                <a:latin typeface="Arial Narrow Bold" charset="0"/>
                <a:ea typeface="Calibri Bold" charset="0"/>
                <a:cs typeface="Calibri Bold" charset="0"/>
                <a:sym typeface="Arial Narrow Bold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2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3" name="Rectangle 9"/>
          <p:cNvSpPr/>
          <p:nvPr/>
        </p:nvSpPr>
        <p:spPr bwMode="auto">
          <a:xfrm>
            <a:off x="8240719" y="4906437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Targ2:</a:t>
            </a:r>
          </a:p>
        </p:txBody>
      </p:sp>
      <p:sp>
        <p:nvSpPr>
          <p:cNvPr id="14" name="Rectangle 10"/>
          <p:cNvSpPr/>
          <p:nvPr/>
        </p:nvSpPr>
        <p:spPr bwMode="auto">
          <a:xfrm>
            <a:off x="9445631" y="6181133"/>
            <a:ext cx="2002362" cy="300042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</a:t>
            </a:r>
            <a:r>
              <a:rPr lang="en-US" sz="2400" dirty="0">
                <a:latin typeface="Arial Narrow Bold" charset="0"/>
                <a:ea typeface="Calibri Bold" charset="0"/>
                <a:cs typeface="Calibri Bold" charset="0"/>
                <a:sym typeface="Arial Narrow Bold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–1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5" name="Rectangle 11"/>
          <p:cNvSpPr/>
          <p:nvPr/>
        </p:nvSpPr>
        <p:spPr bwMode="auto">
          <a:xfrm>
            <a:off x="7935919" y="6124070"/>
            <a:ext cx="13096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</a:t>
            </a:r>
            <a:r>
              <a:rPr lang="en-US" sz="2000" dirty="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-1:</a:t>
            </a:r>
          </a:p>
        </p:txBody>
      </p:sp>
      <p:sp>
        <p:nvSpPr>
          <p:cNvPr id="16" name="Rectangle 12"/>
          <p:cNvSpPr/>
          <p:nvPr/>
        </p:nvSpPr>
        <p:spPr bwMode="auto">
          <a:xfrm>
            <a:off x="9607556" y="5272005"/>
            <a:ext cx="227013" cy="875031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17" name="Rectangle 13"/>
          <p:cNvSpPr/>
          <p:nvPr/>
        </p:nvSpPr>
        <p:spPr bwMode="auto">
          <a:xfrm>
            <a:off x="6146806" y="418677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</a:t>
            </a:r>
          </a:p>
        </p:txBody>
      </p:sp>
      <p:sp>
        <p:nvSpPr>
          <p:cNvPr id="18" name="Rectangle 14"/>
          <p:cNvSpPr/>
          <p:nvPr/>
        </p:nvSpPr>
        <p:spPr bwMode="auto">
          <a:xfrm>
            <a:off x="6146806" y="456777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</a:t>
            </a:r>
          </a:p>
        </p:txBody>
      </p:sp>
      <p:sp>
        <p:nvSpPr>
          <p:cNvPr id="19" name="Rectangle 15"/>
          <p:cNvSpPr/>
          <p:nvPr/>
        </p:nvSpPr>
        <p:spPr bwMode="auto">
          <a:xfrm>
            <a:off x="6146806" y="494877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</a:t>
            </a:r>
          </a:p>
        </p:txBody>
      </p:sp>
      <p:sp>
        <p:nvSpPr>
          <p:cNvPr id="20" name="Rectangle 16"/>
          <p:cNvSpPr/>
          <p:nvPr/>
        </p:nvSpPr>
        <p:spPr bwMode="auto">
          <a:xfrm>
            <a:off x="6146806" y="624417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</a:t>
            </a:r>
            <a:r>
              <a:rPr lang="en-US" sz="180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</a:t>
            </a:r>
          </a:p>
        </p:txBody>
      </p:sp>
      <p:sp>
        <p:nvSpPr>
          <p:cNvPr id="21" name="Rectangle 17"/>
          <p:cNvSpPr/>
          <p:nvPr/>
        </p:nvSpPr>
        <p:spPr bwMode="auto">
          <a:xfrm>
            <a:off x="6146806" y="5329771"/>
            <a:ext cx="1270000" cy="9144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22" name="Rectangle 18"/>
          <p:cNvSpPr/>
          <p:nvPr/>
        </p:nvSpPr>
        <p:spPr bwMode="auto">
          <a:xfrm>
            <a:off x="5321306" y="4080934"/>
            <a:ext cx="846386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 err="1" smtClean="0">
                <a:latin typeface="Courier New Bold" charset="0"/>
                <a:cs typeface="Courier New Bold" charset="0"/>
                <a:sym typeface="Courier New Bold" charset="0"/>
              </a:rPr>
              <a:t>JT</a:t>
            </a:r>
            <a:r>
              <a:rPr lang="en-US" sz="20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ab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23" name="Rectangle 19"/>
          <p:cNvSpPr/>
          <p:nvPr/>
        </p:nvSpPr>
        <p:spPr bwMode="auto">
          <a:xfrm>
            <a:off x="2866237" y="4235452"/>
            <a:ext cx="2052896" cy="3937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goto</a:t>
            </a: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*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JTab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[x]</a:t>
            </a: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;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</p:txBody>
      </p:sp>
      <p:sp>
        <p:nvSpPr>
          <p:cNvPr id="24" name="Rectangle 20"/>
          <p:cNvSpPr/>
          <p:nvPr/>
        </p:nvSpPr>
        <p:spPr bwMode="auto">
          <a:xfrm>
            <a:off x="345017" y="4262544"/>
            <a:ext cx="2298700" cy="2442634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switch(x) {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val_0: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0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val_1: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1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• • •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</a:t>
            </a:r>
            <a:r>
              <a:rPr lang="en-US" sz="1800" dirty="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–1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}</a:t>
            </a:r>
          </a:p>
        </p:txBody>
      </p:sp>
      <p:sp>
        <p:nvSpPr>
          <p:cNvPr id="25" name="Rectangle 21"/>
          <p:cNvSpPr/>
          <p:nvPr/>
        </p:nvSpPr>
        <p:spPr bwMode="auto">
          <a:xfrm>
            <a:off x="327772" y="3853013"/>
            <a:ext cx="1353576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Switch </a:t>
            </a:r>
            <a:r>
              <a:rPr lang="zh-CN" altLang="en-US" sz="2000" b="1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形式</a:t>
            </a:r>
          </a:p>
        </p:txBody>
      </p:sp>
      <p:sp>
        <p:nvSpPr>
          <p:cNvPr id="26" name="Rectangle 22"/>
          <p:cNvSpPr/>
          <p:nvPr/>
        </p:nvSpPr>
        <p:spPr bwMode="auto">
          <a:xfrm>
            <a:off x="2832900" y="3824817"/>
            <a:ext cx="1463542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翻译</a:t>
            </a:r>
            <a:r>
              <a:rPr lang="en-US" sz="2000" b="1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(C</a:t>
            </a:r>
            <a:r>
              <a:rPr lang="zh-CN" altLang="en-US" sz="2000" b="1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扩展</a:t>
            </a:r>
            <a:r>
              <a:rPr lang="en-US" sz="2000" b="1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)</a:t>
            </a:r>
            <a:endParaRPr lang="en-US" sz="2000" b="1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7" name="Rectangle 23"/>
          <p:cNvSpPr/>
          <p:nvPr/>
        </p:nvSpPr>
        <p:spPr bwMode="auto">
          <a:xfrm>
            <a:off x="5935669" y="3822707"/>
            <a:ext cx="851195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跳转表</a:t>
            </a:r>
          </a:p>
        </p:txBody>
      </p:sp>
      <p:sp>
        <p:nvSpPr>
          <p:cNvPr id="28" name="Rectangle 24"/>
          <p:cNvSpPr/>
          <p:nvPr/>
        </p:nvSpPr>
        <p:spPr bwMode="auto">
          <a:xfrm>
            <a:off x="8827036" y="3799850"/>
            <a:ext cx="1367362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跳转目标块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7702" y="1869047"/>
            <a:ext cx="1569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汇编</a:t>
            </a:r>
            <a:r>
              <a:rPr lang="zh-CN" altLang="en-US" sz="2400" dirty="0" smtClean="0"/>
              <a:t>格式（</a:t>
            </a:r>
            <a:r>
              <a:rPr lang="en-US" altLang="zh-CN" sz="2400" dirty="0" smtClean="0"/>
              <a:t>intel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413376" y="258168"/>
            <a:ext cx="664844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	.file	"</a:t>
            </a:r>
            <a:r>
              <a:rPr lang="en-US" altLang="zh-CN" dirty="0" err="1"/>
              <a:t>mstore.c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intel_syntax</a:t>
            </a:r>
            <a:r>
              <a:rPr lang="en-US" altLang="zh-CN" dirty="0"/>
              <a:t> </a:t>
            </a:r>
            <a:r>
              <a:rPr lang="en-US" altLang="zh-CN" dirty="0" err="1"/>
              <a:t>noprefix</a:t>
            </a:r>
            <a:endParaRPr lang="en-US" altLang="zh-CN" dirty="0"/>
          </a:p>
          <a:p>
            <a:r>
              <a:rPr lang="en-US" altLang="zh-CN" dirty="0"/>
              <a:t>	.text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globl</a:t>
            </a:r>
            <a:r>
              <a:rPr lang="en-US" altLang="zh-CN" dirty="0"/>
              <a:t>	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.type	</a:t>
            </a:r>
            <a:r>
              <a:rPr lang="en-US" altLang="zh-CN" dirty="0" err="1"/>
              <a:t>multstore</a:t>
            </a:r>
            <a:r>
              <a:rPr lang="en-US" altLang="zh-CN" dirty="0"/>
              <a:t>, @function</a:t>
            </a:r>
          </a:p>
          <a:p>
            <a:r>
              <a:rPr lang="en-US" altLang="zh-CN" dirty="0" err="1"/>
              <a:t>multstore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.LFB0: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cfi_startproc</a:t>
            </a:r>
            <a:endParaRPr lang="en-US" altLang="zh-CN" dirty="0"/>
          </a:p>
          <a:p>
            <a:r>
              <a:rPr lang="en-US" altLang="zh-CN" dirty="0"/>
              <a:t>	push	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.</a:t>
            </a:r>
            <a:r>
              <a:rPr lang="en-US" altLang="zh-CN" dirty="0" err="1"/>
              <a:t>cfi_def_cfa_offset</a:t>
            </a:r>
            <a:r>
              <a:rPr lang="en-US" altLang="zh-CN" dirty="0"/>
              <a:t> 16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cfi_offset</a:t>
            </a:r>
            <a:r>
              <a:rPr lang="en-US" altLang="zh-CN" dirty="0"/>
              <a:t> 3, -16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</a:t>
            </a:r>
            <a:r>
              <a:rPr lang="en-US" altLang="zh-CN" dirty="0" err="1"/>
              <a:t>rbx</a:t>
            </a:r>
            <a:r>
              <a:rPr lang="en-US" altLang="zh-CN" dirty="0"/>
              <a:t>, </a:t>
            </a:r>
            <a:r>
              <a:rPr lang="en-US" altLang="zh-CN" dirty="0" err="1"/>
              <a:t>rdx</a:t>
            </a:r>
            <a:endParaRPr lang="en-US" altLang="zh-CN" dirty="0"/>
          </a:p>
          <a:p>
            <a:r>
              <a:rPr lang="en-US" altLang="zh-CN" dirty="0"/>
              <a:t>	call	mult2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QWORD PTR [</a:t>
            </a:r>
            <a:r>
              <a:rPr lang="en-US" altLang="zh-CN" dirty="0" err="1">
                <a:solidFill>
                  <a:srgbClr val="FF0000"/>
                </a:solidFill>
              </a:rPr>
              <a:t>rbx</a:t>
            </a:r>
            <a:r>
              <a:rPr lang="en-US" altLang="zh-CN" dirty="0">
                <a:solidFill>
                  <a:srgbClr val="FF0000"/>
                </a:solidFill>
              </a:rPr>
              <a:t>], 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pop	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.</a:t>
            </a:r>
            <a:r>
              <a:rPr lang="en-US" altLang="zh-CN" dirty="0" err="1"/>
              <a:t>cfi_def_cfa_offset</a:t>
            </a:r>
            <a:r>
              <a:rPr lang="en-US" altLang="zh-CN" dirty="0"/>
              <a:t> 8</a:t>
            </a:r>
          </a:p>
          <a:p>
            <a:r>
              <a:rPr lang="en-US" altLang="zh-CN" dirty="0"/>
              <a:t>	ret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cfi_endproc</a:t>
            </a:r>
            <a:endParaRPr lang="en-US" altLang="zh-CN" dirty="0"/>
          </a:p>
          <a:p>
            <a:r>
              <a:rPr lang="en-US" altLang="zh-CN" dirty="0"/>
              <a:t>.LFE0:</a:t>
            </a:r>
          </a:p>
          <a:p>
            <a:r>
              <a:rPr lang="en-US" altLang="zh-CN" dirty="0"/>
              <a:t>	.size	</a:t>
            </a:r>
            <a:r>
              <a:rPr lang="en-US" altLang="zh-CN" dirty="0" err="1"/>
              <a:t>multstore</a:t>
            </a:r>
            <a:r>
              <a:rPr lang="en-US" altLang="zh-CN" dirty="0"/>
              <a:t>, .-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.ident	"GCC: (GNU) 4.8.5 20150623 (Red Hat 4.8.5-11)"</a:t>
            </a:r>
          </a:p>
          <a:p>
            <a:r>
              <a:rPr lang="en-US" altLang="zh-CN" dirty="0"/>
              <a:t>	.section	.note.GNU-stack,"",@</a:t>
            </a:r>
            <a:r>
              <a:rPr lang="en-US" altLang="zh-CN" dirty="0" err="1"/>
              <a:t>progbits</a:t>
            </a:r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0177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</a:t>
            </a:r>
            <a:r>
              <a:rPr lang="en-US" altLang="zh-CN" dirty="0" err="1"/>
              <a:t>gcc</a:t>
            </a:r>
            <a:r>
              <a:rPr lang="en-US" altLang="zh-CN" dirty="0"/>
              <a:t> -S </a:t>
            </a:r>
            <a:r>
              <a:rPr lang="en-US" altLang="zh-CN" dirty="0" smtClean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en-US" altLang="zh-CN" b="1" dirty="0" err="1">
                <a:solidFill>
                  <a:srgbClr val="FF0000"/>
                </a:solidFill>
              </a:rPr>
              <a:t>masm</a:t>
            </a:r>
            <a:r>
              <a:rPr lang="en-US" altLang="zh-CN" b="1" dirty="0">
                <a:solidFill>
                  <a:srgbClr val="FF0000"/>
                </a:solidFill>
              </a:rPr>
              <a:t>=intel </a:t>
            </a:r>
            <a:r>
              <a:rPr lang="en-US" altLang="zh-CN" dirty="0" err="1"/>
              <a:t>mstore.c</a:t>
            </a:r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cat </a:t>
            </a:r>
            <a:r>
              <a:rPr lang="en-US" altLang="zh-CN" dirty="0" err="1"/>
              <a:t>mstore.s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73029" y="755372"/>
            <a:ext cx="258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3.2.3 </a:t>
            </a:r>
            <a:r>
              <a:rPr lang="zh-CN" altLang="en-US" b="1" dirty="0" smtClean="0"/>
              <a:t>关于格式的注解：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98271" y="4152472"/>
            <a:ext cx="49167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n-ea"/>
              </a:rPr>
              <a:t>Linux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下的</a:t>
            </a:r>
            <a:r>
              <a:rPr lang="en-US" altLang="zh-CN" dirty="0" err="1" smtClean="0">
                <a:solidFill>
                  <a:srgbClr val="000000"/>
                </a:solidFill>
                <a:latin typeface="+mn-ea"/>
              </a:rPr>
              <a:t>gdb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gcc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默认输出的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汇编是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AT&amp;T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格式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231042" y="117693"/>
            <a:ext cx="571542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void </a:t>
            </a:r>
            <a:r>
              <a:rPr lang="en-US" altLang="zh-CN" dirty="0" err="1" smtClean="0">
                <a:solidFill>
                  <a:srgbClr val="000000"/>
                </a:solidFill>
                <a:latin typeface="ZztexMono-Regular"/>
              </a:rPr>
              <a:t>switch_eg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(long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x, 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long n, long *</a:t>
            </a:r>
            <a:r>
              <a:rPr lang="en-US" altLang="zh-CN" dirty="0" err="1" smtClean="0">
                <a:solidFill>
                  <a:srgbClr val="000000"/>
                </a:solidFill>
                <a:latin typeface="ZztexMono-Regular"/>
              </a:rPr>
              <a:t>dest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long </a:t>
            </a:r>
            <a:r>
              <a:rPr lang="en-US" altLang="zh-CN" dirty="0" err="1" smtClean="0">
                <a:solidFill>
                  <a:srgbClr val="000000"/>
                </a:solidFill>
                <a:latin typeface="ZztexMono-Regular"/>
              </a:rPr>
              <a:t>val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= x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;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switch (n) 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{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</a:t>
            </a:r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case 100: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</a:t>
            </a:r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13;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	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case 102: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</a:t>
            </a:r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+= 10;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10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 </a:t>
            </a:r>
            <a:endParaRPr lang="en-US" altLang="zh-CN" dirty="0" smtClean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case 103: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+= 11;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13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14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15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ZztexMono-Regular"/>
              </a:rPr>
              <a:t>case 104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16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ZztexMono-Regular"/>
              </a:rPr>
              <a:t>case 106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17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result;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18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19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20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default: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21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= 0;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22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23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 smtClean="0">
                <a:solidFill>
                  <a:srgbClr val="00AEF0"/>
                </a:solidFill>
                <a:latin typeface="StoneSans"/>
              </a:rPr>
              <a:t>24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794001" y="1066800"/>
            <a:ext cx="2836334" cy="660400"/>
            <a:chOff x="2794001" y="1066800"/>
            <a:chExt cx="2836334" cy="660400"/>
          </a:xfrm>
        </p:grpSpPr>
        <p:sp>
          <p:nvSpPr>
            <p:cNvPr id="7" name="矩形标注 6"/>
            <p:cNvSpPr/>
            <p:nvPr/>
          </p:nvSpPr>
          <p:spPr>
            <a:xfrm>
              <a:off x="2794001" y="1066800"/>
              <a:ext cx="2836333" cy="660400"/>
            </a:xfrm>
            <a:prstGeom prst="wedgeRectCallout">
              <a:avLst>
                <a:gd name="adj1" fmla="val 124272"/>
                <a:gd name="adj2" fmla="val 8173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缺</a:t>
              </a:r>
              <a:r>
                <a:rPr lang="en-US" altLang="zh-CN" dirty="0" smtClean="0"/>
                <a:t>101</a:t>
              </a:r>
              <a:endParaRPr lang="zh-CN" altLang="en-US" dirty="0"/>
            </a:p>
          </p:txBody>
        </p:sp>
        <p:sp>
          <p:nvSpPr>
            <p:cNvPr id="8" name="矩形标注 7"/>
            <p:cNvSpPr/>
            <p:nvPr/>
          </p:nvSpPr>
          <p:spPr>
            <a:xfrm>
              <a:off x="2794001" y="1066800"/>
              <a:ext cx="2836334" cy="660400"/>
            </a:xfrm>
            <a:prstGeom prst="wedgeRectCallout">
              <a:avLst>
                <a:gd name="adj1" fmla="val 108469"/>
                <a:gd name="adj2" fmla="val 43814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Ø"/>
              </a:pPr>
              <a:r>
                <a:rPr lang="zh-CN" altLang="en-US" dirty="0" smtClean="0"/>
                <a:t>值不连续：缺</a:t>
              </a:r>
              <a:r>
                <a:rPr lang="en-US" altLang="zh-CN" dirty="0" smtClean="0"/>
                <a:t>101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105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794000" y="3894666"/>
            <a:ext cx="4072467" cy="660400"/>
            <a:chOff x="2794000" y="3894666"/>
            <a:chExt cx="4072467" cy="660400"/>
          </a:xfrm>
        </p:grpSpPr>
        <p:sp>
          <p:nvSpPr>
            <p:cNvPr id="9" name="矩形标注 8"/>
            <p:cNvSpPr/>
            <p:nvPr/>
          </p:nvSpPr>
          <p:spPr>
            <a:xfrm>
              <a:off x="2794000" y="3894666"/>
              <a:ext cx="2836334" cy="660400"/>
            </a:xfrm>
            <a:prstGeom prst="wedgeRectCallout">
              <a:avLst>
                <a:gd name="adj1" fmla="val 86380"/>
                <a:gd name="adj2" fmla="val 8654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Ø"/>
              </a:pPr>
              <a:r>
                <a:rPr lang="zh-CN" altLang="en-US" dirty="0" smtClean="0"/>
                <a:t>一个地址多个标号：</a:t>
              </a:r>
              <a:r>
                <a:rPr lang="en-US" altLang="zh-CN" dirty="0" smtClean="0"/>
                <a:t>104,106</a:t>
              </a:r>
              <a:endParaRPr lang="zh-CN" altLang="en-US" dirty="0"/>
            </a:p>
          </p:txBody>
        </p:sp>
        <p:sp>
          <p:nvSpPr>
            <p:cNvPr id="10" name="左大括号 9"/>
            <p:cNvSpPr/>
            <p:nvPr/>
          </p:nvSpPr>
          <p:spPr>
            <a:xfrm>
              <a:off x="6739467" y="4123267"/>
              <a:ext cx="127000" cy="338666"/>
            </a:xfrm>
            <a:prstGeom prst="leftBrac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标注 10"/>
          <p:cNvSpPr/>
          <p:nvPr/>
        </p:nvSpPr>
        <p:spPr>
          <a:xfrm>
            <a:off x="1591733" y="2480733"/>
            <a:ext cx="3276601" cy="660400"/>
          </a:xfrm>
          <a:prstGeom prst="wedgeRectCallout">
            <a:avLst>
              <a:gd name="adj1" fmla="val 169664"/>
              <a:gd name="adj2" fmla="val -1314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zh-CN" altLang="en-US" dirty="0" smtClean="0"/>
              <a:t>没有</a:t>
            </a:r>
            <a:r>
              <a:rPr lang="en-US" altLang="zh-CN" dirty="0" smtClean="0"/>
              <a:t>break: 102,</a:t>
            </a:r>
            <a:r>
              <a:rPr lang="zh-CN" altLang="en-US" dirty="0" smtClean="0"/>
              <a:t>会落入</a:t>
            </a:r>
            <a:r>
              <a:rPr lang="en-US" altLang="zh-CN" dirty="0" smtClean="0"/>
              <a:t>103</a:t>
            </a:r>
            <a:endParaRPr lang="zh-CN" altLang="en-US" dirty="0"/>
          </a:p>
        </p:txBody>
      </p:sp>
      <p:sp>
        <p:nvSpPr>
          <p:cNvPr id="12" name="流程图: 多文档 11"/>
          <p:cNvSpPr/>
          <p:nvPr/>
        </p:nvSpPr>
        <p:spPr>
          <a:xfrm>
            <a:off x="364067" y="4899660"/>
            <a:ext cx="5774266" cy="1546860"/>
          </a:xfrm>
          <a:prstGeom prst="flowChartMultidocumen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提高了代码可读性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执行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开关语句的时间与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开关值的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数量无关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。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3"/>
          <p:cNvSpPr/>
          <p:nvPr/>
        </p:nvSpPr>
        <p:spPr bwMode="auto">
          <a:xfrm>
            <a:off x="10807790" y="1684867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</a:t>
            </a:r>
          </a:p>
        </p:txBody>
      </p:sp>
      <p:sp>
        <p:nvSpPr>
          <p:cNvPr id="14" name="Rectangle 14"/>
          <p:cNvSpPr/>
          <p:nvPr/>
        </p:nvSpPr>
        <p:spPr bwMode="auto">
          <a:xfrm>
            <a:off x="10807790" y="2065867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</a:t>
            </a:r>
          </a:p>
        </p:txBody>
      </p:sp>
      <p:sp>
        <p:nvSpPr>
          <p:cNvPr id="15" name="Rectangle 15"/>
          <p:cNvSpPr/>
          <p:nvPr/>
        </p:nvSpPr>
        <p:spPr bwMode="auto">
          <a:xfrm>
            <a:off x="10807790" y="2446867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</a:t>
            </a:r>
          </a:p>
        </p:txBody>
      </p:sp>
      <p:sp>
        <p:nvSpPr>
          <p:cNvPr id="16" name="Rectangle 16"/>
          <p:cNvSpPr/>
          <p:nvPr/>
        </p:nvSpPr>
        <p:spPr bwMode="auto">
          <a:xfrm>
            <a:off x="10807790" y="3742267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</a:t>
            </a:r>
            <a:r>
              <a:rPr lang="en-US" sz="180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</a:t>
            </a:r>
          </a:p>
        </p:txBody>
      </p:sp>
      <p:sp>
        <p:nvSpPr>
          <p:cNvPr id="17" name="Rectangle 17"/>
          <p:cNvSpPr/>
          <p:nvPr/>
        </p:nvSpPr>
        <p:spPr bwMode="auto">
          <a:xfrm>
            <a:off x="10807790" y="2827867"/>
            <a:ext cx="1270000" cy="9144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18" name="Rectangle 18"/>
          <p:cNvSpPr/>
          <p:nvPr/>
        </p:nvSpPr>
        <p:spPr bwMode="auto">
          <a:xfrm>
            <a:off x="9982290" y="1579030"/>
            <a:ext cx="846386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 err="1" smtClean="0">
                <a:latin typeface="Courier New Bold" charset="0"/>
                <a:cs typeface="Courier New Bold" charset="0"/>
                <a:sym typeface="Courier New Bold" charset="0"/>
              </a:rPr>
              <a:t>JT</a:t>
            </a:r>
            <a:r>
              <a:rPr lang="en-US" sz="20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ab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19" name="Rectangle 23"/>
          <p:cNvSpPr/>
          <p:nvPr/>
        </p:nvSpPr>
        <p:spPr bwMode="auto">
          <a:xfrm>
            <a:off x="10596653" y="1320803"/>
            <a:ext cx="851195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5511" y="2001153"/>
            <a:ext cx="5011844" cy="4062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void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switch_eg_impl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(long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x, </a:t>
            </a:r>
            <a:endParaRPr lang="en-US" altLang="zh-CN" sz="2000" dirty="0" smtClean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              long n,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              long *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dest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2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static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void *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jt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[7] = {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3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sz="2000" b="1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4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loc_C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ZztexMono-Regular"/>
              </a:rPr>
              <a:t>&amp;&amp;</a:t>
            </a:r>
            <a:r>
              <a:rPr lang="en-US" altLang="zh-CN" sz="2000" dirty="0" err="1">
                <a:solidFill>
                  <a:srgbClr val="FF0000"/>
                </a:solidFill>
                <a:latin typeface="ZztexMono-Regular"/>
              </a:rPr>
              <a:t>loc_D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sz="2000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5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ZztexMono-Regular"/>
              </a:rPr>
              <a:t>&amp;&amp;</a:t>
            </a:r>
            <a:r>
              <a:rPr lang="en-US" altLang="zh-CN" sz="2000" dirty="0" err="1">
                <a:solidFill>
                  <a:srgbClr val="FF0000"/>
                </a:solidFill>
                <a:latin typeface="ZztexMono-Regular"/>
              </a:rPr>
              <a:t>loc_D</a:t>
            </a:r>
            <a:endParaRPr lang="en-US" altLang="zh-CN" sz="2000" dirty="0">
              <a:solidFill>
                <a:srgbClr val="FF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};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u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nsigned long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index = n - 100;</a:t>
            </a: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8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long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val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9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if (index &gt; 6)</a:t>
            </a: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loc_def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;</a:t>
            </a:r>
            <a:endParaRPr lang="en-US" altLang="zh-CN" sz="20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000" b="1" dirty="0" err="1">
                <a:solidFill>
                  <a:srgbClr val="FF0000"/>
                </a:solidFill>
                <a:latin typeface="ZztexMono-Regular"/>
              </a:rPr>
              <a:t>goto</a:t>
            </a:r>
            <a:r>
              <a:rPr lang="en-US" altLang="zh-CN" sz="2000" b="1" dirty="0">
                <a:solidFill>
                  <a:srgbClr val="FF0000"/>
                </a:solidFill>
                <a:latin typeface="ZztexMono-Regular"/>
              </a:rPr>
              <a:t> *</a:t>
            </a:r>
            <a:r>
              <a:rPr lang="en-US" altLang="zh-CN" sz="2000" b="1" dirty="0" err="1">
                <a:solidFill>
                  <a:srgbClr val="FF0000"/>
                </a:solidFill>
                <a:latin typeface="ZztexMono-Regular"/>
              </a:rPr>
              <a:t>jt</a:t>
            </a:r>
            <a:r>
              <a:rPr lang="en-US" altLang="zh-CN" sz="2000" b="1" dirty="0">
                <a:solidFill>
                  <a:srgbClr val="FF0000"/>
                </a:solidFill>
                <a:latin typeface="ZztexMono-Regular"/>
              </a:rPr>
              <a:t>[index</a:t>
            </a:r>
            <a:r>
              <a:rPr lang="en-US" altLang="zh-CN" sz="2000" b="1" dirty="0" smtClean="0">
                <a:solidFill>
                  <a:srgbClr val="FF0000"/>
                </a:solidFill>
                <a:latin typeface="ZztexMono-Regular"/>
              </a:rPr>
              <a:t>];</a:t>
            </a:r>
            <a:endParaRPr lang="en-US" altLang="zh-CN" sz="2000" b="1" dirty="0">
              <a:solidFill>
                <a:srgbClr val="FF0000"/>
              </a:solidFill>
              <a:latin typeface="ZztexMono-Regular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45845" y="2890470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40224" y="3680125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6" idx="1"/>
          </p:cNvCxnSpPr>
          <p:nvPr/>
        </p:nvCxnSpPr>
        <p:spPr>
          <a:xfrm flipH="1">
            <a:off x="3098799" y="3075136"/>
            <a:ext cx="1347046" cy="120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7" idx="1"/>
          </p:cNvCxnSpPr>
          <p:nvPr/>
        </p:nvCxnSpPr>
        <p:spPr>
          <a:xfrm flipH="1" flipV="1">
            <a:off x="3688714" y="3701862"/>
            <a:ext cx="651510" cy="162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14103" y="719833"/>
            <a:ext cx="6561667" cy="6001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     </a:t>
            </a:r>
            <a:r>
              <a:rPr lang="en-US" altLang="zh-CN" sz="2400" dirty="0" smtClean="0">
                <a:solidFill>
                  <a:srgbClr val="00AEF0"/>
                </a:solidFill>
                <a:latin typeface="ZztexMono-Regular"/>
              </a:rPr>
              <a:t>/*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Case 100 */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13 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val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= x * 13;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14 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done;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     </a:t>
            </a:r>
            <a:r>
              <a:rPr lang="en-US" altLang="zh-CN" sz="2400" dirty="0" smtClean="0">
                <a:solidFill>
                  <a:srgbClr val="00AEF0"/>
                </a:solidFill>
                <a:latin typeface="ZztexMono-Regular"/>
              </a:rPr>
              <a:t>/*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Case 102 */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16 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val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= x + 10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;</a:t>
            </a:r>
            <a:endParaRPr lang="en-US" altLang="zh-CN" sz="24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17 </a:t>
            </a:r>
            <a:r>
              <a:rPr lang="en-US" altLang="zh-CN" sz="2400" dirty="0" err="1">
                <a:solidFill>
                  <a:srgbClr val="00AEF0"/>
                </a:solidFill>
                <a:latin typeface="StoneSans"/>
              </a:rPr>
              <a:t>l</a:t>
            </a:r>
            <a:r>
              <a:rPr lang="en-US" altLang="zh-CN" sz="2400" dirty="0" err="1" smtClean="0">
                <a:solidFill>
                  <a:srgbClr val="00AEF0"/>
                </a:solidFill>
                <a:latin typeface="StoneSans"/>
              </a:rPr>
              <a:t>oc_C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:            /* Case 103 */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18 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val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= x + 11;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19      </a:t>
            </a:r>
            <a:r>
              <a:rPr lang="en-US" altLang="zh-CN" sz="2400" dirty="0" err="1">
                <a:solidFill>
                  <a:srgbClr val="00AEF0"/>
                </a:solidFill>
                <a:latin typeface="StoneSans"/>
              </a:rPr>
              <a:t>g</a:t>
            </a:r>
            <a:r>
              <a:rPr lang="en-US" altLang="zh-CN" sz="2400" dirty="0" err="1" smtClean="0">
                <a:solidFill>
                  <a:srgbClr val="00AEF0"/>
                </a:solidFill>
                <a:latin typeface="StoneSans"/>
              </a:rPr>
              <a:t>oto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done;</a:t>
            </a:r>
            <a:endParaRPr lang="en-US" altLang="zh-CN" sz="2400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20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oc_D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     </a:t>
            </a:r>
            <a:r>
              <a:rPr lang="en-US" altLang="zh-CN" sz="2400" dirty="0" smtClean="0">
                <a:solidFill>
                  <a:srgbClr val="00AEF0"/>
                </a:solidFill>
                <a:latin typeface="ZztexMono-Regular"/>
              </a:rPr>
              <a:t>/*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Cases 104, 106 */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21 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val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= x * x;</a:t>
            </a: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22 </a:t>
            </a:r>
            <a:r>
              <a:rPr lang="en-US" altLang="zh-CN" sz="2400" dirty="0" smtClean="0">
                <a:solidFill>
                  <a:srgbClr val="00AEF0"/>
                </a:solidFill>
                <a:latin typeface="ZztexMono-Regular"/>
              </a:rPr>
              <a:t>     </a:t>
            </a:r>
            <a:r>
              <a:rPr lang="en-US" altLang="zh-CN" sz="2400" dirty="0" err="1">
                <a:solidFill>
                  <a:srgbClr val="00AEF0"/>
                </a:solidFill>
                <a:latin typeface="ZztexMono-Regular"/>
              </a:rPr>
              <a:t>g</a:t>
            </a:r>
            <a:r>
              <a:rPr lang="en-US" altLang="zh-CN" sz="2400" dirty="0" err="1" smtClean="0">
                <a:solidFill>
                  <a:srgbClr val="00AEF0"/>
                </a:solidFill>
                <a:latin typeface="ZztexMono-Regular"/>
              </a:rPr>
              <a:t>oto</a:t>
            </a:r>
            <a:r>
              <a:rPr lang="en-US" altLang="zh-CN" sz="2400" dirty="0" smtClean="0">
                <a:solidFill>
                  <a:srgbClr val="00AEF0"/>
                </a:solidFill>
                <a:latin typeface="ZztexMono-Regular"/>
              </a:rPr>
              <a:t> done;</a:t>
            </a:r>
            <a:endParaRPr lang="en-US" altLang="zh-CN" sz="24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23 </a:t>
            </a:r>
            <a:r>
              <a:rPr lang="en-US" altLang="zh-CN" sz="2400" dirty="0" err="1">
                <a:solidFill>
                  <a:srgbClr val="00AEF0"/>
                </a:solidFill>
                <a:latin typeface="StoneSans"/>
              </a:rPr>
              <a:t>l</a:t>
            </a:r>
            <a:r>
              <a:rPr lang="en-US" altLang="zh-CN" sz="2400" dirty="0" err="1" smtClean="0">
                <a:solidFill>
                  <a:srgbClr val="00AEF0"/>
                </a:solidFill>
                <a:latin typeface="StoneSans"/>
              </a:rPr>
              <a:t>oc_def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:          /* Default case */</a:t>
            </a:r>
            <a:endParaRPr lang="en-US" altLang="zh-CN" sz="2400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24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val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= 0;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25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done: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26 </a:t>
            </a:r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*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dest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 = </a:t>
            </a:r>
            <a:r>
              <a:rPr lang="en-US" altLang="zh-CN" sz="2400" dirty="0" err="1" smtClean="0">
                <a:solidFill>
                  <a:srgbClr val="000000"/>
                </a:solidFill>
                <a:latin typeface="ZztexMono-Regular"/>
              </a:rPr>
              <a:t>val</a:t>
            </a:r>
            <a:r>
              <a:rPr lang="en-US" altLang="zh-CN" sz="2400" dirty="0" smtClean="0">
                <a:solidFill>
                  <a:srgbClr val="000000"/>
                </a:solidFill>
                <a:latin typeface="ZztexMono-Regular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 smtClean="0">
                <a:solidFill>
                  <a:srgbClr val="00AEF0"/>
                </a:solidFill>
                <a:latin typeface="StoneSans"/>
              </a:rPr>
              <a:t>27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402801" y="584198"/>
            <a:ext cx="3584575" cy="64135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938282" y="683453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25604" name="Rectangle 4"/>
          <p:cNvSpPr>
            <a:spLocks noGrp="1" noChangeArrowheads="1"/>
          </p:cNvSpPr>
          <p:nvPr/>
        </p:nvSpPr>
        <p:spPr>
          <a:xfrm>
            <a:off x="402801" y="1393188"/>
            <a:ext cx="5198533" cy="462661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742950" indent="-2857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600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20574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5146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9718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429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886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F4B183"/>
              </a:buClr>
            </a:pPr>
            <a:r>
              <a:rPr lang="zh-CN" altLang="en-US" dirty="0"/>
              <a:t>表结构</a:t>
            </a:r>
          </a:p>
          <a:p>
            <a:pPr marL="552450" lvl="1">
              <a:buClr>
                <a:srgbClr val="F4B183"/>
              </a:buClr>
            </a:pPr>
            <a:r>
              <a:rPr lang="en-US" dirty="0"/>
              <a:t>每个目标需要8字节。</a:t>
            </a:r>
          </a:p>
          <a:p>
            <a:pPr marL="552450" lvl="1">
              <a:buClr>
                <a:srgbClr val="F4B183"/>
              </a:buClr>
            </a:pPr>
            <a:r>
              <a:rPr lang="en-US" dirty="0"/>
              <a:t>基址在 </a:t>
            </a:r>
            <a:r>
              <a:rPr lang="en-US" dirty="0">
                <a:sym typeface="Courier New Bold" charset="0"/>
              </a:rPr>
              <a:t>.L4</a:t>
            </a:r>
            <a:endParaRPr lang="en-US" dirty="0"/>
          </a:p>
          <a:p>
            <a:pPr>
              <a:buClr>
                <a:srgbClr val="F4B183"/>
              </a:buClr>
            </a:pPr>
            <a:r>
              <a:rPr lang="zh-CN" altLang="en-US" dirty="0"/>
              <a:t>跳转</a:t>
            </a:r>
          </a:p>
          <a:p>
            <a:pPr marL="552450" lvl="1">
              <a:buClr>
                <a:srgbClr val="F4B183"/>
              </a:buClr>
            </a:pPr>
            <a:r>
              <a:rPr lang="zh-CN" altLang="en-US" dirty="0">
                <a:solidFill>
                  <a:srgbClr val="980002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直接</a:t>
            </a:r>
            <a:r>
              <a:rPr lang="en-US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:</a:t>
            </a:r>
            <a:r>
              <a:rPr lang="en-US" dirty="0"/>
              <a:t> </a:t>
            </a:r>
            <a:r>
              <a:rPr lang="en-US" b="1" dirty="0" err="1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ja</a:t>
            </a:r>
            <a:r>
              <a:rPr lang="en-US" b="1" dirty="0" smtClean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.L8</a:t>
            </a:r>
            <a:endParaRPr lang="en-US" b="1" dirty="0">
              <a:latin typeface="Courier New" panose="02070309020205020404" charset="0"/>
              <a:cs typeface="Courier New" panose="02070309020205020404" charset="0"/>
            </a:endParaRPr>
          </a:p>
          <a:p>
            <a:pPr marL="552450" lvl="1">
              <a:buClr>
                <a:srgbClr val="F4B183"/>
              </a:buClr>
            </a:pPr>
            <a:r>
              <a:rPr lang="en-US" dirty="0"/>
              <a:t>跳转目标用标签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.L8</a:t>
            </a:r>
            <a:endParaRPr lang="en-US" dirty="0"/>
          </a:p>
          <a:p>
            <a:pPr marL="552450" lvl="1"/>
            <a:endParaRPr lang="en-US" dirty="0"/>
          </a:p>
          <a:p>
            <a:pPr marL="552450" lvl="1">
              <a:buClr>
                <a:srgbClr val="F4B183"/>
              </a:buClr>
            </a:pPr>
            <a:r>
              <a:rPr lang="zh-CN" altLang="en-US" dirty="0">
                <a:solidFill>
                  <a:srgbClr val="980002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间接</a:t>
            </a:r>
            <a:r>
              <a:rPr lang="en-US" dirty="0">
                <a:solidFill>
                  <a:srgbClr val="980002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: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jmp</a:t>
            </a: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*</a:t>
            </a:r>
            <a:r>
              <a:rPr lang="en-US" b="1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.L4(,%rdi,8)</a:t>
            </a:r>
            <a:endParaRPr lang="en-US" b="1" dirty="0">
              <a:latin typeface="Courier New" panose="02070309020205020404" charset="0"/>
              <a:cs typeface="Courier New" panose="02070309020205020404" charset="0"/>
            </a:endParaRPr>
          </a:p>
          <a:p>
            <a:pPr marL="552450" lvl="1">
              <a:buClr>
                <a:srgbClr val="F4B183"/>
              </a:buClr>
            </a:pPr>
            <a:r>
              <a:rPr lang="zh-CN" altLang="en-US" dirty="0">
                <a:ea typeface="宋体" panose="02010600030101010101" pitchFamily="2" charset="-122"/>
              </a:rPr>
              <a:t>跳转表的开始</a:t>
            </a:r>
            <a:r>
              <a:rPr lang="en-US" dirty="0"/>
              <a:t>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.L4</a:t>
            </a:r>
            <a:endParaRPr lang="en-US" dirty="0"/>
          </a:p>
          <a:p>
            <a:pPr marL="552450" lvl="1">
              <a:buClr>
                <a:srgbClr val="F4B183"/>
              </a:buClr>
            </a:pPr>
            <a:r>
              <a:rPr lang="en-US" dirty="0"/>
              <a:t>必须按8的比例缩放（地址是8字节）</a:t>
            </a:r>
          </a:p>
          <a:p>
            <a:pPr marL="552450" lvl="1">
              <a:buClr>
                <a:srgbClr val="F4B183"/>
              </a:buClr>
            </a:pPr>
            <a:r>
              <a:rPr lang="en-US" dirty="0"/>
              <a:t>从有效地址中获取目标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.L4 + x*8</a:t>
            </a:r>
            <a:endParaRPr lang="en-US" dirty="0"/>
          </a:p>
          <a:p>
            <a:pPr marL="838200" lvl="2">
              <a:buClr>
                <a:srgbClr val="F4B183"/>
              </a:buClr>
            </a:pPr>
            <a:r>
              <a:rPr lang="en-US" dirty="0"/>
              <a:t>Only for  0 ≤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x</a:t>
            </a:r>
            <a:r>
              <a:rPr lang="en-US" dirty="0"/>
              <a:t> ≤ 6</a:t>
            </a:r>
          </a:p>
        </p:txBody>
      </p:sp>
      <p:sp>
        <p:nvSpPr>
          <p:cNvPr id="25606" name="Rectangle 6"/>
          <p:cNvSpPr/>
          <p:nvPr/>
        </p:nvSpPr>
        <p:spPr bwMode="auto">
          <a:xfrm>
            <a:off x="5554133" y="862245"/>
            <a:ext cx="1000274" cy="446276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400" b="1" dirty="0"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跳转表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/>
        </p:nvSpPr>
        <p:spPr>
          <a:xfrm>
            <a:off x="402801" y="597608"/>
            <a:ext cx="3280199" cy="6145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zh-CN" altLang="en-US" sz="3200" dirty="0">
                <a:solidFill>
                  <a:schemeClr val="bg1"/>
                </a:solidFill>
              </a:rPr>
              <a:t>汇编结果说明</a:t>
            </a:r>
          </a:p>
        </p:txBody>
      </p:sp>
      <p:sp>
        <p:nvSpPr>
          <p:cNvPr id="8" name="矩形 7"/>
          <p:cNvSpPr/>
          <p:nvPr/>
        </p:nvSpPr>
        <p:spPr>
          <a:xfrm>
            <a:off x="5554133" y="1461489"/>
            <a:ext cx="6431280" cy="3127445"/>
          </a:xfrm>
          <a:prstGeom prst="rect">
            <a:avLst/>
          </a:prstGeom>
          <a:solidFill>
            <a:srgbClr val="D6D6F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1 .section .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rodata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2 .align 8 Align address to multiple of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8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3 .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L4: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4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.quad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.L3 	Case 100: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loc_A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5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.L8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Case 101: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loc_def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6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.L5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Case 102: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loc_B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7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.L6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Case 103: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loc_C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8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.L7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Case 104: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loc_D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9 .quad </a:t>
            </a: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.L8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Case 105: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loc_def</a:t>
            </a:r>
            <a:endParaRPr lang="en-US" altLang="zh-CN" sz="2000" b="1" dirty="0">
              <a:latin typeface="Courier New" panose="02070309020205020404" charset="0"/>
              <a:cs typeface="Courier New" panose="02070309020205020404" charset="0"/>
            </a:endParaRPr>
          </a:p>
          <a:p>
            <a:pPr>
              <a:tabLst>
                <a:tab pos="228600" algn="l"/>
                <a:tab pos="1201420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altLang="zh-CN" sz="2000" b="1" dirty="0" smtClean="0">
                <a:latin typeface="Courier New" panose="02070309020205020404" charset="0"/>
                <a:cs typeface="Courier New" panose="02070309020205020404" charset="0"/>
              </a:rPr>
              <a:t>10.quad .L7 </a:t>
            </a:r>
            <a:r>
              <a:rPr lang="en-US" altLang="zh-CN" sz="2000" b="1" dirty="0">
                <a:latin typeface="Courier New" panose="02070309020205020404" charset="0"/>
                <a:cs typeface="Courier New" panose="02070309020205020404" charset="0"/>
              </a:rPr>
              <a:t>	Case 106: </a:t>
            </a:r>
            <a:r>
              <a:rPr lang="en-US" altLang="zh-CN" sz="2000" b="1" dirty="0" err="1">
                <a:latin typeface="Courier New" panose="02070309020205020404" charset="0"/>
                <a:cs typeface="Courier New" panose="02070309020205020404" charset="0"/>
              </a:rPr>
              <a:t>loc_D</a:t>
            </a:r>
            <a:endParaRPr lang="zh-CN" altLang="en-US" sz="2000" b="1" dirty="0"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1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357" y="525108"/>
            <a:ext cx="7424843" cy="3477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      void </a:t>
            </a:r>
            <a:r>
              <a:rPr lang="en-US" altLang="zh-CN" sz="2000" i="1" dirty="0" err="1" smtClean="0">
                <a:solidFill>
                  <a:srgbClr val="00AEF0"/>
                </a:solidFill>
                <a:latin typeface="ZztexMono-Italic"/>
              </a:rPr>
              <a:t>switch_eg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(long x, long n, long *</a:t>
            </a:r>
            <a:r>
              <a:rPr lang="en-US" altLang="zh-CN" sz="2000" i="1" dirty="0" err="1" smtClean="0">
                <a:solidFill>
                  <a:srgbClr val="00AEF0"/>
                </a:solidFill>
                <a:latin typeface="ZztexMono-Italic"/>
              </a:rPr>
              <a:t>dest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)</a:t>
            </a:r>
          </a:p>
          <a:p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      x in </a:t>
            </a:r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000" dirty="0" err="1" smtClean="0">
                <a:solidFill>
                  <a:srgbClr val="00AEF0"/>
                </a:solidFill>
                <a:latin typeface="ZztexMono-Regular"/>
              </a:rPr>
              <a:t>rdi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n 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in %</a:t>
            </a:r>
            <a:r>
              <a:rPr lang="en-US" altLang="zh-CN" sz="2000" i="1" dirty="0" err="1" smtClean="0">
                <a:solidFill>
                  <a:srgbClr val="00AEF0"/>
                </a:solidFill>
                <a:latin typeface="ZztexMono-Italic"/>
              </a:rPr>
              <a:t>rsi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sz="2000" i="1" dirty="0" err="1" smtClean="0">
                <a:solidFill>
                  <a:srgbClr val="00AEF0"/>
                </a:solidFill>
                <a:latin typeface="ZztexMono-Italic"/>
              </a:rPr>
              <a:t>dest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 in </a:t>
            </a:r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000" dirty="0" err="1" smtClean="0">
                <a:solidFill>
                  <a:srgbClr val="00AEF0"/>
                </a:solidFill>
                <a:latin typeface="ZztexMono-Regular"/>
              </a:rPr>
              <a:t>rdx</a:t>
            </a:r>
            <a:endParaRPr lang="en-US" altLang="zh-CN" sz="2000" dirty="0" smtClean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1 </a:t>
            </a:r>
            <a:r>
              <a:rPr lang="en-US" altLang="zh-CN" sz="2000" dirty="0" err="1" smtClean="0">
                <a:solidFill>
                  <a:srgbClr val="00AEF0"/>
                </a:solidFill>
                <a:latin typeface="ZztexMono-Regular"/>
              </a:rPr>
              <a:t>switch_eg</a:t>
            </a:r>
            <a:r>
              <a:rPr lang="en-US" altLang="zh-CN" sz="2000" dirty="0" smtClean="0">
                <a:solidFill>
                  <a:srgbClr val="00AEF0"/>
                </a:solidFill>
                <a:latin typeface="ZztexMono-Regular"/>
              </a:rPr>
              <a:t>:</a:t>
            </a:r>
            <a:endParaRPr lang="en-US" altLang="zh-CN" sz="2000" dirty="0">
              <a:solidFill>
                <a:srgbClr val="00AEF0"/>
              </a:solidFill>
              <a:latin typeface="ZztexMono-Italic"/>
            </a:endParaRPr>
          </a:p>
          <a:p>
            <a:r>
              <a:rPr lang="pt-BR" altLang="zh-CN" sz="2000" dirty="0">
                <a:solidFill>
                  <a:srgbClr val="00AEF0"/>
                </a:solidFill>
                <a:latin typeface="StoneSans"/>
              </a:rPr>
              <a:t>2</a:t>
            </a:r>
            <a:r>
              <a:rPr lang="pt-BR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zh-CN" altLang="en-US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pt-BR" altLang="zh-CN" sz="2000" dirty="0" smtClean="0">
                <a:solidFill>
                  <a:srgbClr val="000000"/>
                </a:solidFill>
                <a:latin typeface="ZztexMono-Regular"/>
              </a:rPr>
              <a:t>subq </a:t>
            </a:r>
            <a:r>
              <a:rPr lang="pt-BR" altLang="zh-CN" sz="2000" dirty="0">
                <a:solidFill>
                  <a:srgbClr val="000000"/>
                </a:solidFill>
                <a:latin typeface="ZztexMono-Regular"/>
              </a:rPr>
              <a:t>$100, </a:t>
            </a:r>
            <a:r>
              <a:rPr lang="pt-BR" altLang="zh-CN" sz="2000" dirty="0" smtClean="0">
                <a:solidFill>
                  <a:srgbClr val="000000"/>
                </a:solidFill>
                <a:latin typeface="ZztexMono-Regular"/>
              </a:rPr>
              <a:t>%rsi </a:t>
            </a:r>
            <a:r>
              <a:rPr lang="pt-BR" altLang="zh-CN" sz="20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pt-BR" altLang="zh-CN" sz="20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pt-BR" altLang="zh-CN" sz="2000" i="1" dirty="0" smtClean="0">
                <a:solidFill>
                  <a:srgbClr val="00AEF0"/>
                </a:solidFill>
                <a:latin typeface="ZztexMono-Italic"/>
              </a:rPr>
              <a:t>Compute </a:t>
            </a:r>
            <a:r>
              <a:rPr lang="pt-BR" altLang="zh-CN" sz="2000" i="1" dirty="0">
                <a:solidFill>
                  <a:srgbClr val="00AEF0"/>
                </a:solidFill>
                <a:latin typeface="ZztexMono-Italic"/>
              </a:rPr>
              <a:t>index = n-100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3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zh-CN" altLang="en-US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cmpq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$6,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Compare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index:6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4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zh-CN" altLang="en-US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ja .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L8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If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&gt;, 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000" b="1" dirty="0" err="1">
                <a:solidFill>
                  <a:srgbClr val="00AEF0"/>
                </a:solidFill>
                <a:latin typeface="ZztexMono-Bold"/>
              </a:rPr>
              <a:t>loc_def</a:t>
            </a:r>
            <a:endParaRPr lang="en-US" altLang="zh-CN" sz="20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5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zh-CN" altLang="en-US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*.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L4(,%rsi,8)       </a:t>
            </a:r>
            <a:r>
              <a:rPr lang="en-US" altLang="zh-CN" sz="2000" i="1" dirty="0" err="1" smtClean="0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*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jt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[index]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.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L3:                        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loc_A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:</a:t>
            </a:r>
            <a:endParaRPr lang="en-US" altLang="zh-CN" sz="20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7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</a:t>
            </a:r>
            <a:r>
              <a:rPr lang="zh-CN" altLang="en-US" sz="2000" dirty="0" smtClean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leaq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(%rdi,%rdi,2),%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3*x;</a:t>
            </a:r>
            <a:endParaRPr lang="en-US" altLang="zh-CN" sz="20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leaq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(%rdi,%rax,4),%</a:t>
            </a:r>
            <a:r>
              <a:rPr lang="en-US" altLang="zh-CN" sz="2000" dirty="0" err="1" smtClean="0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i="1" dirty="0" err="1" smtClean="0">
                <a:solidFill>
                  <a:srgbClr val="00AEF0"/>
                </a:solidFill>
                <a:latin typeface="ZztexMono-Italic"/>
              </a:rPr>
              <a:t>val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 = 13 * x</a:t>
            </a:r>
            <a:endParaRPr lang="en-US" altLang="zh-CN" sz="20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9 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.L2 </a:t>
            </a:r>
          </a:p>
        </p:txBody>
      </p:sp>
      <p:sp>
        <p:nvSpPr>
          <p:cNvPr id="7" name="矩形 6"/>
          <p:cNvSpPr/>
          <p:nvPr/>
        </p:nvSpPr>
        <p:spPr>
          <a:xfrm>
            <a:off x="6181672" y="2358232"/>
            <a:ext cx="5858933" cy="4093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.L5: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                       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loc_B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:</a:t>
            </a:r>
            <a:endParaRPr lang="en-US" altLang="zh-CN" sz="2000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zh-CN" altLang="en-US" sz="2000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addq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$10,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    </a:t>
            </a:r>
            <a:r>
              <a:rPr lang="en-US" altLang="zh-CN" sz="2000" dirty="0" smtClean="0">
                <a:solidFill>
                  <a:srgbClr val="000000"/>
                </a:solidFill>
                <a:latin typeface="ZztexMono-Regular"/>
              </a:rPr>
              <a:t> x = x + 10</a:t>
            </a:r>
            <a:endParaRPr lang="en-US" altLang="zh-CN" sz="20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.L6: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                         </a:t>
            </a:r>
            <a:r>
              <a:rPr lang="en-US" altLang="zh-CN" sz="2000" dirty="0" err="1" smtClean="0">
                <a:solidFill>
                  <a:srgbClr val="00AEF0"/>
                </a:solidFill>
                <a:latin typeface="StoneSans"/>
              </a:rPr>
              <a:t>loc_C</a:t>
            </a:r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:</a:t>
            </a:r>
          </a:p>
          <a:p>
            <a:r>
              <a:rPr lang="en-US" altLang="zh-CN" sz="2000" dirty="0" smtClean="0">
                <a:solidFill>
                  <a:srgbClr val="00AEF0"/>
                </a:solidFill>
                <a:latin typeface="StoneSans"/>
              </a:rPr>
              <a:t>13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addq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$11,%rdi 		</a:t>
            </a:r>
            <a:r>
              <a:rPr lang="en-US" altLang="zh-CN" sz="2000" i="1" dirty="0" err="1" smtClean="0">
                <a:solidFill>
                  <a:srgbClr val="00AEF0"/>
                </a:solidFill>
                <a:latin typeface="ZztexMono-Italic"/>
              </a:rPr>
              <a:t>val</a:t>
            </a:r>
            <a:r>
              <a:rPr lang="en-US" altLang="zh-CN" sz="2000" i="1" dirty="0" smtClean="0">
                <a:solidFill>
                  <a:srgbClr val="00AEF0"/>
                </a:solidFill>
                <a:latin typeface="ZztexMono-Italic"/>
              </a:rPr>
              <a:t> = x + 11</a:t>
            </a: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14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.L2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                  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Goto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 done</a:t>
            </a: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15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.L7:                        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loc_D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:</a:t>
            </a: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16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imulq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        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val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 = x * x </a:t>
            </a: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17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.L2                  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Goto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 done</a:t>
            </a: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18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.L8:                        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loc_def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:</a:t>
            </a: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19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$0,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            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val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 = 0</a:t>
            </a: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20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.L2:</a:t>
            </a: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21   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,(%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)         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*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dest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 = </a:t>
            </a:r>
            <a:r>
              <a:rPr lang="en-US" altLang="zh-CN" sz="2000" b="1" dirty="0" err="1" smtClean="0">
                <a:solidFill>
                  <a:srgbClr val="00AEF0"/>
                </a:solidFill>
                <a:latin typeface="ZztexMono-Bold"/>
              </a:rPr>
              <a:t>val</a:t>
            </a:r>
            <a:endParaRPr lang="en-US" altLang="zh-CN" sz="2000" b="1" dirty="0" smtClean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22    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Ret</a:t>
            </a:r>
            <a:r>
              <a:rPr lang="en-US" altLang="zh-CN" sz="2000" b="1" dirty="0" smtClean="0">
                <a:solidFill>
                  <a:srgbClr val="00AEF0"/>
                </a:solidFill>
                <a:latin typeface="ZztexMono-Bold"/>
              </a:rPr>
              <a:t>                      Return</a:t>
            </a:r>
            <a:endParaRPr lang="en-US" altLang="zh-CN" sz="2000" b="1" dirty="0">
              <a:solidFill>
                <a:srgbClr val="00AEF0"/>
              </a:solidFill>
              <a:latin typeface="ZztexMono-Bold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14400" y="1817649"/>
            <a:ext cx="2074127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3"/>
          <p:cNvSpPr/>
          <p:nvPr/>
        </p:nvSpPr>
        <p:spPr bwMode="auto">
          <a:xfrm>
            <a:off x="1012530" y="428899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</a:t>
            </a:r>
          </a:p>
        </p:txBody>
      </p:sp>
      <p:sp>
        <p:nvSpPr>
          <p:cNvPr id="9" name="Rectangle 14"/>
          <p:cNvSpPr/>
          <p:nvPr/>
        </p:nvSpPr>
        <p:spPr bwMode="auto">
          <a:xfrm>
            <a:off x="1012530" y="466999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……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0" name="Rectangle 15"/>
          <p:cNvSpPr/>
          <p:nvPr/>
        </p:nvSpPr>
        <p:spPr bwMode="auto">
          <a:xfrm>
            <a:off x="1012530" y="505099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Targ100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1" name="Rectangle 16"/>
          <p:cNvSpPr/>
          <p:nvPr/>
        </p:nvSpPr>
        <p:spPr bwMode="auto">
          <a:xfrm>
            <a:off x="1012530" y="634639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Targ106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2" name="Rectangle 17"/>
          <p:cNvSpPr/>
          <p:nvPr/>
        </p:nvSpPr>
        <p:spPr bwMode="auto">
          <a:xfrm>
            <a:off x="1012530" y="5431990"/>
            <a:ext cx="1270000" cy="9144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13" name="Rectangle 18"/>
          <p:cNvSpPr/>
          <p:nvPr/>
        </p:nvSpPr>
        <p:spPr bwMode="auto">
          <a:xfrm>
            <a:off x="19765" y="4183153"/>
            <a:ext cx="1000274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 smtClean="0">
                <a:latin typeface="Courier New Bold" charset="0"/>
                <a:cs typeface="Courier New Bold" charset="0"/>
                <a:sym typeface="Courier New Bold" charset="0"/>
              </a:rPr>
              <a:t>JT</a:t>
            </a:r>
            <a:r>
              <a:rPr lang="en-US" sz="20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ab1:</a:t>
            </a:r>
            <a:endParaRPr lang="en-US" sz="20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5" name="Rectangle 13"/>
          <p:cNvSpPr/>
          <p:nvPr/>
        </p:nvSpPr>
        <p:spPr bwMode="auto">
          <a:xfrm>
            <a:off x="4036193" y="428899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</a:t>
            </a:r>
          </a:p>
        </p:txBody>
      </p:sp>
      <p:sp>
        <p:nvSpPr>
          <p:cNvPr id="16" name="Rectangle 14"/>
          <p:cNvSpPr/>
          <p:nvPr/>
        </p:nvSpPr>
        <p:spPr bwMode="auto">
          <a:xfrm>
            <a:off x="4036193" y="466999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smtClean="0">
                <a:latin typeface="Courier New Bold" charset="0"/>
                <a:cs typeface="Courier New Bold" charset="0"/>
                <a:sym typeface="Courier New Bold" charset="0"/>
              </a:rPr>
              <a:t>Targ1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7" name="Rectangle 15"/>
          <p:cNvSpPr/>
          <p:nvPr/>
        </p:nvSpPr>
        <p:spPr bwMode="auto">
          <a:xfrm>
            <a:off x="4036193" y="505099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8" name="Rectangle 16"/>
          <p:cNvSpPr/>
          <p:nvPr/>
        </p:nvSpPr>
        <p:spPr bwMode="auto">
          <a:xfrm>
            <a:off x="4036193" y="6346390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Targ6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9" name="Rectangle 17"/>
          <p:cNvSpPr/>
          <p:nvPr/>
        </p:nvSpPr>
        <p:spPr bwMode="auto">
          <a:xfrm>
            <a:off x="4036193" y="5431990"/>
            <a:ext cx="1270000" cy="9144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20" name="Rectangle 18"/>
          <p:cNvSpPr/>
          <p:nvPr/>
        </p:nvSpPr>
        <p:spPr bwMode="auto">
          <a:xfrm>
            <a:off x="3054579" y="4183153"/>
            <a:ext cx="1000274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 smtClean="0">
                <a:latin typeface="Courier New Bold" charset="0"/>
                <a:cs typeface="Courier New Bold" charset="0"/>
                <a:sym typeface="Courier New Bold" charset="0"/>
              </a:rPr>
              <a:t>JT</a:t>
            </a:r>
            <a:r>
              <a:rPr lang="en-US" sz="20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ab2:</a:t>
            </a:r>
            <a:endParaRPr lang="en-US" sz="20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16969" y="6362171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27772" y="422910"/>
            <a:ext cx="11672638" cy="339555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3.6.8</a:t>
            </a:r>
            <a:r>
              <a:rPr lang="zh-CN" altLang="en-US" dirty="0" smtClean="0"/>
              <a:t> </a:t>
            </a:r>
            <a:r>
              <a:rPr lang="en-US" altLang="zh-CN" dirty="0"/>
              <a:t>switch</a:t>
            </a:r>
          </a:p>
          <a:p>
            <a:pPr lvl="1"/>
            <a:r>
              <a:rPr lang="en-US" altLang="zh-CN" dirty="0"/>
              <a:t>switch</a:t>
            </a:r>
            <a:r>
              <a:rPr lang="zh-CN" altLang="en-US" dirty="0"/>
              <a:t>开关语句根据</a:t>
            </a:r>
            <a:r>
              <a:rPr lang="zh-CN" altLang="en-US" dirty="0" smtClean="0"/>
              <a:t>一个整数</a:t>
            </a:r>
            <a:r>
              <a:rPr lang="zh-CN" altLang="en-US" dirty="0"/>
              <a:t>索引值来进行多重分支（</a:t>
            </a:r>
            <a:r>
              <a:rPr lang="en-US" altLang="zh-CN" dirty="0"/>
              <a:t>multi-way </a:t>
            </a:r>
            <a:r>
              <a:rPr lang="en-US" altLang="zh-CN" dirty="0" smtClean="0"/>
              <a:t>branching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GCC</a:t>
            </a:r>
            <a:r>
              <a:rPr lang="zh-CN" altLang="en-US" dirty="0" smtClean="0"/>
              <a:t>编译器翻译</a:t>
            </a:r>
            <a:r>
              <a:rPr lang="zh-CN" altLang="en-US" dirty="0"/>
              <a:t>开关</a:t>
            </a:r>
            <a:r>
              <a:rPr lang="zh-CN" altLang="en-US" dirty="0" smtClean="0"/>
              <a:t>语句</a:t>
            </a:r>
            <a:endParaRPr lang="en-US" altLang="zh-CN" dirty="0"/>
          </a:p>
          <a:p>
            <a:pPr lvl="2"/>
            <a:r>
              <a:rPr lang="zh-CN" altLang="en-US" dirty="0" smtClean="0"/>
              <a:t>分支数量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开关值的稀疏程度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分支数量多 </a:t>
            </a:r>
            <a:r>
              <a:rPr lang="en-US" altLang="zh-CN" dirty="0" smtClean="0"/>
              <a:t>&amp;&amp; </a:t>
            </a:r>
            <a:r>
              <a:rPr lang="zh-CN" altLang="en-US" dirty="0" smtClean="0"/>
              <a:t>开关值密集 时使用</a:t>
            </a:r>
            <a:r>
              <a:rPr lang="zh-CN" altLang="en-US" dirty="0"/>
              <a:t>跳转表（</a:t>
            </a:r>
            <a:r>
              <a:rPr lang="en-US" altLang="zh-CN" dirty="0"/>
              <a:t>jump table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8" name="Rectangle 4"/>
          <p:cNvSpPr/>
          <p:nvPr/>
        </p:nvSpPr>
        <p:spPr bwMode="auto">
          <a:xfrm>
            <a:off x="9445631" y="4229526"/>
            <a:ext cx="1721380" cy="268818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</a:t>
            </a:r>
            <a:r>
              <a:rPr lang="en-US" sz="2400" dirty="0">
                <a:latin typeface="Arial Narrow Bold" charset="0"/>
                <a:ea typeface="Calibri Bold" charset="0"/>
                <a:cs typeface="Calibri Bold" charset="0"/>
                <a:sym typeface="Arial Narrow Bold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0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8240719" y="4229526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Targ0:</a:t>
            </a:r>
          </a:p>
        </p:txBody>
      </p:sp>
      <p:sp>
        <p:nvSpPr>
          <p:cNvPr id="10" name="Rectangle 6"/>
          <p:cNvSpPr/>
          <p:nvPr/>
        </p:nvSpPr>
        <p:spPr bwMode="auto">
          <a:xfrm>
            <a:off x="9445631" y="4559305"/>
            <a:ext cx="1721380" cy="309035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</a:t>
            </a:r>
            <a:r>
              <a:rPr lang="en-US" sz="2400" dirty="0">
                <a:latin typeface="Arial Narrow Bold" charset="0"/>
                <a:ea typeface="Calibri Bold" charset="0"/>
                <a:cs typeface="Calibri Bold" charset="0"/>
                <a:sym typeface="Arial Narrow Bold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1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1" name="Rectangle 7"/>
          <p:cNvSpPr/>
          <p:nvPr/>
        </p:nvSpPr>
        <p:spPr bwMode="auto">
          <a:xfrm>
            <a:off x="8240719" y="4559305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Targ1:</a:t>
            </a:r>
          </a:p>
        </p:txBody>
      </p:sp>
      <p:sp>
        <p:nvSpPr>
          <p:cNvPr id="12" name="Rectangle 8"/>
          <p:cNvSpPr/>
          <p:nvPr/>
        </p:nvSpPr>
        <p:spPr bwMode="auto">
          <a:xfrm>
            <a:off x="9445631" y="4906437"/>
            <a:ext cx="1721380" cy="296337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</a:t>
            </a:r>
            <a:r>
              <a:rPr lang="en-US" sz="2400" dirty="0">
                <a:latin typeface="Arial Narrow Bold" charset="0"/>
                <a:ea typeface="Calibri Bold" charset="0"/>
                <a:cs typeface="Calibri Bold" charset="0"/>
                <a:sym typeface="Arial Narrow Bold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2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3" name="Rectangle 9"/>
          <p:cNvSpPr/>
          <p:nvPr/>
        </p:nvSpPr>
        <p:spPr bwMode="auto">
          <a:xfrm>
            <a:off x="8240719" y="4906437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Targ2:</a:t>
            </a:r>
          </a:p>
        </p:txBody>
      </p:sp>
      <p:sp>
        <p:nvSpPr>
          <p:cNvPr id="14" name="Rectangle 10"/>
          <p:cNvSpPr/>
          <p:nvPr/>
        </p:nvSpPr>
        <p:spPr bwMode="auto">
          <a:xfrm>
            <a:off x="9445631" y="6181133"/>
            <a:ext cx="2002362" cy="300042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Block</a:t>
            </a:r>
            <a:r>
              <a:rPr lang="en-US" sz="2400" dirty="0">
                <a:latin typeface="Arial Narrow Bold" charset="0"/>
                <a:ea typeface="Calibri Bold" charset="0"/>
                <a:cs typeface="Calibri Bold" charset="0"/>
                <a:sym typeface="Arial Narrow Bold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n</a:t>
            </a:r>
            <a:r>
              <a:rPr lang="en-US" sz="1800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–1</a:t>
            </a:r>
            <a:endParaRPr lang="en-US" sz="1800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5" name="Rectangle 11"/>
          <p:cNvSpPr/>
          <p:nvPr/>
        </p:nvSpPr>
        <p:spPr bwMode="auto">
          <a:xfrm>
            <a:off x="7935919" y="6124070"/>
            <a:ext cx="13096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</a:t>
            </a:r>
            <a:r>
              <a:rPr lang="en-US" sz="2000" dirty="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-1:</a:t>
            </a:r>
          </a:p>
        </p:txBody>
      </p:sp>
      <p:sp>
        <p:nvSpPr>
          <p:cNvPr id="16" name="Rectangle 12"/>
          <p:cNvSpPr/>
          <p:nvPr/>
        </p:nvSpPr>
        <p:spPr bwMode="auto">
          <a:xfrm>
            <a:off x="9607556" y="5272005"/>
            <a:ext cx="227013" cy="875031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17" name="Rectangle 13"/>
          <p:cNvSpPr/>
          <p:nvPr/>
        </p:nvSpPr>
        <p:spPr bwMode="auto">
          <a:xfrm>
            <a:off x="6146806" y="418677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</a:t>
            </a:r>
          </a:p>
        </p:txBody>
      </p:sp>
      <p:sp>
        <p:nvSpPr>
          <p:cNvPr id="18" name="Rectangle 14"/>
          <p:cNvSpPr/>
          <p:nvPr/>
        </p:nvSpPr>
        <p:spPr bwMode="auto">
          <a:xfrm>
            <a:off x="6146806" y="456777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</a:t>
            </a:r>
          </a:p>
        </p:txBody>
      </p:sp>
      <p:sp>
        <p:nvSpPr>
          <p:cNvPr id="19" name="Rectangle 15"/>
          <p:cNvSpPr/>
          <p:nvPr/>
        </p:nvSpPr>
        <p:spPr bwMode="auto">
          <a:xfrm>
            <a:off x="6146806" y="494877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</a:t>
            </a:r>
          </a:p>
        </p:txBody>
      </p:sp>
      <p:sp>
        <p:nvSpPr>
          <p:cNvPr id="20" name="Rectangle 16"/>
          <p:cNvSpPr/>
          <p:nvPr/>
        </p:nvSpPr>
        <p:spPr bwMode="auto">
          <a:xfrm>
            <a:off x="6146806" y="6244171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</a:t>
            </a:r>
            <a:r>
              <a:rPr lang="en-US" sz="180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</a:t>
            </a:r>
          </a:p>
        </p:txBody>
      </p:sp>
      <p:sp>
        <p:nvSpPr>
          <p:cNvPr id="21" name="Rectangle 17"/>
          <p:cNvSpPr/>
          <p:nvPr/>
        </p:nvSpPr>
        <p:spPr bwMode="auto">
          <a:xfrm>
            <a:off x="6146806" y="5329771"/>
            <a:ext cx="1270000" cy="9144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22" name="Rectangle 18"/>
          <p:cNvSpPr/>
          <p:nvPr/>
        </p:nvSpPr>
        <p:spPr bwMode="auto">
          <a:xfrm>
            <a:off x="5321306" y="4080934"/>
            <a:ext cx="846386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 err="1" smtClean="0">
                <a:latin typeface="Courier New Bold" charset="0"/>
                <a:cs typeface="Courier New Bold" charset="0"/>
                <a:sym typeface="Courier New Bold" charset="0"/>
              </a:rPr>
              <a:t>JT</a:t>
            </a:r>
            <a:r>
              <a:rPr lang="en-US" sz="20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ab</a:t>
            </a:r>
            <a:r>
              <a:rPr lang="en-US" sz="20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:</a:t>
            </a:r>
          </a:p>
        </p:txBody>
      </p:sp>
      <p:sp>
        <p:nvSpPr>
          <p:cNvPr id="23" name="Rectangle 19"/>
          <p:cNvSpPr/>
          <p:nvPr/>
        </p:nvSpPr>
        <p:spPr bwMode="auto">
          <a:xfrm>
            <a:off x="2866237" y="4235452"/>
            <a:ext cx="2052896" cy="3937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goto</a:t>
            </a: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*</a:t>
            </a:r>
            <a:r>
              <a:rPr lang="en-US" sz="1800" dirty="0" err="1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JTab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[x]</a:t>
            </a:r>
            <a:r>
              <a:rPr lang="en-US" sz="1800" dirty="0" smtClean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;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</p:txBody>
      </p:sp>
      <p:sp>
        <p:nvSpPr>
          <p:cNvPr id="24" name="Rectangle 20"/>
          <p:cNvSpPr/>
          <p:nvPr/>
        </p:nvSpPr>
        <p:spPr bwMode="auto">
          <a:xfrm>
            <a:off x="345017" y="4262544"/>
            <a:ext cx="2298700" cy="2442634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switch(x) {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val_0: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0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val_1: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1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• • •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</a:t>
            </a:r>
            <a:r>
              <a:rPr lang="en-US" sz="1800" dirty="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–1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}</a:t>
            </a:r>
          </a:p>
        </p:txBody>
      </p:sp>
      <p:sp>
        <p:nvSpPr>
          <p:cNvPr id="25" name="Rectangle 21"/>
          <p:cNvSpPr/>
          <p:nvPr/>
        </p:nvSpPr>
        <p:spPr bwMode="auto">
          <a:xfrm>
            <a:off x="327772" y="3853013"/>
            <a:ext cx="1353576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Switch </a:t>
            </a:r>
            <a:r>
              <a:rPr lang="zh-CN" altLang="en-US" sz="2000" b="1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形式</a:t>
            </a:r>
          </a:p>
        </p:txBody>
      </p:sp>
      <p:sp>
        <p:nvSpPr>
          <p:cNvPr id="26" name="Rectangle 22"/>
          <p:cNvSpPr/>
          <p:nvPr/>
        </p:nvSpPr>
        <p:spPr bwMode="auto">
          <a:xfrm>
            <a:off x="2832900" y="3824817"/>
            <a:ext cx="1463542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翻译</a:t>
            </a:r>
            <a:r>
              <a:rPr lang="en-US" sz="2000" b="1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(C</a:t>
            </a:r>
            <a:r>
              <a:rPr lang="zh-CN" altLang="en-US" sz="2000" b="1" dirty="0" smtClean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扩展</a:t>
            </a:r>
            <a:r>
              <a:rPr lang="en-US" sz="2000" b="1" dirty="0" smtClean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)</a:t>
            </a:r>
            <a:endParaRPr lang="en-US" sz="2000" b="1" dirty="0">
              <a:solidFill>
                <a:schemeClr val="tx1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27" name="Rectangle 23"/>
          <p:cNvSpPr/>
          <p:nvPr/>
        </p:nvSpPr>
        <p:spPr bwMode="auto">
          <a:xfrm>
            <a:off x="5935669" y="3822707"/>
            <a:ext cx="851195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跳转表</a:t>
            </a:r>
          </a:p>
        </p:txBody>
      </p:sp>
      <p:sp>
        <p:nvSpPr>
          <p:cNvPr id="28" name="Rectangle 24"/>
          <p:cNvSpPr/>
          <p:nvPr/>
        </p:nvSpPr>
        <p:spPr bwMode="auto">
          <a:xfrm>
            <a:off x="8827036" y="3799850"/>
            <a:ext cx="1367362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Calibri Bold" charset="0"/>
                <a:ea typeface="宋体" panose="02010600030101010101" pitchFamily="2" charset="-122"/>
                <a:cs typeface="Calibri Bold" charset="0"/>
                <a:sym typeface="Calibri Bold" charset="0"/>
              </a:rPr>
              <a:t>跳转目标块</a:t>
            </a:r>
          </a:p>
        </p:txBody>
      </p:sp>
    </p:spTree>
    <p:extLst>
      <p:ext uri="{BB962C8B-B14F-4D97-AF65-F5344CB8AC3E}">
        <p14:creationId xmlns:p14="http://schemas.microsoft.com/office/powerpoint/2010/main" val="3837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618068" y="588646"/>
            <a:ext cx="2380615" cy="70167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285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39938" name="Rectangle 2"/>
          <p:cNvSpPr/>
          <p:nvPr/>
        </p:nvSpPr>
        <p:spPr bwMode="auto">
          <a:xfrm>
            <a:off x="9421813" y="-26988"/>
            <a:ext cx="1320800" cy="25241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r>
              <a:rPr lang="en-US" sz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/>
        </p:nvSpPr>
        <p:spPr>
          <a:xfrm>
            <a:off x="1075267" y="588646"/>
            <a:ext cx="1236133" cy="701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0"/>
                <a:cs typeface="ヒラギノ角ゴ ProN W6" charset="0"/>
                <a:sym typeface="Calibri Bold" charset="0"/>
              </a:defRPr>
            </a:lvl9pPr>
          </a:lstStyle>
          <a:p>
            <a:pPr marL="119380" indent="-119380"/>
            <a:r>
              <a:rPr lang="zh-CN" altLang="en-US" dirty="0">
                <a:solidFill>
                  <a:schemeClr val="bg1"/>
                </a:solidFill>
              </a:rPr>
              <a:t>总结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/>
        </p:nvSpPr>
        <p:spPr>
          <a:xfrm>
            <a:off x="618068" y="1327575"/>
            <a:ext cx="8382000" cy="54356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742950" indent="-2857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600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20574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25146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9718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3429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8862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en-US" sz="2000" dirty="0">
                <a:latin typeface="+mn-ea"/>
              </a:rPr>
              <a:t>C </a:t>
            </a:r>
            <a:r>
              <a:rPr lang="zh-CN" altLang="en-US" sz="2000" dirty="0">
                <a:latin typeface="+mn-ea"/>
              </a:rPr>
              <a:t>控制</a:t>
            </a:r>
          </a:p>
          <a:p>
            <a:pPr marL="546100" lvl="1">
              <a:buClr>
                <a:srgbClr val="0D0D0D"/>
              </a:buClr>
            </a:pPr>
            <a:r>
              <a:rPr lang="en-US" dirty="0">
                <a:latin typeface="+mn-ea"/>
                <a:ea typeface="+mn-ea"/>
              </a:rPr>
              <a:t>if-then-else</a:t>
            </a:r>
          </a:p>
          <a:p>
            <a:pPr marL="546100" lvl="1">
              <a:buClr>
                <a:srgbClr val="0D0D0D"/>
              </a:buClr>
            </a:pPr>
            <a:r>
              <a:rPr lang="en-US" dirty="0">
                <a:latin typeface="+mn-ea"/>
                <a:ea typeface="+mn-ea"/>
              </a:rPr>
              <a:t>do-while</a:t>
            </a:r>
          </a:p>
          <a:p>
            <a:pPr marL="546100" lvl="1">
              <a:buClr>
                <a:srgbClr val="0D0D0D"/>
              </a:buClr>
            </a:pPr>
            <a:r>
              <a:rPr lang="en-US" dirty="0">
                <a:latin typeface="+mn-ea"/>
                <a:ea typeface="+mn-ea"/>
              </a:rPr>
              <a:t>while, for</a:t>
            </a:r>
          </a:p>
          <a:p>
            <a:pPr marL="546100" lvl="1">
              <a:buClr>
                <a:srgbClr val="0D0D0D"/>
              </a:buClr>
            </a:pPr>
            <a:r>
              <a:rPr lang="en-US" dirty="0">
                <a:latin typeface="+mn-ea"/>
                <a:ea typeface="+mn-ea"/>
              </a:rPr>
              <a:t>switch</a:t>
            </a:r>
          </a:p>
          <a:p>
            <a:pPr>
              <a:buClr>
                <a:srgbClr val="0D0D0D"/>
              </a:buClr>
            </a:pPr>
            <a:r>
              <a:rPr lang="zh-CN" altLang="en-US" sz="2000" dirty="0">
                <a:latin typeface="+mn-ea"/>
              </a:rPr>
              <a:t>汇编程序控制</a:t>
            </a:r>
          </a:p>
          <a:p>
            <a:pPr marL="546100" lvl="1">
              <a:buClr>
                <a:srgbClr val="0D0D0D"/>
              </a:buClr>
            </a:pPr>
            <a:r>
              <a:rPr lang="zh-CN" altLang="en-US" dirty="0">
                <a:latin typeface="+mn-ea"/>
                <a:ea typeface="+mn-ea"/>
              </a:rPr>
              <a:t>条件跳转</a:t>
            </a:r>
          </a:p>
          <a:p>
            <a:pPr marL="546100" lvl="1">
              <a:buClr>
                <a:srgbClr val="181717"/>
              </a:buClr>
            </a:pPr>
            <a:r>
              <a:rPr lang="zh-CN" altLang="en-US" dirty="0">
                <a:latin typeface="+mn-ea"/>
                <a:ea typeface="+mn-ea"/>
              </a:rPr>
              <a:t>条件传送</a:t>
            </a:r>
          </a:p>
          <a:p>
            <a:pPr marL="546100" lvl="1">
              <a:buClr>
                <a:srgbClr val="0D0D0D"/>
              </a:buClr>
            </a:pPr>
            <a:r>
              <a:rPr lang="zh-CN" altLang="en-US" dirty="0">
                <a:latin typeface="+mn-ea"/>
                <a:ea typeface="+mn-ea"/>
              </a:rPr>
              <a:t>间接跳转</a:t>
            </a:r>
            <a:r>
              <a:rPr lang="en-US" dirty="0">
                <a:latin typeface="+mn-ea"/>
                <a:ea typeface="+mn-ea"/>
              </a:rPr>
              <a:t> (</a:t>
            </a:r>
            <a:r>
              <a:rPr lang="zh-CN" altLang="en-US" dirty="0">
                <a:latin typeface="+mn-ea"/>
                <a:ea typeface="+mn-ea"/>
              </a:rPr>
              <a:t>通过跳转表</a:t>
            </a:r>
            <a:r>
              <a:rPr lang="en-US" dirty="0">
                <a:latin typeface="+mn-ea"/>
                <a:ea typeface="+mn-ea"/>
              </a:rPr>
              <a:t>)</a:t>
            </a:r>
          </a:p>
          <a:p>
            <a:pPr marL="546100" lvl="1">
              <a:buClr>
                <a:srgbClr val="0D0D0D"/>
              </a:buClr>
            </a:pPr>
            <a:r>
              <a:rPr lang="en-US" dirty="0">
                <a:latin typeface="+mn-ea"/>
                <a:ea typeface="+mn-ea"/>
              </a:rPr>
              <a:t>编译器生成代码序列来实现更复杂的控制。</a:t>
            </a:r>
          </a:p>
          <a:p>
            <a:pPr>
              <a:buClr>
                <a:srgbClr val="0D0D0D"/>
              </a:buClr>
            </a:pPr>
            <a:r>
              <a:rPr lang="en-US" sz="2000" dirty="0">
                <a:latin typeface="+mn-ea"/>
              </a:rPr>
              <a:t>标准技术</a:t>
            </a:r>
          </a:p>
          <a:p>
            <a:pPr marL="546100" lvl="1">
              <a:buClr>
                <a:srgbClr val="0D0D0D"/>
              </a:buClr>
            </a:pPr>
            <a:r>
              <a:rPr lang="en-US" dirty="0">
                <a:latin typeface="+mn-ea"/>
                <a:ea typeface="+mn-ea"/>
              </a:rPr>
              <a:t>Loops </a:t>
            </a:r>
            <a:r>
              <a:rPr lang="zh-CN" altLang="en-US" dirty="0">
                <a:latin typeface="+mn-ea"/>
                <a:ea typeface="+mn-ea"/>
              </a:rPr>
              <a:t>转换成</a:t>
            </a:r>
            <a:r>
              <a:rPr lang="en-US" dirty="0">
                <a:latin typeface="+mn-ea"/>
                <a:ea typeface="+mn-ea"/>
              </a:rPr>
              <a:t> do-while </a:t>
            </a:r>
            <a:r>
              <a:rPr lang="zh-CN" altLang="en-US" dirty="0">
                <a:latin typeface="+mn-ea"/>
                <a:ea typeface="+mn-ea"/>
              </a:rPr>
              <a:t>或者</a:t>
            </a:r>
            <a:r>
              <a:rPr lang="en-US" dirty="0">
                <a:latin typeface="+mn-ea"/>
                <a:ea typeface="+mn-ea"/>
              </a:rPr>
              <a:t> jump-to-middle </a:t>
            </a:r>
            <a:r>
              <a:rPr lang="zh-CN" altLang="en-US" dirty="0">
                <a:latin typeface="+mn-ea"/>
                <a:ea typeface="+mn-ea"/>
              </a:rPr>
              <a:t>形式</a:t>
            </a:r>
          </a:p>
          <a:p>
            <a:pPr marL="546100" lvl="1">
              <a:buClr>
                <a:srgbClr val="0D0D0D"/>
              </a:buClr>
            </a:pPr>
            <a:r>
              <a:rPr lang="en-US" dirty="0">
                <a:latin typeface="+mn-ea"/>
                <a:ea typeface="+mn-ea"/>
              </a:rPr>
              <a:t>大型开关语句使用跳转表</a:t>
            </a:r>
          </a:p>
          <a:p>
            <a:pPr marL="546100" lvl="1">
              <a:buClr>
                <a:srgbClr val="0D0D0D"/>
              </a:buClr>
            </a:pPr>
            <a:r>
              <a:rPr lang="en-US" dirty="0">
                <a:latin typeface="+mn-ea"/>
                <a:ea typeface="+mn-ea"/>
              </a:rPr>
              <a:t>稀疏的switch语句可以使用决策树 (if-</a:t>
            </a:r>
            <a:r>
              <a:rPr lang="en-US" dirty="0" err="1">
                <a:latin typeface="+mn-ea"/>
                <a:ea typeface="+mn-ea"/>
              </a:rPr>
              <a:t>elseif</a:t>
            </a:r>
            <a:r>
              <a:rPr lang="en-US" dirty="0">
                <a:latin typeface="+mn-ea"/>
                <a:ea typeface="+mn-ea"/>
              </a:rPr>
              <a:t>-</a:t>
            </a:r>
            <a:r>
              <a:rPr lang="en-US" dirty="0" err="1">
                <a:latin typeface="+mn-ea"/>
                <a:ea typeface="+mn-ea"/>
              </a:rPr>
              <a:t>elseif</a:t>
            </a:r>
            <a:r>
              <a:rPr lang="en-US" dirty="0">
                <a:latin typeface="+mn-ea"/>
                <a:ea typeface="+mn-ea"/>
              </a:rPr>
              <a:t>-else)</a:t>
            </a:r>
          </a:p>
        </p:txBody>
      </p:sp>
    </p:spTree>
    <p:extLst>
      <p:ext uri="{BB962C8B-B14F-4D97-AF65-F5344CB8AC3E}">
        <p14:creationId xmlns:p14="http://schemas.microsoft.com/office/powerpoint/2010/main" val="33656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590" y="621771"/>
            <a:ext cx="10972800" cy="891222"/>
          </a:xfrm>
        </p:spPr>
        <p:txBody>
          <a:bodyPr/>
          <a:lstStyle/>
          <a:p>
            <a:r>
              <a:rPr lang="en-US" altLang="zh-CN" sz="3200" b="1" dirty="0" smtClean="0"/>
              <a:t>3.7 </a:t>
            </a:r>
            <a:r>
              <a:rPr lang="zh-CN" altLang="en-US" sz="3200" b="1" dirty="0"/>
              <a:t>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724660"/>
            <a:ext cx="10972800" cy="353313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3.7.1</a:t>
            </a:r>
            <a:r>
              <a:rPr lang="zh-CN" altLang="en-US" dirty="0"/>
              <a:t> </a:t>
            </a:r>
            <a:r>
              <a:rPr lang="zh-CN" altLang="en-US" dirty="0" smtClean="0"/>
              <a:t> 运行时栈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3.7.2  </a:t>
            </a:r>
            <a:r>
              <a:rPr lang="zh-CN" altLang="en-US" dirty="0" smtClean="0"/>
              <a:t>转移</a:t>
            </a:r>
            <a:r>
              <a:rPr lang="zh-CN" altLang="en-US" dirty="0"/>
              <a:t>控制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3.7.3 </a:t>
            </a:r>
            <a:r>
              <a:rPr lang="zh-CN" altLang="en-US" dirty="0" smtClean="0"/>
              <a:t>数据传送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3.7.4 </a:t>
            </a:r>
            <a:r>
              <a:rPr lang="zh-CN" altLang="en-US" dirty="0" smtClean="0"/>
              <a:t>栈上的局部存储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3.7.5 </a:t>
            </a:r>
            <a:r>
              <a:rPr lang="zh-CN" altLang="en-US" dirty="0" smtClean="0"/>
              <a:t>寄存器中的局部存储空间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3.7.6 </a:t>
            </a:r>
            <a:r>
              <a:rPr lang="zh-CN" altLang="en-US" dirty="0" smtClean="0"/>
              <a:t>递归过程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96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878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592668" y="477732"/>
            <a:ext cx="3051175" cy="947420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过程调用机制</a:t>
            </a:r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592668" y="1425153"/>
            <a:ext cx="5815965" cy="37825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/>
              <a:t>转移</a:t>
            </a:r>
            <a:r>
              <a:rPr lang="zh-CN" altLang="en-US" dirty="0" smtClean="0"/>
              <a:t>控制</a:t>
            </a:r>
            <a:endParaRPr lang="zh-CN" altLang="en-US" dirty="0"/>
          </a:p>
          <a:p>
            <a:pPr lvl="1">
              <a:buClr>
                <a:srgbClr val="0D0D0D"/>
              </a:buClr>
            </a:pP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进入过程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PC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设置为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的起始地址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solidFill>
                  <a:srgbClr val="0070C0"/>
                </a:solidFill>
                <a:ea typeface="宋体" panose="02010600030101010101" pitchFamily="2" charset="-122"/>
              </a:rPr>
              <a:t>返回时，</a:t>
            </a:r>
            <a:r>
              <a:rPr lang="en-US" altLang="zh-CN" dirty="0">
                <a:solidFill>
                  <a:srgbClr val="0070C0"/>
                </a:solidFill>
                <a:ea typeface="宋体" panose="02010600030101010101" pitchFamily="2" charset="-122"/>
              </a:rPr>
              <a:t>PC</a:t>
            </a:r>
            <a:r>
              <a:rPr lang="zh-CN" altLang="en-US" dirty="0">
                <a:solidFill>
                  <a:srgbClr val="0070C0"/>
                </a:solidFill>
                <a:ea typeface="宋体" panose="02010600030101010101" pitchFamily="2" charset="-122"/>
              </a:rPr>
              <a:t>设置为</a:t>
            </a:r>
            <a:r>
              <a:rPr lang="en-US" altLang="zh-CN" dirty="0">
                <a:solidFill>
                  <a:srgbClr val="0070C0"/>
                </a:solidFill>
                <a:ea typeface="宋体" panose="02010600030101010101" pitchFamily="2" charset="-122"/>
              </a:rPr>
              <a:t>P</a:t>
            </a:r>
            <a:r>
              <a:rPr lang="zh-CN" altLang="en-US" dirty="0">
                <a:solidFill>
                  <a:srgbClr val="0070C0"/>
                </a:solidFill>
                <a:ea typeface="宋体" panose="02010600030101010101" pitchFamily="2" charset="-122"/>
              </a:rPr>
              <a:t>中调用</a:t>
            </a:r>
            <a:r>
              <a:rPr lang="en-US" altLang="zh-CN" dirty="0">
                <a:solidFill>
                  <a:srgbClr val="0070C0"/>
                </a:solidFill>
                <a:ea typeface="宋体" panose="02010600030101010101" pitchFamily="2" charset="-122"/>
              </a:rPr>
              <a:t>Q</a:t>
            </a:r>
            <a:r>
              <a:rPr lang="zh-CN" altLang="en-US" dirty="0">
                <a:solidFill>
                  <a:srgbClr val="0070C0"/>
                </a:solidFill>
                <a:ea typeface="宋体" panose="02010600030101010101" pitchFamily="2" charset="-122"/>
              </a:rPr>
              <a:t>后面那条指令地址</a:t>
            </a:r>
          </a:p>
          <a:p>
            <a:pPr>
              <a:buClr>
                <a:srgbClr val="0D0D0D"/>
              </a:buClr>
            </a:pPr>
            <a:r>
              <a:rPr lang="zh-CN" altLang="en-US" dirty="0"/>
              <a:t>传递数据</a:t>
            </a:r>
          </a:p>
          <a:p>
            <a:pPr lvl="1">
              <a:buClr>
                <a:srgbClr val="0D0D0D"/>
              </a:buClr>
            </a:pPr>
            <a:r>
              <a:rPr lang="en-US" dirty="0"/>
              <a:t>P</a:t>
            </a:r>
            <a:r>
              <a:rPr lang="zh-CN" altLang="en-US" dirty="0">
                <a:ea typeface="宋体" panose="02010600030101010101" pitchFamily="2" charset="-122"/>
              </a:rPr>
              <a:t>向</a:t>
            </a: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提供一个或多个数据</a:t>
            </a:r>
          </a:p>
          <a:p>
            <a:pPr lvl="1">
              <a:buClr>
                <a:srgbClr val="0D0D0D"/>
              </a:buClr>
            </a:pPr>
            <a:r>
              <a:rPr lang="en-US" dirty="0"/>
              <a:t>Q</a:t>
            </a:r>
            <a:r>
              <a:rPr lang="zh-CN" altLang="en-US" dirty="0">
                <a:ea typeface="宋体" panose="02010600030101010101" pitchFamily="2" charset="-122"/>
              </a:rPr>
              <a:t>必须能够向</a:t>
            </a:r>
            <a:r>
              <a:rPr lang="en-US" altLang="zh-CN" dirty="0">
                <a:ea typeface="宋体" panose="02010600030101010101" pitchFamily="2" charset="-122"/>
              </a:rPr>
              <a:t>P</a:t>
            </a:r>
            <a:r>
              <a:rPr lang="zh-CN" altLang="en-US" dirty="0">
                <a:ea typeface="宋体" panose="02010600030101010101" pitchFamily="2" charset="-122"/>
              </a:rPr>
              <a:t>返回一个值</a:t>
            </a:r>
          </a:p>
          <a:p>
            <a:pPr>
              <a:buClr>
                <a:srgbClr val="0D0D0D"/>
              </a:buClr>
            </a:pPr>
            <a:r>
              <a:rPr lang="zh-CN" altLang="en-US" dirty="0"/>
              <a:t>内存管理</a:t>
            </a:r>
          </a:p>
          <a:p>
            <a:pPr lvl="1">
              <a:buClr>
                <a:srgbClr val="0D0D0D"/>
              </a:buClr>
            </a:pP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为局部变量分配空间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返回前释放</a:t>
            </a:r>
            <a:r>
              <a:rPr lang="zh-CN" altLang="en-US" dirty="0" smtClean="0">
                <a:ea typeface="宋体" panose="02010600030101010101" pitchFamily="2" charset="-122"/>
              </a:rPr>
              <a:t>存储空间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7867650" y="859155"/>
            <a:ext cx="18415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P(…) {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y = Q(x);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print(y)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</a:p>
        </p:txBody>
      </p:sp>
      <p:sp>
        <p:nvSpPr>
          <p:cNvPr id="9" name="Rectangle 5"/>
          <p:cNvSpPr/>
          <p:nvPr/>
        </p:nvSpPr>
        <p:spPr bwMode="auto">
          <a:xfrm>
            <a:off x="7721600" y="3568065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Q(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t = 3*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 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v[10];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v[t];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11" name="Arc 10"/>
          <p:cNvSpPr/>
          <p:nvPr/>
        </p:nvSpPr>
        <p:spPr bwMode="auto">
          <a:xfrm rot="10800000">
            <a:off x="7264399" y="2159000"/>
            <a:ext cx="1371600" cy="3314700"/>
          </a:xfrm>
          <a:prstGeom prst="arc">
            <a:avLst>
              <a:gd name="adj1" fmla="val 16200000"/>
              <a:gd name="adj2" fmla="val 5567493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reeform 1"/>
          <p:cNvSpPr/>
          <p:nvPr/>
        </p:nvSpPr>
        <p:spPr bwMode="auto">
          <a:xfrm>
            <a:off x="7974361" y="1983368"/>
            <a:ext cx="2086671" cy="2085278"/>
          </a:xfrm>
          <a:custGeom>
            <a:avLst/>
            <a:gdLst>
              <a:gd name="connsiteX0" fmla="*/ 1616926 w 2665494"/>
              <a:gd name="connsiteY0" fmla="*/ 0 h 2230244"/>
              <a:gd name="connsiteX1" fmla="*/ 2631687 w 2665494"/>
              <a:gd name="connsiteY1" fmla="*/ 1248937 h 2230244"/>
              <a:gd name="connsiteX2" fmla="*/ 512956 w 2665494"/>
              <a:gd name="connsiteY2" fmla="*/ 1873405 h 2230244"/>
              <a:gd name="connsiteX3" fmla="*/ 0 w 2665494"/>
              <a:gd name="connsiteY3" fmla="*/ 2230244 h 2230244"/>
              <a:gd name="connsiteX0-1" fmla="*/ 1616926 w 2445343"/>
              <a:gd name="connsiteY0-2" fmla="*/ 0 h 2230244"/>
              <a:gd name="connsiteX1-3" fmla="*/ 2397512 w 2445343"/>
              <a:gd name="connsiteY1-4" fmla="*/ 970156 h 2230244"/>
              <a:gd name="connsiteX2-5" fmla="*/ 512956 w 2445343"/>
              <a:gd name="connsiteY2-6" fmla="*/ 1873405 h 2230244"/>
              <a:gd name="connsiteX3-7" fmla="*/ 0 w 2445343"/>
              <a:gd name="connsiteY3-8" fmla="*/ 2230244 h 2230244"/>
              <a:gd name="connsiteX0-9" fmla="*/ 1616926 w 2415785"/>
              <a:gd name="connsiteY0-10" fmla="*/ 0 h 2230244"/>
              <a:gd name="connsiteX1-11" fmla="*/ 2397512 w 2415785"/>
              <a:gd name="connsiteY1-12" fmla="*/ 970156 h 2230244"/>
              <a:gd name="connsiteX2-13" fmla="*/ 512956 w 2415785"/>
              <a:gd name="connsiteY2-14" fmla="*/ 1873405 h 2230244"/>
              <a:gd name="connsiteX3-15" fmla="*/ 0 w 2415785"/>
              <a:gd name="connsiteY3-16" fmla="*/ 2230244 h 2230244"/>
              <a:gd name="connsiteX0-17" fmla="*/ 1616926 w 2410056"/>
              <a:gd name="connsiteY0-18" fmla="*/ 0 h 2230244"/>
              <a:gd name="connsiteX1-19" fmla="*/ 2397512 w 2410056"/>
              <a:gd name="connsiteY1-20" fmla="*/ 970156 h 2230244"/>
              <a:gd name="connsiteX2-21" fmla="*/ 1170878 w 2410056"/>
              <a:gd name="connsiteY2-22" fmla="*/ 970156 h 2230244"/>
              <a:gd name="connsiteX3-23" fmla="*/ 0 w 2410056"/>
              <a:gd name="connsiteY3-24" fmla="*/ 2230244 h 2230244"/>
              <a:gd name="connsiteX0-25" fmla="*/ 1293541 w 2086671"/>
              <a:gd name="connsiteY0-26" fmla="*/ 0 h 2085278"/>
              <a:gd name="connsiteX1-27" fmla="*/ 2074127 w 2086671"/>
              <a:gd name="connsiteY1-28" fmla="*/ 970156 h 2085278"/>
              <a:gd name="connsiteX2-29" fmla="*/ 847493 w 2086671"/>
              <a:gd name="connsiteY2-30" fmla="*/ 970156 h 2085278"/>
              <a:gd name="connsiteX3-31" fmla="*/ 0 w 2086671"/>
              <a:gd name="connsiteY3-32" fmla="*/ 2085278 h 20852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086671" h="2085278">
                <a:moveTo>
                  <a:pt x="1293541" y="0"/>
                </a:moveTo>
                <a:cubicBezTo>
                  <a:pt x="1892919" y="468351"/>
                  <a:pt x="2148468" y="808463"/>
                  <a:pt x="2074127" y="970156"/>
                </a:cubicBezTo>
                <a:cubicBezTo>
                  <a:pt x="1999786" y="1131849"/>
                  <a:pt x="1193181" y="784302"/>
                  <a:pt x="847493" y="970156"/>
                </a:cubicBezTo>
                <a:cubicBezTo>
                  <a:pt x="501805" y="1156010"/>
                  <a:pt x="0" y="2085278"/>
                  <a:pt x="0" y="2085278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5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878764" y="86555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618068" y="385445"/>
            <a:ext cx="3051175" cy="947420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过程调用机制</a:t>
            </a:r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618068" y="1507067"/>
            <a:ext cx="5815965" cy="461433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/>
              <a:t>传递控制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进入过程</a:t>
            </a: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设置为</a:t>
            </a: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的起始地址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返回时，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设置为</a:t>
            </a:r>
            <a:r>
              <a:rPr lang="en-US" altLang="zh-CN" dirty="0">
                <a:ea typeface="宋体" panose="02010600030101010101" pitchFamily="2" charset="-122"/>
              </a:rPr>
              <a:t>P</a:t>
            </a:r>
            <a:r>
              <a:rPr lang="zh-CN" altLang="en-US" dirty="0">
                <a:ea typeface="宋体" panose="02010600030101010101" pitchFamily="2" charset="-122"/>
              </a:rPr>
              <a:t>中调用</a:t>
            </a: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后面那条指令地址</a:t>
            </a:r>
          </a:p>
          <a:p>
            <a:pPr>
              <a:buClr>
                <a:srgbClr val="0D0D0D"/>
              </a:buClr>
            </a:pPr>
            <a:r>
              <a:rPr lang="zh-CN" altLang="en-US" dirty="0"/>
              <a:t>传递数据</a:t>
            </a:r>
          </a:p>
          <a:p>
            <a:pPr lvl="1">
              <a:buClr>
                <a:srgbClr val="0D0D0D"/>
              </a:buClr>
            </a:pPr>
            <a:r>
              <a:rPr lang="en-US" dirty="0">
                <a:solidFill>
                  <a:srgbClr val="549EBE"/>
                </a:solidFill>
              </a:rPr>
              <a:t>P</a:t>
            </a:r>
            <a:r>
              <a:rPr lang="zh-CN" altLang="en-US" dirty="0">
                <a:solidFill>
                  <a:srgbClr val="549EBE"/>
                </a:solidFill>
                <a:ea typeface="宋体" panose="02010600030101010101" pitchFamily="2" charset="-122"/>
              </a:rPr>
              <a:t>向</a:t>
            </a:r>
            <a:r>
              <a:rPr lang="en-US" altLang="zh-CN" dirty="0">
                <a:solidFill>
                  <a:srgbClr val="549EBE"/>
                </a:solidFill>
                <a:ea typeface="宋体" panose="02010600030101010101" pitchFamily="2" charset="-122"/>
              </a:rPr>
              <a:t>Q</a:t>
            </a:r>
            <a:r>
              <a:rPr lang="zh-CN" altLang="en-US" dirty="0">
                <a:solidFill>
                  <a:srgbClr val="549EBE"/>
                </a:solidFill>
                <a:ea typeface="宋体" panose="02010600030101010101" pitchFamily="2" charset="-122"/>
              </a:rPr>
              <a:t>提供一个或多个数据</a:t>
            </a:r>
          </a:p>
          <a:p>
            <a:pPr lvl="1">
              <a:buClr>
                <a:srgbClr val="0D0D0D"/>
              </a:buClr>
            </a:pPr>
            <a:r>
              <a:rPr lang="en-US" dirty="0" smtClean="0">
                <a:solidFill>
                  <a:srgbClr val="F70000"/>
                </a:solidFill>
              </a:rPr>
              <a:t>Q</a:t>
            </a:r>
            <a:r>
              <a:rPr lang="zh-CN" altLang="en-US" dirty="0" smtClean="0">
                <a:solidFill>
                  <a:srgbClr val="F70000"/>
                </a:solidFill>
                <a:ea typeface="宋体" panose="02010600030101010101" pitchFamily="2" charset="-122"/>
              </a:rPr>
              <a:t>向</a:t>
            </a:r>
            <a:r>
              <a:rPr lang="en-US" altLang="zh-CN" dirty="0">
                <a:solidFill>
                  <a:srgbClr val="F70000"/>
                </a:solidFill>
                <a:ea typeface="宋体" panose="02010600030101010101" pitchFamily="2" charset="-122"/>
              </a:rPr>
              <a:t>P</a:t>
            </a:r>
            <a:r>
              <a:rPr lang="zh-CN" altLang="en-US" dirty="0">
                <a:solidFill>
                  <a:srgbClr val="F70000"/>
                </a:solidFill>
                <a:ea typeface="宋体" panose="02010600030101010101" pitchFamily="2" charset="-122"/>
              </a:rPr>
              <a:t>返回</a:t>
            </a:r>
            <a:r>
              <a:rPr lang="zh-CN" altLang="en-US" dirty="0" smtClean="0">
                <a:solidFill>
                  <a:srgbClr val="F70000"/>
                </a:solidFill>
                <a:ea typeface="宋体" panose="02010600030101010101" pitchFamily="2" charset="-122"/>
              </a:rPr>
              <a:t>一个值（可选）</a:t>
            </a:r>
            <a:endParaRPr lang="zh-CN" altLang="en-US" dirty="0">
              <a:solidFill>
                <a:srgbClr val="F70000"/>
              </a:solidFill>
              <a:ea typeface="宋体" panose="02010600030101010101" pitchFamily="2" charset="-122"/>
            </a:endParaRPr>
          </a:p>
          <a:p>
            <a:pPr>
              <a:buClr>
                <a:srgbClr val="0D0D0D"/>
              </a:buClr>
            </a:pPr>
            <a:r>
              <a:rPr lang="zh-CN" altLang="en-US" dirty="0"/>
              <a:t>内存管理</a:t>
            </a:r>
          </a:p>
          <a:p>
            <a:pPr lvl="1">
              <a:buClr>
                <a:srgbClr val="0D0D0D"/>
              </a:buClr>
            </a:pP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为局部变量分配空间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返回前释放</a:t>
            </a:r>
            <a:r>
              <a:rPr lang="zh-CN" altLang="en-US" dirty="0" smtClean="0">
                <a:ea typeface="宋体" panose="02010600030101010101" pitchFamily="2" charset="-122"/>
              </a:rPr>
              <a:t>存储空间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7867650" y="859155"/>
            <a:ext cx="18415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P(…) {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y = Q(x);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print(y)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</a:p>
        </p:txBody>
      </p:sp>
      <p:sp>
        <p:nvSpPr>
          <p:cNvPr id="9" name="Rectangle 5"/>
          <p:cNvSpPr/>
          <p:nvPr/>
        </p:nvSpPr>
        <p:spPr bwMode="auto">
          <a:xfrm>
            <a:off x="7721600" y="3568065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Q(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t = 3*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 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v[10];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v[t];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8246110" y="1988820"/>
            <a:ext cx="813223" cy="32351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9160510" y="1988820"/>
            <a:ext cx="0" cy="16433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8405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3734" y="3757931"/>
            <a:ext cx="3932555" cy="1248410"/>
          </a:xfrm>
          <a:prstGeom prst="rect">
            <a:avLst/>
          </a:prstGeom>
          <a:solidFill>
            <a:schemeClr val="accent2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653734" y="1422400"/>
            <a:ext cx="5815965" cy="45078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pPr>
              <a:buClr>
                <a:srgbClr val="0D0D0D"/>
              </a:buClr>
            </a:pPr>
            <a:r>
              <a:rPr lang="zh-CN" altLang="en-US" dirty="0"/>
              <a:t>传递控制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进入过程</a:t>
            </a: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设置为</a:t>
            </a: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的起始地址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返回时，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设置为</a:t>
            </a:r>
            <a:r>
              <a:rPr lang="en-US" altLang="zh-CN" dirty="0">
                <a:ea typeface="宋体" panose="02010600030101010101" pitchFamily="2" charset="-122"/>
              </a:rPr>
              <a:t>P</a:t>
            </a:r>
            <a:r>
              <a:rPr lang="zh-CN" altLang="en-US" dirty="0">
                <a:ea typeface="宋体" panose="02010600030101010101" pitchFamily="2" charset="-122"/>
              </a:rPr>
              <a:t>中调用</a:t>
            </a: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后面那条指令地址</a:t>
            </a:r>
          </a:p>
          <a:p>
            <a:pPr>
              <a:buClr>
                <a:srgbClr val="0D0D0D"/>
              </a:buClr>
            </a:pPr>
            <a:r>
              <a:rPr lang="zh-CN" altLang="en-US" dirty="0"/>
              <a:t>传递数据</a:t>
            </a:r>
          </a:p>
          <a:p>
            <a:pPr lvl="1">
              <a:buClr>
                <a:srgbClr val="0D0D0D"/>
              </a:buClr>
            </a:pPr>
            <a:r>
              <a:rPr lang="en-US" dirty="0"/>
              <a:t>P</a:t>
            </a:r>
            <a:r>
              <a:rPr lang="zh-CN" altLang="en-US" dirty="0">
                <a:ea typeface="宋体" panose="02010600030101010101" pitchFamily="2" charset="-122"/>
              </a:rPr>
              <a:t>向</a:t>
            </a: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提供一个或多个数据</a:t>
            </a:r>
          </a:p>
          <a:p>
            <a:pPr lvl="1">
              <a:buClr>
                <a:srgbClr val="0D0D0D"/>
              </a:buClr>
            </a:pPr>
            <a:r>
              <a:rPr lang="en-US" dirty="0"/>
              <a:t>Q</a:t>
            </a:r>
            <a:r>
              <a:rPr lang="zh-CN" altLang="en-US" dirty="0">
                <a:ea typeface="宋体" panose="02010600030101010101" pitchFamily="2" charset="-122"/>
              </a:rPr>
              <a:t>必须能够向</a:t>
            </a:r>
            <a:r>
              <a:rPr lang="en-US" altLang="zh-CN" dirty="0">
                <a:ea typeface="宋体" panose="02010600030101010101" pitchFamily="2" charset="-122"/>
              </a:rPr>
              <a:t>P</a:t>
            </a:r>
            <a:r>
              <a:rPr lang="zh-CN" altLang="en-US" dirty="0">
                <a:ea typeface="宋体" panose="02010600030101010101" pitchFamily="2" charset="-122"/>
              </a:rPr>
              <a:t>返回一个值</a:t>
            </a:r>
          </a:p>
          <a:p>
            <a:pPr>
              <a:buClr>
                <a:srgbClr val="0D0D0D"/>
              </a:buClr>
            </a:pPr>
            <a:r>
              <a:rPr lang="zh-CN" altLang="en-US" dirty="0"/>
              <a:t>内存管理</a:t>
            </a:r>
          </a:p>
          <a:p>
            <a:pPr lvl="1">
              <a:buClr>
                <a:srgbClr val="0D0D0D"/>
              </a:buClr>
            </a:pPr>
            <a:r>
              <a:rPr lang="en-US" altLang="zh-CN" dirty="0">
                <a:ea typeface="宋体" panose="02010600030101010101" pitchFamily="2" charset="-122"/>
              </a:rPr>
              <a:t>Q</a:t>
            </a:r>
            <a:r>
              <a:rPr lang="zh-CN" altLang="en-US" dirty="0">
                <a:ea typeface="宋体" panose="02010600030101010101" pitchFamily="2" charset="-122"/>
              </a:rPr>
              <a:t>为局部变量分配空间</a:t>
            </a:r>
          </a:p>
          <a:p>
            <a:pPr lvl="1">
              <a:buClr>
                <a:srgbClr val="0D0D0D"/>
              </a:buClr>
            </a:pPr>
            <a:r>
              <a:rPr lang="zh-CN" altLang="en-US" dirty="0">
                <a:ea typeface="宋体" panose="02010600030101010101" pitchFamily="2" charset="-122"/>
              </a:rPr>
              <a:t>返回前释放</a:t>
            </a:r>
            <a:r>
              <a:rPr lang="zh-CN" altLang="en-US" dirty="0" smtClean="0">
                <a:ea typeface="宋体" panose="02010600030101010101" pitchFamily="2" charset="-122"/>
              </a:rPr>
              <a:t>存储空间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7721600" y="3568065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Q(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{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t = 3*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;  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</a:t>
            </a:r>
            <a:r>
              <a:rPr lang="en-US" dirty="0" err="1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int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v[10];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return v[t];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</a:t>
            </a:r>
          </a:p>
        </p:txBody>
      </p:sp>
      <p:sp>
        <p:nvSpPr>
          <p:cNvPr id="3" name="椭圆 2"/>
          <p:cNvSpPr/>
          <p:nvPr/>
        </p:nvSpPr>
        <p:spPr>
          <a:xfrm>
            <a:off x="3878764" y="95022"/>
            <a:ext cx="98188" cy="8500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4" name="燕尾形箭头 3"/>
          <p:cNvSpPr/>
          <p:nvPr/>
        </p:nvSpPr>
        <p:spPr>
          <a:xfrm>
            <a:off x="677334" y="385445"/>
            <a:ext cx="3051175" cy="947420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过程调用机制</a:t>
            </a:r>
          </a:p>
        </p:txBody>
      </p:sp>
      <p:sp>
        <p:nvSpPr>
          <p:cNvPr id="8" name="Rectangle 4"/>
          <p:cNvSpPr/>
          <p:nvPr/>
        </p:nvSpPr>
        <p:spPr bwMode="auto">
          <a:xfrm>
            <a:off x="7867650" y="859155"/>
            <a:ext cx="18415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P(…) {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y = Q(x);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print(y)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  •</a:t>
            </a:r>
          </a:p>
          <a:p>
            <a:pPr algn="l"/>
            <a:r>
              <a:rPr lang="en-US" dirty="0">
                <a:latin typeface="Courier New" panose="02070309020205020404" charset="0"/>
                <a:cs typeface="Courier New" panose="02070309020205020404" charset="0"/>
                <a:sym typeface="Courier New Bold" charset="0"/>
              </a:rPr>
              <a:t>} 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715933" y="4461933"/>
            <a:ext cx="3151718" cy="11768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13939</TotalTime>
  <Words>14270</Words>
  <Application>Microsoft Office PowerPoint</Application>
  <PresentationFormat>宽屏</PresentationFormat>
  <Paragraphs>4682</Paragraphs>
  <Slides>199</Slides>
  <Notes>72</Notes>
  <HiddenSlides>0</HiddenSlides>
  <MMClips>0</MMClips>
  <ScaleCrop>false</ScaleCrop>
  <HeadingPairs>
    <vt:vector size="8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199</vt:i4>
      </vt:variant>
    </vt:vector>
  </HeadingPairs>
  <TitlesOfParts>
    <vt:vector size="231" baseType="lpstr">
      <vt:lpstr>Courier</vt:lpstr>
      <vt:lpstr>Gill Sans</vt:lpstr>
      <vt:lpstr>Lucida Grande</vt:lpstr>
      <vt:lpstr>Monaco</vt:lpstr>
      <vt:lpstr>MS Mincho</vt:lpstr>
      <vt:lpstr>MS PGothic</vt:lpstr>
      <vt:lpstr>StoneSans</vt:lpstr>
      <vt:lpstr>TimesTen-Italic</vt:lpstr>
      <vt:lpstr>Zapf Dingbats</vt:lpstr>
      <vt:lpstr>ZztexMono-Bold</vt:lpstr>
      <vt:lpstr>ZztexMono-Italic</vt:lpstr>
      <vt:lpstr>ZztexMono-Regular</vt:lpstr>
      <vt:lpstr>ヒラギノ角ゴ ProN W3</vt:lpstr>
      <vt:lpstr>ヒラギノ角ゴ ProN W6</vt:lpstr>
      <vt:lpstr>宋体</vt:lpstr>
      <vt:lpstr>微软雅黑</vt:lpstr>
      <vt:lpstr>Arial</vt:lpstr>
      <vt:lpstr>Arial Narrow</vt:lpstr>
      <vt:lpstr>Arial Narrow Bold</vt:lpstr>
      <vt:lpstr>Calibri</vt:lpstr>
      <vt:lpstr>Calibri Bold</vt:lpstr>
      <vt:lpstr>Calibri Bold Italic</vt:lpstr>
      <vt:lpstr>Courier New</vt:lpstr>
      <vt:lpstr>Courier New Bold</vt:lpstr>
      <vt:lpstr>Courier New Bold Italic</vt:lpstr>
      <vt:lpstr>Script MT Bold</vt:lpstr>
      <vt:lpstr>Times</vt:lpstr>
      <vt:lpstr>Times New Roman</vt:lpstr>
      <vt:lpstr>Wingdings</vt:lpstr>
      <vt:lpstr>Wingdings 2</vt:lpstr>
      <vt:lpstr>1_Office 主题</vt:lpstr>
      <vt:lpstr>Worksheet</vt:lpstr>
      <vt:lpstr>Chapter 3 程序的机器级表示</vt:lpstr>
      <vt:lpstr>PowerPoint 演示文稿</vt:lpstr>
      <vt:lpstr>3.2程序编码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访问信息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3.5 算术与逻辑操作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3.6 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3.7 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3.8 ~ 3.9 数组/结构/联合体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链接</dc:title>
  <dc:creator>IE</dc:creator>
  <cp:lastModifiedBy>Yuhong Feng</cp:lastModifiedBy>
  <cp:revision>750</cp:revision>
  <cp:lastPrinted>2017-05-10T07:59:00Z</cp:lastPrinted>
  <dcterms:created xsi:type="dcterms:W3CDTF">2016-01-21T00:46:00Z</dcterms:created>
  <dcterms:modified xsi:type="dcterms:W3CDTF">2020-05-12T17:24:39Z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